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41"/>
  </p:notesMasterIdLst>
  <p:sldIdLst>
    <p:sldId id="256" r:id="rId2"/>
    <p:sldId id="257"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303" r:id="rId31"/>
    <p:sldId id="294" r:id="rId32"/>
    <p:sldId id="295" r:id="rId33"/>
    <p:sldId id="296" r:id="rId34"/>
    <p:sldId id="302" r:id="rId35"/>
    <p:sldId id="305" r:id="rId36"/>
    <p:sldId id="306" r:id="rId37"/>
    <p:sldId id="307" r:id="rId38"/>
    <p:sldId id="308" r:id="rId39"/>
    <p:sldId id="309" r:id="rId40"/>
  </p:sldIdLst>
  <p:sldSz cx="9144000" cy="6858000" type="screen4x3"/>
  <p:notesSz cx="6802438"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96" autoAdjust="0"/>
    <p:restoredTop sz="94470" autoAdjust="0"/>
  </p:normalViewPr>
  <p:slideViewPr>
    <p:cSldViewPr>
      <p:cViewPr>
        <p:scale>
          <a:sx n="110" d="100"/>
          <a:sy n="110" d="100"/>
        </p:scale>
        <p:origin x="-45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72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3141" y="0"/>
            <a:ext cx="2947723" cy="497126"/>
          </a:xfrm>
          <a:prstGeom prst="rect">
            <a:avLst/>
          </a:prstGeom>
        </p:spPr>
        <p:txBody>
          <a:bodyPr vert="horz" lIns="91440" tIns="45720" rIns="91440" bIns="45720" rtlCol="0"/>
          <a:lstStyle>
            <a:lvl1pPr algn="r">
              <a:defRPr sz="1200"/>
            </a:lvl1pPr>
          </a:lstStyle>
          <a:p>
            <a:fld id="{4D5DCDA8-E453-47EF-9FCD-3559EEEE00AE}" type="datetimeFigureOut">
              <a:rPr lang="en-GB" smtClean="0"/>
              <a:t>14/03/2018</a:t>
            </a:fld>
            <a:endParaRPr lang="en-GB"/>
          </a:p>
        </p:txBody>
      </p:sp>
      <p:sp>
        <p:nvSpPr>
          <p:cNvPr id="4" name="Slide Image Placeholder 3"/>
          <p:cNvSpPr>
            <a:spLocks noGrp="1" noRot="1" noChangeAspect="1"/>
          </p:cNvSpPr>
          <p:nvPr>
            <p:ph type="sldImg" idx="2"/>
          </p:nvPr>
        </p:nvSpPr>
        <p:spPr>
          <a:xfrm>
            <a:off x="917575"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244" y="4722694"/>
            <a:ext cx="544195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4772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3141" y="9443662"/>
            <a:ext cx="2947723" cy="497126"/>
          </a:xfrm>
          <a:prstGeom prst="rect">
            <a:avLst/>
          </a:prstGeom>
        </p:spPr>
        <p:txBody>
          <a:bodyPr vert="horz" lIns="91440" tIns="45720" rIns="91440" bIns="45720" rtlCol="0" anchor="b"/>
          <a:lstStyle>
            <a:lvl1pPr algn="r">
              <a:defRPr sz="1200"/>
            </a:lvl1pPr>
          </a:lstStyle>
          <a:p>
            <a:fld id="{DE5372CA-6852-4B0C-BC72-557F32522B10}" type="slidenum">
              <a:rPr lang="en-GB" smtClean="0"/>
              <a:t>‹#›</a:t>
            </a:fld>
            <a:endParaRPr lang="en-GB"/>
          </a:p>
        </p:txBody>
      </p:sp>
    </p:spTree>
    <p:extLst>
      <p:ext uri="{BB962C8B-B14F-4D97-AF65-F5344CB8AC3E}">
        <p14:creationId xmlns:p14="http://schemas.microsoft.com/office/powerpoint/2010/main" val="89215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1</a:t>
            </a:fld>
            <a:endParaRPr lang="en-GB"/>
          </a:p>
        </p:txBody>
      </p:sp>
    </p:spTree>
    <p:extLst>
      <p:ext uri="{BB962C8B-B14F-4D97-AF65-F5344CB8AC3E}">
        <p14:creationId xmlns:p14="http://schemas.microsoft.com/office/powerpoint/2010/main" val="2094435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11</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12</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13</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14</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15</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16</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17</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18</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19</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20</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DE5372CA-6852-4B0C-BC72-557F32522B10}" type="slidenum">
              <a:rPr lang="en-GB" smtClean="0"/>
              <a:t>3</a:t>
            </a:fld>
            <a:endParaRPr lang="en-GB" dirty="0"/>
          </a:p>
        </p:txBody>
      </p:sp>
    </p:spTree>
    <p:extLst>
      <p:ext uri="{BB962C8B-B14F-4D97-AF65-F5344CB8AC3E}">
        <p14:creationId xmlns:p14="http://schemas.microsoft.com/office/powerpoint/2010/main" val="2141035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21</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22</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23</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24</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25</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26</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27</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28</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29</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31</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4</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32</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33</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38</a:t>
            </a:fld>
            <a:endParaRPr lang="en-GB"/>
          </a:p>
        </p:txBody>
      </p:sp>
    </p:spTree>
    <p:extLst>
      <p:ext uri="{BB962C8B-B14F-4D97-AF65-F5344CB8AC3E}">
        <p14:creationId xmlns:p14="http://schemas.microsoft.com/office/powerpoint/2010/main" val="759493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5</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6</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7</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8</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9</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10</a:t>
            </a:fld>
            <a:endParaRPr lang="en-GB" dirty="0"/>
          </a:p>
        </p:txBody>
      </p:sp>
    </p:spTree>
    <p:extLst>
      <p:ext uri="{BB962C8B-B14F-4D97-AF65-F5344CB8AC3E}">
        <p14:creationId xmlns:p14="http://schemas.microsoft.com/office/powerpoint/2010/main" val="1607259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1EE8203-9418-414C-B14D-578544A35554}" type="datetimeFigureOut">
              <a:rPr lang="en-GB" smtClean="0"/>
              <a:t>14/03/2018</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D708C37-1345-4093-8824-C67F1AB4E23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EE8203-9418-414C-B14D-578544A35554}"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EE8203-9418-414C-B14D-578544A35554}"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EE8203-9418-414C-B14D-578544A35554}"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EE8203-9418-414C-B14D-578544A35554}"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EE8203-9418-414C-B14D-578544A35554}" type="datetimeFigureOut">
              <a:rPr lang="en-GB" smtClean="0"/>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708C37-1345-4093-8824-C67F1AB4E23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1EE8203-9418-414C-B14D-578544A35554}" type="datetimeFigureOut">
              <a:rPr lang="en-GB" smtClean="0"/>
              <a:t>14/03/2018</a:t>
            </a:fld>
            <a:endParaRPr lang="en-GB"/>
          </a:p>
        </p:txBody>
      </p:sp>
      <p:sp>
        <p:nvSpPr>
          <p:cNvPr id="27" name="Slide Number Placeholder 26"/>
          <p:cNvSpPr>
            <a:spLocks noGrp="1"/>
          </p:cNvSpPr>
          <p:nvPr>
            <p:ph type="sldNum" sz="quarter" idx="11"/>
          </p:nvPr>
        </p:nvSpPr>
        <p:spPr/>
        <p:txBody>
          <a:bodyPr rtlCol="0"/>
          <a:lstStyle/>
          <a:p>
            <a:fld id="{DD708C37-1345-4093-8824-C67F1AB4E230}" type="slidenum">
              <a:rPr lang="en-GB" smtClean="0"/>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1EE8203-9418-414C-B14D-578544A35554}" type="datetimeFigureOut">
              <a:rPr lang="en-GB" smtClean="0"/>
              <a:t>14/03/2018</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DD708C37-1345-4093-8824-C67F1AB4E23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E8203-9418-414C-B14D-578544A35554}" type="datetimeFigureOut">
              <a:rPr lang="en-GB" smtClean="0"/>
              <a:t>14/03/2018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708C37-1345-4093-8824-C67F1AB4E23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EE8203-9418-414C-B14D-578544A35554}" type="datetimeFigureOut">
              <a:rPr lang="en-GB" smtClean="0"/>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708C37-1345-4093-8824-C67F1AB4E23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EE8203-9418-414C-B14D-578544A35554}" type="datetimeFigureOut">
              <a:rPr lang="en-GB" smtClean="0"/>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708C37-1345-4093-8824-C67F1AB4E230}"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1EE8203-9418-414C-B14D-578544A35554}" type="datetimeFigureOut">
              <a:rPr lang="en-GB" smtClean="0"/>
              <a:t>14/03/2018</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D708C37-1345-4093-8824-C67F1AB4E23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hyperlink" Target="http://www.southwarkadvice.org.uk/" TargetMode="External"/><Relationship Id="rId13" Type="http://schemas.openxmlformats.org/officeDocument/2006/relationships/hyperlink" Target="http://localoffer.southwark.gov.uk/information-advice-and-support/individual-support-for-families/blackfriars-advice-centre/home.html" TargetMode="External"/><Relationship Id="rId18" Type="http://schemas.openxmlformats.org/officeDocument/2006/relationships/slide" Target="slide3.xml"/><Relationship Id="rId3" Type="http://schemas.openxmlformats.org/officeDocument/2006/relationships/image" Target="../media/image5.png"/><Relationship Id="rId7" Type="http://schemas.openxmlformats.org/officeDocument/2006/relationships/hyperlink" Target="http://ageuklondonopinionexchange.org.uk/the-nhs-stressline/" TargetMode="External"/><Relationship Id="rId12" Type="http://schemas.openxmlformats.org/officeDocument/2006/relationships/hyperlink" Target="https://capuk.org/" TargetMode="External"/><Relationship Id="rId17" Type="http://schemas.openxmlformats.org/officeDocument/2006/relationships/hyperlink" Target="https://advising.london/" TargetMode="External"/><Relationship Id="rId2" Type="http://schemas.openxmlformats.org/officeDocument/2006/relationships/notesSlide" Target="../notesSlides/notesSlide9.xml"/><Relationship Id="rId16" Type="http://schemas.openxmlformats.org/officeDocument/2006/relationships/hyperlink" Target="https://www.moneyaande.co.uk/" TargetMode="External"/><Relationship Id="rId1" Type="http://schemas.openxmlformats.org/officeDocument/2006/relationships/slideLayout" Target="../slideLayouts/slideLayout7.xml"/><Relationship Id="rId6" Type="http://schemas.openxmlformats.org/officeDocument/2006/relationships/hyperlink" Target="https://england.shelter.org.uk/" TargetMode="External"/><Relationship Id="rId11" Type="http://schemas.openxmlformats.org/officeDocument/2006/relationships/hyperlink" Target="http://www.debtadvicefoundation.org/" TargetMode="External"/><Relationship Id="rId5" Type="http://schemas.openxmlformats.org/officeDocument/2006/relationships/hyperlink" Target="https://www.stepchange.org/" TargetMode="External"/><Relationship Id="rId15" Type="http://schemas.openxmlformats.org/officeDocument/2006/relationships/hyperlink" Target="https://www.citizensadvice.org.uk/debt-and-money/help-with-debt/get-help-with-your-debts/get-help-with-your-debts/" TargetMode="External"/><Relationship Id="rId10" Type="http://schemas.openxmlformats.org/officeDocument/2006/relationships/hyperlink" Target="http://taxaid.org.uk/" TargetMode="External"/><Relationship Id="rId4" Type="http://schemas.openxmlformats.org/officeDocument/2006/relationships/hyperlink" Target="https://www.nationaldebtline.org/" TargetMode="External"/><Relationship Id="rId9" Type="http://schemas.openxmlformats.org/officeDocument/2006/relationships/hyperlink" Target="http://www.2.southwark.gov.uk/downloads/download/44/debt_and_money_advice" TargetMode="External"/><Relationship Id="rId14" Type="http://schemas.openxmlformats.org/officeDocument/2006/relationships/hyperlink" Target="http://creationtrust.org/"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daughterarise.org.uk/" TargetMode="External"/><Relationship Id="rId13" Type="http://schemas.openxmlformats.org/officeDocument/2006/relationships/hyperlink" Target="http://dvip.org/" TargetMode="External"/><Relationship Id="rId18" Type="http://schemas.openxmlformats.org/officeDocument/2006/relationships/hyperlink" Target="http://www.phoenix-futures.org.uk/sites/default/files/files/GraceHouse.pdf" TargetMode="External"/><Relationship Id="rId26" Type="http://schemas.openxmlformats.org/officeDocument/2006/relationships/image" Target="../media/image2.png"/><Relationship Id="rId3" Type="http://schemas.openxmlformats.org/officeDocument/2006/relationships/hyperlink" Target="http://www.refuge.org.uk/" TargetMode="External"/><Relationship Id="rId21" Type="http://schemas.openxmlformats.org/officeDocument/2006/relationships/hyperlink" Target="https://www.safeline.org.uk/" TargetMode="External"/><Relationship Id="rId7" Type="http://schemas.openxmlformats.org/officeDocument/2006/relationships/hyperlink" Target="http://rightsofwomen.org.uk/get-advice/women-london/" TargetMode="External"/><Relationship Id="rId12" Type="http://schemas.openxmlformats.org/officeDocument/2006/relationships/hyperlink" Target="http://www.mensadviceline.org.uk/" TargetMode="External"/><Relationship Id="rId17" Type="http://schemas.openxmlformats.org/officeDocument/2006/relationships/hyperlink" Target="http://www.phoenix-futures.org.uk/grace-house-female-only-residential-service" TargetMode="External"/><Relationship Id="rId25" Type="http://schemas.openxmlformats.org/officeDocument/2006/relationships/slide" Target="slide3.xml"/><Relationship Id="rId2" Type="http://schemas.openxmlformats.org/officeDocument/2006/relationships/notesSlide" Target="../notesSlides/notesSlide10.xml"/><Relationship Id="rId16" Type="http://schemas.openxmlformats.org/officeDocument/2006/relationships/hyperlink" Target="http://www.bedehouse.org.uk/wp-content/uploads/2013/08/Starfish-bochure_FINAL.pdf" TargetMode="External"/><Relationship Id="rId20" Type="http://schemas.openxmlformats.org/officeDocument/2006/relationships/hyperlink" Target="https://napac.org.uk/" TargetMode="External"/><Relationship Id="rId1" Type="http://schemas.openxmlformats.org/officeDocument/2006/relationships/slideLayout" Target="../slideLayouts/slideLayout7.xml"/><Relationship Id="rId6" Type="http://schemas.openxmlformats.org/officeDocument/2006/relationships/hyperlink" Target="http://www.womanstrust.org.uk/" TargetMode="External"/><Relationship Id="rId11" Type="http://schemas.openxmlformats.org/officeDocument/2006/relationships/hyperlink" Target="http://new.mankind.org.uk/" TargetMode="External"/><Relationship Id="rId24" Type="http://schemas.openxmlformats.org/officeDocument/2006/relationships/hyperlink" Target="mailto:MozaicReferrals@gstt.nhs.uk" TargetMode="External"/><Relationship Id="rId5" Type="http://schemas.openxmlformats.org/officeDocument/2006/relationships/hyperlink" Target="https://rapecrisis.org.uk/centreslist.php?area=london" TargetMode="External"/><Relationship Id="rId15" Type="http://schemas.openxmlformats.org/officeDocument/2006/relationships/hyperlink" Target="http://www.bedehouse.org.uk/" TargetMode="External"/><Relationship Id="rId23" Type="http://schemas.openxmlformats.org/officeDocument/2006/relationships/hyperlink" Target="http://www.together-uk.org/southwark-wellbeing-hub/the-directory/16111/mozaic-womens-well-project/" TargetMode="External"/><Relationship Id="rId10" Type="http://schemas.openxmlformats.org/officeDocument/2006/relationships/hyperlink" Target="http://lgbtdap.org.uk/self-referrals/" TargetMode="External"/><Relationship Id="rId19" Type="http://schemas.openxmlformats.org/officeDocument/2006/relationships/hyperlink" Target="http://www.survivorsnetwork.org.uk/content/helpline" TargetMode="External"/><Relationship Id="rId4" Type="http://schemas.openxmlformats.org/officeDocument/2006/relationships/hyperlink" Target="http://solacewomensaid.org/" TargetMode="External"/><Relationship Id="rId9" Type="http://schemas.openxmlformats.org/officeDocument/2006/relationships/hyperlink" Target="mailto:info@daughterarise.org.uk?subject=support%20line" TargetMode="External"/><Relationship Id="rId14" Type="http://schemas.openxmlformats.org/officeDocument/2006/relationships/hyperlink" Target="http://elderabuse.org.uk/" TargetMode="External"/><Relationship Id="rId22" Type="http://schemas.openxmlformats.org/officeDocument/2006/relationships/hyperlink" Target="https://www.safeline.org.uk/what-we-do/helpline-and-online-support-service/"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sdcas.org.uk/" TargetMode="External"/><Relationship Id="rId13" Type="http://schemas.openxmlformats.org/officeDocument/2006/relationships/hyperlink" Target="mailto:florina@eerc.org.uk" TargetMode="External"/><Relationship Id="rId18" Type="http://schemas.openxmlformats.org/officeDocument/2006/relationships/hyperlink" Target="https://www.groundwork.org.uk/Sites/london/pages/elevate" TargetMode="External"/><Relationship Id="rId3" Type="http://schemas.openxmlformats.org/officeDocument/2006/relationships/image" Target="../media/image5.png"/><Relationship Id="rId21" Type="http://schemas.openxmlformats.org/officeDocument/2006/relationships/hyperlink" Target="mailto:multilingualadvice@advising.london" TargetMode="External"/><Relationship Id="rId7" Type="http://schemas.openxmlformats.org/officeDocument/2006/relationships/hyperlink" Target="http://advising.london/welcome-blackfriars-advice-centre" TargetMode="External"/><Relationship Id="rId12" Type="http://schemas.openxmlformats.org/officeDocument/2006/relationships/hyperlink" Target="http://www.eerc.org.uk/" TargetMode="External"/><Relationship Id="rId17" Type="http://schemas.openxmlformats.org/officeDocument/2006/relationships/hyperlink" Target="http://www.vmhs.org.uk/useful-links/referral-form/online-referral-form/" TargetMode="External"/><Relationship Id="rId2" Type="http://schemas.openxmlformats.org/officeDocument/2006/relationships/notesSlide" Target="../notesSlides/notesSlide11.xml"/><Relationship Id="rId16" Type="http://schemas.openxmlformats.org/officeDocument/2006/relationships/hyperlink" Target="http://www.vmhs.org.uk/" TargetMode="External"/><Relationship Id="rId20" Type="http://schemas.openxmlformats.org/officeDocument/2006/relationships/hyperlink" Target="https://advising.london/" TargetMode="External"/><Relationship Id="rId1" Type="http://schemas.openxmlformats.org/officeDocument/2006/relationships/slideLayout" Target="../slideLayouts/slideLayout7.xml"/><Relationship Id="rId6" Type="http://schemas.openxmlformats.org/officeDocument/2006/relationships/hyperlink" Target="http://www.aaas.org.uk/contact.htm" TargetMode="External"/><Relationship Id="rId11" Type="http://schemas.openxmlformats.org/officeDocument/2006/relationships/hyperlink" Target="https://www.refugeecouncil.org.uk/services/3101_southwark_vietnamese_chinese_community" TargetMode="External"/><Relationship Id="rId24" Type="http://schemas.openxmlformats.org/officeDocument/2006/relationships/slide" Target="slide3.xml"/><Relationship Id="rId5" Type="http://schemas.openxmlformats.org/officeDocument/2006/relationships/hyperlink" Target="http://www.ladpp.org.uk/" TargetMode="External"/><Relationship Id="rId15" Type="http://schemas.openxmlformats.org/officeDocument/2006/relationships/hyperlink" Target="http://www.communitysouthwark.org/organisations-venues/organisations/aaina-womens-group" TargetMode="External"/><Relationship Id="rId23" Type="http://schemas.openxmlformats.org/officeDocument/2006/relationships/hyperlink" Target="http://intralink/1/jcp/directorates/cp/blm/csatoz/dwp_t855770.asp#TopOfPage" TargetMode="External"/><Relationship Id="rId10" Type="http://schemas.openxmlformats.org/officeDocument/2006/relationships/hyperlink" Target="http://www.southwarksrp.org/" TargetMode="External"/><Relationship Id="rId19" Type="http://schemas.openxmlformats.org/officeDocument/2006/relationships/hyperlink" Target="mailto:elevate@groundwork.org.uk" TargetMode="External"/><Relationship Id="rId4" Type="http://schemas.openxmlformats.org/officeDocument/2006/relationships/hyperlink" Target="http://www.together-uk.org/southwark-wellbeing-hub/the-directory/9244/southwark-cyprus-turkish-association/" TargetMode="External"/><Relationship Id="rId9" Type="http://schemas.openxmlformats.org/officeDocument/2006/relationships/hyperlink" Target="http://www.southwarklawcentre.org.uk/" TargetMode="External"/><Relationship Id="rId14" Type="http://schemas.openxmlformats.org/officeDocument/2006/relationships/hyperlink" Target="https://www.refugeecouncil.org.uk/services/3125_the_maroon_mental_health_resource_centre" TargetMode="External"/><Relationship Id="rId22" Type="http://schemas.openxmlformats.org/officeDocument/2006/relationships/hyperlink" Target="https://communitysouthwark.org/sites/default/files/images/NEW%20Welcome%20Brochure_0.pdf" TargetMode="External"/></Relationships>
</file>

<file path=ppt/slides/_rels/slide1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5.png"/><Relationship Id="rId7" Type="http://schemas.openxmlformats.org/officeDocument/2006/relationships/hyperlink" Target="http://www.survivorsnetwork.org.uk/content/helpline"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www.stonewall.org.uk/" TargetMode="External"/><Relationship Id="rId5" Type="http://schemas.openxmlformats.org/officeDocument/2006/relationships/hyperlink" Target="http://www.beaumontsociety.org.uk/" TargetMode="External"/><Relationship Id="rId4" Type="http://schemas.openxmlformats.org/officeDocument/2006/relationships/hyperlink" Target="http://www.mermaidsuk.org.uk/" TargetMode="External"/><Relationship Id="rId9"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hyperlink" Target="http://www.southwarkworks.com/" TargetMode="External"/><Relationship Id="rId13" Type="http://schemas.openxmlformats.org/officeDocument/2006/relationships/hyperlink" Target="https://advising.london/" TargetMode="External"/><Relationship Id="rId3" Type="http://schemas.openxmlformats.org/officeDocument/2006/relationships/hyperlink" Target="http://www.samaritans.org/" TargetMode="External"/><Relationship Id="rId7" Type="http://schemas.openxmlformats.org/officeDocument/2006/relationships/hyperlink" Target="http://www.southwarkpensioners.org.uk/" TargetMode="External"/><Relationship Id="rId12" Type="http://schemas.openxmlformats.org/officeDocument/2006/relationships/hyperlink" Target="https://www.changegrowlive.org/content/cgl-southwark" TargetMode="External"/><Relationship Id="rId17" Type="http://schemas.openxmlformats.org/officeDocument/2006/relationships/image" Target="../media/image2.png"/><Relationship Id="rId2" Type="http://schemas.openxmlformats.org/officeDocument/2006/relationships/notesSlide" Target="../notesSlides/notesSlide13.xml"/><Relationship Id="rId16"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hyperlink" Target="http://ch1889.org/our-work/law-centre/" TargetMode="External"/><Relationship Id="rId11" Type="http://schemas.openxmlformats.org/officeDocument/2006/relationships/hyperlink" Target="http://www.slam.nhs.uk/" TargetMode="External"/><Relationship Id="rId5" Type="http://schemas.openxmlformats.org/officeDocument/2006/relationships/hyperlink" Target="https://www.communitysouthwark.org/" TargetMode="External"/><Relationship Id="rId15" Type="http://schemas.openxmlformats.org/officeDocument/2006/relationships/hyperlink" Target="http://www.birthcompanions.org.uk/" TargetMode="External"/><Relationship Id="rId10" Type="http://schemas.openxmlformats.org/officeDocument/2006/relationships/hyperlink" Target="https://www.moneyadviceservice.org.uk/" TargetMode="External"/><Relationship Id="rId4" Type="http://schemas.openxmlformats.org/officeDocument/2006/relationships/hyperlink" Target="http://www.southwarkcabservice.org.uk/" TargetMode="External"/><Relationship Id="rId9" Type="http://schemas.openxmlformats.org/officeDocument/2006/relationships/hyperlink" Target="http://www.2.southwark.gov.uk/info/100001/advice_and_benefits/2993/further_advice_and_information" TargetMode="External"/><Relationship Id="rId14" Type="http://schemas.openxmlformats.org/officeDocument/2006/relationships/hyperlink" Target="https://communitysouthwark.org/sites/default/files/images/NEW%20Welcome%20Brochure_0.pdf"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southwarkpensioners.org.uk/centre-groups/moving-on/" TargetMode="External"/><Relationship Id="rId13" Type="http://schemas.openxmlformats.org/officeDocument/2006/relationships/hyperlink" Target="http://www.ageuk.org.uk/lewishamandsouthwark/services/day-centre/" TargetMode="External"/><Relationship Id="rId18" Type="http://schemas.openxmlformats.org/officeDocument/2006/relationships/image" Target="../media/image2.png"/><Relationship Id="rId3" Type="http://schemas.openxmlformats.org/officeDocument/2006/relationships/hyperlink" Target="http://www.together-uk.org/southwark-wellbeing-hub/the-directory/" TargetMode="External"/><Relationship Id="rId7" Type="http://schemas.openxmlformats.org/officeDocument/2006/relationships/hyperlink" Target="http://www.southwarkpensioners.org.uk/" TargetMode="External"/><Relationship Id="rId12" Type="http://schemas.openxmlformats.org/officeDocument/2006/relationships/hyperlink" Target="http://www.ageuk.org.uk/lewishamandsouthwark/services/" TargetMode="External"/><Relationship Id="rId17" Type="http://schemas.openxmlformats.org/officeDocument/2006/relationships/slide" Target="slide3.xml"/><Relationship Id="rId2" Type="http://schemas.openxmlformats.org/officeDocument/2006/relationships/notesSlide" Target="../notesSlides/notesSlide14.xml"/><Relationship Id="rId16" Type="http://schemas.openxmlformats.org/officeDocument/2006/relationships/hyperlink" Target="mailto:admin.fw@pecan.org.uk" TargetMode="External"/><Relationship Id="rId1" Type="http://schemas.openxmlformats.org/officeDocument/2006/relationships/slideLayout" Target="../slideLayouts/slideLayout7.xml"/><Relationship Id="rId6" Type="http://schemas.openxmlformats.org/officeDocument/2006/relationships/hyperlink" Target="http://www.drescue.org/" TargetMode="External"/><Relationship Id="rId11" Type="http://schemas.openxmlformats.org/officeDocument/2006/relationships/hyperlink" Target="http://www.blackfriars-settlement.org.uk/olderpeople" TargetMode="External"/><Relationship Id="rId5" Type="http://schemas.openxmlformats.org/officeDocument/2006/relationships/hyperlink" Target="http://www.deptfordreach.org.uk/" TargetMode="External"/><Relationship Id="rId15" Type="http://schemas.openxmlformats.org/officeDocument/2006/relationships/hyperlink" Target="https://www.pecan.org.uk/" TargetMode="External"/><Relationship Id="rId10" Type="http://schemas.openxmlformats.org/officeDocument/2006/relationships/hyperlink" Target="http://www.blackfriars-settlement.org.uk/legal-advice-clinic" TargetMode="External"/><Relationship Id="rId4" Type="http://schemas.openxmlformats.org/officeDocument/2006/relationships/hyperlink" Target="http://www.coplestoncentre.org.uk/" TargetMode="External"/><Relationship Id="rId9" Type="http://schemas.openxmlformats.org/officeDocument/2006/relationships/hyperlink" Target="http://www.southwarkpensioners.org.uk/centre-groups/eye-to-eye/" TargetMode="External"/><Relationship Id="rId14" Type="http://schemas.openxmlformats.org/officeDocument/2006/relationships/hyperlink" Target="http://www.ageuk.org.uk/lewishamandsouthwark/services/healthy-living/"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www.buttleuk.org/" TargetMode="External"/><Relationship Id="rId13" Type="http://schemas.openxmlformats.org/officeDocument/2006/relationships/hyperlink" Target="http://beyondfood.org.uk/" TargetMode="External"/><Relationship Id="rId18" Type="http://schemas.openxmlformats.org/officeDocument/2006/relationships/hyperlink" Target="tel:020%207639%207292" TargetMode="External"/><Relationship Id="rId3" Type="http://schemas.openxmlformats.org/officeDocument/2006/relationships/hyperlink" Target="http://www.nosecondnightout.org.uk/" TargetMode="External"/><Relationship Id="rId7" Type="http://schemas.openxmlformats.org/officeDocument/2006/relationships/hyperlink" Target="https://www.tfaforms.com/390620" TargetMode="External"/><Relationship Id="rId12" Type="http://schemas.openxmlformats.org/officeDocument/2006/relationships/hyperlink" Target="http://www.themix.org.uk/get-support/find-local-services/start-team-outreach-for-homeless-people-1009719.html" TargetMode="External"/><Relationship Id="rId17" Type="http://schemas.openxmlformats.org/officeDocument/2006/relationships/hyperlink" Target="https://www.salvationarmy.org.uk/springfield-lodge" TargetMode="External"/><Relationship Id="rId2" Type="http://schemas.openxmlformats.org/officeDocument/2006/relationships/notesSlide" Target="../notesSlides/notesSlide15.xml"/><Relationship Id="rId16" Type="http://schemas.openxmlformats.org/officeDocument/2006/relationships/hyperlink" Target="https://www.salvationarmy.org.uk/" TargetMode="External"/><Relationship Id="rId20"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tandalone.org.uk/about/" TargetMode="External"/><Relationship Id="rId11" Type="http://schemas.openxmlformats.org/officeDocument/2006/relationships/hyperlink" Target="http://www.homeless.org.uk/homeless-england/service/lb-southwark-housing-advice-service" TargetMode="External"/><Relationship Id="rId5" Type="http://schemas.openxmlformats.org/officeDocument/2006/relationships/hyperlink" Target="crisis.org.uk" TargetMode="External"/><Relationship Id="rId15" Type="http://schemas.openxmlformats.org/officeDocument/2006/relationships/hyperlink" Target="http://www.beyondfood.org.uk/hospitality.html" TargetMode="External"/><Relationship Id="rId10" Type="http://schemas.openxmlformats.org/officeDocument/2006/relationships/hyperlink" Target="http://www.shp.org.uk/" TargetMode="External"/><Relationship Id="rId19" Type="http://schemas.openxmlformats.org/officeDocument/2006/relationships/slide" Target="slide3.xml"/><Relationship Id="rId4" Type="http://schemas.openxmlformats.org/officeDocument/2006/relationships/hyperlink" Target="http://www.streetlink.org.uk/i-am-rough-sleeping" TargetMode="External"/><Relationship Id="rId9" Type="http://schemas.openxmlformats.org/officeDocument/2006/relationships/hyperlink" Target="https://www.999club.org/" TargetMode="External"/><Relationship Id="rId14" Type="http://schemas.openxmlformats.org/officeDocument/2006/relationships/hyperlink" Target="http://www.beyondfood.org.uk/freshlife.html"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www.firststopcareadvice.org.uk/access-services/public/" TargetMode="External"/><Relationship Id="rId13" Type="http://schemas.openxmlformats.org/officeDocument/2006/relationships/hyperlink" Target="http://www.facesinfocus.org.uk/" TargetMode="External"/><Relationship Id="rId18" Type="http://schemas.openxmlformats.org/officeDocument/2006/relationships/hyperlink" Target="http://visionhousing.org.uk/" TargetMode="External"/><Relationship Id="rId3" Type="http://schemas.openxmlformats.org/officeDocument/2006/relationships/image" Target="../media/image5.png"/><Relationship Id="rId7" Type="http://schemas.openxmlformats.org/officeDocument/2006/relationships/hyperlink" Target="mailto:housing.options@southwark.gov.uk" TargetMode="External"/><Relationship Id="rId12" Type="http://schemas.openxmlformats.org/officeDocument/2006/relationships/hyperlink" Target="http://www.ageuk.org.uk/" TargetMode="External"/><Relationship Id="rId17" Type="http://schemas.openxmlformats.org/officeDocument/2006/relationships/hyperlink" Target="http://www.2.southwark.gov.uk/a_to_z/services/100007/housing" TargetMode="External"/><Relationship Id="rId2" Type="http://schemas.openxmlformats.org/officeDocument/2006/relationships/notesSlide" Target="../notesSlides/notesSlide16.xml"/><Relationship Id="rId16" Type="http://schemas.openxmlformats.org/officeDocument/2006/relationships/hyperlink" Target="https://www.southwark.gov.uk/housing/support-services/sustain" TargetMode="External"/><Relationship Id="rId20"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hyperlink" Target="http://www.southwark.gov.uk/housing/support-services/supporting-people-programme" TargetMode="External"/><Relationship Id="rId11" Type="http://schemas.openxmlformats.org/officeDocument/2006/relationships/hyperlink" Target="http://england.shelter.org.uk/get_advice/homelessness/emergency_accommodation_if_homeless/emergency_housing_from_the_council" TargetMode="External"/><Relationship Id="rId5" Type="http://schemas.openxmlformats.org/officeDocument/2006/relationships/hyperlink" Target="http://localoffer.southwark.gov.uk/youth-offer/housing-and-independent-living/supported-housing-in-southwark/" TargetMode="External"/><Relationship Id="rId15" Type="http://schemas.openxmlformats.org/officeDocument/2006/relationships/hyperlink" Target="http://www.southwarklawcentre.org.uk/" TargetMode="External"/><Relationship Id="rId10" Type="http://schemas.openxmlformats.org/officeDocument/2006/relationships/hyperlink" Target="http://www.choicesupport.org.uk/index.php/where-we-work/london" TargetMode="External"/><Relationship Id="rId19" Type="http://schemas.openxmlformats.org/officeDocument/2006/relationships/slide" Target="slide24.xml"/><Relationship Id="rId4" Type="http://schemas.openxmlformats.org/officeDocument/2006/relationships/hyperlink" Target="http://www.southwark.gov.uk/finding-a-new-home/temporary-accommodation" TargetMode="External"/><Relationship Id="rId9" Type="http://schemas.openxmlformats.org/officeDocument/2006/relationships/hyperlink" Target="http://www.threecs.co.uk/index.php?option=com_content&amp;view=article&amp;id=26&amp;Itemid=144" TargetMode="External"/><Relationship Id="rId14" Type="http://schemas.openxmlformats.org/officeDocument/2006/relationships/hyperlink" Target="http://www.2.southwark.gov.uk/info/200386/care_homes_and_housing_options/2455/housing_related_support"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bedehouse.org.uk/programmes/learning-disabilities/" TargetMode="External"/><Relationship Id="rId13" Type="http://schemas.openxmlformats.org/officeDocument/2006/relationships/hyperlink" Target="https://www.cafamily.org.uk/southwark" TargetMode="External"/><Relationship Id="rId18" Type="http://schemas.openxmlformats.org/officeDocument/2006/relationships/hyperlink" Target="http://www.toucanemployment.org/" TargetMode="External"/><Relationship Id="rId3" Type="http://schemas.openxmlformats.org/officeDocument/2006/relationships/image" Target="../media/image5.png"/><Relationship Id="rId7" Type="http://schemas.openxmlformats.org/officeDocument/2006/relationships/hyperlink" Target="tel://+44-808-800-3333/" TargetMode="External"/><Relationship Id="rId12" Type="http://schemas.openxmlformats.org/officeDocument/2006/relationships/hyperlink" Target="http://www.disabilitylambeth.org.uk/" TargetMode="External"/><Relationship Id="rId17" Type="http://schemas.openxmlformats.org/officeDocument/2006/relationships/hyperlink" Target="https://mliveguide01eu.netop.com/?LiveGuideUID=slgb2fgzVzwPG9irLW4VuYsUA8KRBLBczA&amp;myurl=http://www.remploy.co.uk/site/custom_scripts/custom_job_listing.php&amp;title=Jobs%20|%20Remploy&amp;LiveGuideCIDuration=10059927&amp;LiveGuideCITitle=Remploy%20Homepage&amp;LiveGuideCIUrl=http://www.remploy.co.uk/&amp;metric=0&amp;lgw=250&amp;lgh=640&amp;lgcbs=60126#&amp;ui-state=dialog" TargetMode="External"/><Relationship Id="rId2" Type="http://schemas.openxmlformats.org/officeDocument/2006/relationships/notesSlide" Target="../notesSlides/notesSlide17.xml"/><Relationship Id="rId16" Type="http://schemas.openxmlformats.org/officeDocument/2006/relationships/hyperlink" Target="http://www.remploy.co.uk/downloads/file/228/wmhss_candidate_leafletpdf" TargetMode="External"/><Relationship Id="rId20"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community.scope.org.uk/" TargetMode="External"/><Relationship Id="rId11" Type="http://schemas.openxmlformats.org/officeDocument/2006/relationships/hyperlink" Target="mailto:stgeorgespopin@gmail.com" TargetMode="External"/><Relationship Id="rId5" Type="http://schemas.openxmlformats.org/officeDocument/2006/relationships/hyperlink" Target="http://dls.org.uk/" TargetMode="External"/><Relationship Id="rId15" Type="http://schemas.openxmlformats.org/officeDocument/2006/relationships/hyperlink" Target="mailto:vocationalrehabilitation@remploy.co.uk" TargetMode="External"/><Relationship Id="rId10" Type="http://schemas.openxmlformats.org/officeDocument/2006/relationships/hyperlink" Target="http://mypopin.com/index.htm" TargetMode="External"/><Relationship Id="rId19" Type="http://schemas.openxmlformats.org/officeDocument/2006/relationships/slide" Target="slide3.xml"/><Relationship Id="rId4" Type="http://schemas.openxmlformats.org/officeDocument/2006/relationships/hyperlink" Target="https://www.mencap.org.uk/advice-and-support" TargetMode="External"/><Relationship Id="rId9" Type="http://schemas.openxmlformats.org/officeDocument/2006/relationships/hyperlink" Target="http://www.plus-services.org/" TargetMode="External"/><Relationship Id="rId14" Type="http://schemas.openxmlformats.org/officeDocument/2006/relationships/hyperlink" Target="http://www.remploy.co.uk/"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www.2.southwark.gov.uk/info/100009/leisure_and_culture/1001/adult_learning" TargetMode="External"/><Relationship Id="rId13" Type="http://schemas.openxmlformats.org/officeDocument/2006/relationships/hyperlink" Target="mailto:dtc@actionforcd.org" TargetMode="External"/><Relationship Id="rId18" Type="http://schemas.openxmlformats.org/officeDocument/2006/relationships/hyperlink" Target="https://www.lscollege.ac.uk/courses/english-and-maths?highlight=WyJlc29sIl0=" TargetMode="External"/><Relationship Id="rId3" Type="http://schemas.openxmlformats.org/officeDocument/2006/relationships/image" Target="../media/image5.png"/><Relationship Id="rId21" Type="http://schemas.openxmlformats.org/officeDocument/2006/relationships/hyperlink" Target="http://www.twinemployment.com/our-programmes/esol/esol-contact-form" TargetMode="External"/><Relationship Id="rId7" Type="http://schemas.openxmlformats.org/officeDocument/2006/relationships/hyperlink" Target="https://www.refugeecouncil.org.uk/services/3214_groundwork_london" TargetMode="External"/><Relationship Id="rId12" Type="http://schemas.openxmlformats.org/officeDocument/2006/relationships/hyperlink" Target="http://www.englishmyway.co.uk/" TargetMode="External"/><Relationship Id="rId17" Type="http://schemas.openxmlformats.org/officeDocument/2006/relationships/hyperlink" Target="https://www.lscollege.ac.uk/" TargetMode="External"/><Relationship Id="rId2" Type="http://schemas.openxmlformats.org/officeDocument/2006/relationships/notesSlide" Target="../notesSlides/notesSlide18.xml"/><Relationship Id="rId16" Type="http://schemas.openxmlformats.org/officeDocument/2006/relationships/hyperlink" Target="http://www.daughtersofdivinelove.org.uk/" TargetMode="External"/><Relationship Id="rId20" Type="http://schemas.openxmlformats.org/officeDocument/2006/relationships/hyperlink" Target="http://www.twinemployment.com/our-programmes/esol" TargetMode="External"/><Relationship Id="rId1" Type="http://schemas.openxmlformats.org/officeDocument/2006/relationships/slideLayout" Target="../slideLayouts/slideLayout7.xml"/><Relationship Id="rId6" Type="http://schemas.openxmlformats.org/officeDocument/2006/relationships/hyperlink" Target="https://www.refugeecouncil.org.uk/rij" TargetMode="External"/><Relationship Id="rId11" Type="http://schemas.openxmlformats.org/officeDocument/2006/relationships/hyperlink" Target="http://creationtrust.org/esol" TargetMode="External"/><Relationship Id="rId5" Type="http://schemas.openxmlformats.org/officeDocument/2006/relationships/hyperlink" Target="http://refugeewomen.org.uk/edu/1training.htm#English" TargetMode="External"/><Relationship Id="rId15" Type="http://schemas.openxmlformats.org/officeDocument/2006/relationships/hyperlink" Target="http://www.blackfriars-settlement.org.uk/ESOL" TargetMode="External"/><Relationship Id="rId23" Type="http://schemas.openxmlformats.org/officeDocument/2006/relationships/image" Target="../media/image2.png"/><Relationship Id="rId10" Type="http://schemas.openxmlformats.org/officeDocument/2006/relationships/hyperlink" Target="http://www.southwarkcabservice.org.uk/Specialist/refugeeadviceproject.htm" TargetMode="External"/><Relationship Id="rId19" Type="http://schemas.openxmlformats.org/officeDocument/2006/relationships/hyperlink" Target="http://www.londonlc.org.uk/" TargetMode="External"/><Relationship Id="rId4" Type="http://schemas.openxmlformats.org/officeDocument/2006/relationships/hyperlink" Target="https://srcforum.wordpress.com/home/" TargetMode="External"/><Relationship Id="rId9" Type="http://schemas.openxmlformats.org/officeDocument/2006/relationships/hyperlink" Target="http://www.sdcas.org.uk/" TargetMode="External"/><Relationship Id="rId14" Type="http://schemas.openxmlformats.org/officeDocument/2006/relationships/hyperlink" Target="http://advising.london/welcome-blackfriars-advice-centre" TargetMode="External"/><Relationship Id="rId22"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casouthwark.org.uk/focus-southwark/solidarity-crisis" TargetMode="External"/><Relationship Id="rId13" Type="http://schemas.openxmlformats.org/officeDocument/2006/relationships/hyperlink" Target="http://www.2.southwark.gov.uk/a_to_z/service/1085/mental_health_services" TargetMode="External"/><Relationship Id="rId18" Type="http://schemas.openxmlformats.org/officeDocument/2006/relationships/hyperlink" Target="http://intralink/1/jcp/directorates/cp/blm/csatoz/dwp_t405161.asp#TopOfPage" TargetMode="External"/><Relationship Id="rId3" Type="http://schemas.openxmlformats.org/officeDocument/2006/relationships/hyperlink" Target="http://www.samaritans.org.uk/" TargetMode="External"/><Relationship Id="rId7" Type="http://schemas.openxmlformats.org/officeDocument/2006/relationships/hyperlink" Target="https://www.lambethandsouthwarkmind.org.uk/friends-in-need" TargetMode="External"/><Relationship Id="rId12" Type="http://schemas.openxmlformats.org/officeDocument/2006/relationships/hyperlink" Target="https://www.bipolaruk.org/central-london-youth-group" TargetMode="External"/><Relationship Id="rId17" Type="http://schemas.openxmlformats.org/officeDocument/2006/relationships/hyperlink" Target="http://www.pods-online.org.uk/index.php/supporting" TargetMode="External"/><Relationship Id="rId2" Type="http://schemas.openxmlformats.org/officeDocument/2006/relationships/notesSlide" Target="../notesSlides/notesSlide19.xml"/><Relationship Id="rId16" Type="http://schemas.openxmlformats.org/officeDocument/2006/relationships/hyperlink" Target="https://www.talking2minds.co.uk/contact-us/" TargetMode="External"/><Relationship Id="rId20"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nationalvoices.org.uk/wellbeing-our-way/wow-community/examples/athena-project" TargetMode="External"/><Relationship Id="rId11" Type="http://schemas.openxmlformats.org/officeDocument/2006/relationships/hyperlink" Target="http://www.together-uk.org/southwark-wellbeing-hub/the-directory/" TargetMode="External"/><Relationship Id="rId5" Type="http://schemas.openxmlformats.org/officeDocument/2006/relationships/hyperlink" Target="http://www.mind.org.uk/" TargetMode="External"/><Relationship Id="rId15" Type="http://schemas.openxmlformats.org/officeDocument/2006/relationships/hyperlink" Target="https://www.talking2minds.co.uk/" TargetMode="External"/><Relationship Id="rId10" Type="http://schemas.openxmlformats.org/officeDocument/2006/relationships/hyperlink" Target="http://www.disabilitylambeth.org.uk/" TargetMode="External"/><Relationship Id="rId19" Type="http://schemas.openxmlformats.org/officeDocument/2006/relationships/slide" Target="slide3.xml"/><Relationship Id="rId4" Type="http://schemas.openxmlformats.org/officeDocument/2006/relationships/hyperlink" Target="http://www.sane.org.uk/" TargetMode="External"/><Relationship Id="rId9" Type="http://schemas.openxmlformats.org/officeDocument/2006/relationships/hyperlink" Target="https://www.onucg.com/" TargetMode="External"/><Relationship Id="rId14" Type="http://schemas.openxmlformats.org/officeDocument/2006/relationships/hyperlink" Target="https://www.anxietyuk.org.uk/"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themix.org.uk/get-support/find-local-services/lb-southwark-social-services-lordship-lane-cmht-4930.html" TargetMode="External"/><Relationship Id="rId13" Type="http://schemas.openxmlformats.org/officeDocument/2006/relationships/hyperlink" Target="http://www.ocdaction.org.uk/" TargetMode="External"/><Relationship Id="rId18" Type="http://schemas.openxmlformats.org/officeDocument/2006/relationships/image" Target="../media/image2.png"/><Relationship Id="rId3" Type="http://schemas.openxmlformats.org/officeDocument/2006/relationships/hyperlink" Target="http://www.2.southwark.gov.uk/info/100001/advice_and_benefits/2993/further_advice_and_information" TargetMode="External"/><Relationship Id="rId7" Type="http://schemas.openxmlformats.org/officeDocument/2006/relationships/hyperlink" Target="https://www.papyrus-uk.org/" TargetMode="External"/><Relationship Id="rId12" Type="http://schemas.openxmlformats.org/officeDocument/2006/relationships/hyperlink" Target="https://www.nopanic.org.uk/" TargetMode="External"/><Relationship Id="rId17" Type="http://schemas.openxmlformats.org/officeDocument/2006/relationships/slide" Target="slide3.xml"/><Relationship Id="rId2" Type="http://schemas.openxmlformats.org/officeDocument/2006/relationships/notesSlide" Target="../notesSlides/notesSlide20.xml"/><Relationship Id="rId16" Type="http://schemas.openxmlformats.org/officeDocument/2006/relationships/hyperlink" Target="http://intralink/1/jcp/directorates/cp/blm/csatoz/dwp_t405161.asp#TopOfPage" TargetMode="External"/><Relationship Id="rId1" Type="http://schemas.openxmlformats.org/officeDocument/2006/relationships/slideLayout" Target="../slideLayouts/slideLayout7.xml"/><Relationship Id="rId6" Type="http://schemas.openxmlformats.org/officeDocument/2006/relationships/hyperlink" Target="https://www.mosaic-clubhouse.org/" TargetMode="External"/><Relationship Id="rId11" Type="http://schemas.openxmlformats.org/officeDocument/2006/relationships/hyperlink" Target="https://www.rethink.org/services-groups/groups/rethink-mental-illness-support-for-siblings-south-london" TargetMode="External"/><Relationship Id="rId5" Type="http://schemas.openxmlformats.org/officeDocument/2006/relationships/hyperlink" Target="http://www.slam.nhs.uk/" TargetMode="External"/><Relationship Id="rId15" Type="http://schemas.openxmlformats.org/officeDocument/2006/relationships/hyperlink" Target="http://www.blackfriars-settlement.org.uk/mental-health" TargetMode="External"/><Relationship Id="rId10" Type="http://schemas.openxmlformats.org/officeDocument/2006/relationships/hyperlink" Target="https://www.rethink.org/services-groups/groups/london-bpd-carers-group" TargetMode="External"/><Relationship Id="rId4" Type="http://schemas.openxmlformats.org/officeDocument/2006/relationships/hyperlink" Target="http://www.rethink.org/" TargetMode="External"/><Relationship Id="rId9" Type="http://schemas.openxmlformats.org/officeDocument/2006/relationships/hyperlink" Target="https://www.rethink.org/services-groups/groups/amadeus-house-hearing-voices-group" TargetMode="External"/><Relationship Id="rId14" Type="http://schemas.openxmlformats.org/officeDocument/2006/relationships/hyperlink" Target="https://www.anxietyuk.org.uk/"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rimestoppers-uk.org/" TargetMode="External"/><Relationship Id="rId3" Type="http://schemas.openxmlformats.org/officeDocument/2006/relationships/image" Target="../media/image5.png"/><Relationship Id="rId7" Type="http://schemas.openxmlformats.org/officeDocument/2006/relationships/hyperlink" Target="http://www.southwarkcabservice.org.uk/"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hyperlink" Target="http://www.salvationarmy.org/" TargetMode="External"/><Relationship Id="rId5" Type="http://schemas.openxmlformats.org/officeDocument/2006/relationships/hyperlink" Target="https://www.modernslaveryhelpline.org/report" TargetMode="External"/><Relationship Id="rId10" Type="http://schemas.openxmlformats.org/officeDocument/2006/relationships/image" Target="../media/image2.png"/><Relationship Id="rId4" Type="http://schemas.openxmlformats.org/officeDocument/2006/relationships/hyperlink" Target="http://www.unseenuk.org/" TargetMode="External"/><Relationship Id="rId9" Type="http://schemas.openxmlformats.org/officeDocument/2006/relationships/slide" Target="slide3.xml"/></Relationships>
</file>

<file path=ppt/slides/_rels/slide23.xml.rels><?xml version="1.0" encoding="UTF-8" standalone="yes"?>
<Relationships xmlns="http://schemas.openxmlformats.org/package/2006/relationships"><Relationship Id="rId8" Type="http://schemas.openxmlformats.org/officeDocument/2006/relationships/hyperlink" Target="http://www.equalityadvisoryservice.com/" TargetMode="External"/><Relationship Id="rId13" Type="http://schemas.openxmlformats.org/officeDocument/2006/relationships/hyperlink" Target="mailto:ACE@groundwork.org.uk" TargetMode="External"/><Relationship Id="rId18" Type="http://schemas.openxmlformats.org/officeDocument/2006/relationships/slide" Target="slide3.xml"/><Relationship Id="rId3" Type="http://schemas.openxmlformats.org/officeDocument/2006/relationships/hyperlink" Target="http://www.2.southwark.gov.uk/info/200411/community_access/2428/community_access_information" TargetMode="External"/><Relationship Id="rId7" Type="http://schemas.openxmlformats.org/officeDocument/2006/relationships/hyperlink" Target="https://www.disabilityrightsuk.org/how-we-can-help" TargetMode="External"/><Relationship Id="rId12" Type="http://schemas.openxmlformats.org/officeDocument/2006/relationships/hyperlink" Target="https://www.groundwork.org.uk/Sites/london/pages/bbo-ace" TargetMode="External"/><Relationship Id="rId17" Type="http://schemas.openxmlformats.org/officeDocument/2006/relationships/slide" Target="slide5.xml"/><Relationship Id="rId2" Type="http://schemas.openxmlformats.org/officeDocument/2006/relationships/notesSlide" Target="../notesSlides/notesSlide22.xml"/><Relationship Id="rId16" Type="http://schemas.openxmlformats.org/officeDocument/2006/relationships/hyperlink" Target="http://www.musculardystrophyuk.org/app/uploads/2016/03/TB12-A2-WE-recruit.pdf" TargetMode="External"/><Relationship Id="rId1" Type="http://schemas.openxmlformats.org/officeDocument/2006/relationships/slideLayout" Target="../slideLayouts/slideLayout7.xml"/><Relationship Id="rId6" Type="http://schemas.openxmlformats.org/officeDocument/2006/relationships/hyperlink" Target="https://www.stroke.org.uk/finding-support/lewisham-family-and-carer-support-service" TargetMode="External"/><Relationship Id="rId11" Type="http://schemas.openxmlformats.org/officeDocument/2006/relationships/hyperlink" Target="https://www.leonardcheshire.org/support-and-information/specialist-advice/southwark-advice-plus" TargetMode="External"/><Relationship Id="rId5" Type="http://schemas.openxmlformats.org/officeDocument/2006/relationships/hyperlink" Target="https://www.stroke.org.uk/" TargetMode="External"/><Relationship Id="rId15" Type="http://schemas.openxmlformats.org/officeDocument/2006/relationships/hyperlink" Target="https://www.surveymonkey.co.uk/r/CBTExperience" TargetMode="External"/><Relationship Id="rId10" Type="http://schemas.openxmlformats.org/officeDocument/2006/relationships/hyperlink" Target="https://www.cafamily.org.uk/advice-and-support/in-your-area/offices/southwark/?s=se15+5ds&amp;t=pc" TargetMode="External"/><Relationship Id="rId19" Type="http://schemas.openxmlformats.org/officeDocument/2006/relationships/image" Target="../media/image2.png"/><Relationship Id="rId4" Type="http://schemas.openxmlformats.org/officeDocument/2006/relationships/hyperlink" Target="http://www.sdail.org/" TargetMode="External"/><Relationship Id="rId9" Type="http://schemas.openxmlformats.org/officeDocument/2006/relationships/hyperlink" Target="https://www.disabilityrightsuk.org/how-we-can-help/helplines/independent-living-advice-line" TargetMode="External"/><Relationship Id="rId14" Type="http://schemas.openxmlformats.org/officeDocument/2006/relationships/hyperlink" Target="http://www.musculardystrophyuk.org/campaign-for-independent-living/trailblazers/get-involved/workexperience/"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bouncebackproject.com/" TargetMode="External"/><Relationship Id="rId13" Type="http://schemas.openxmlformats.org/officeDocument/2006/relationships/hyperlink" Target="http://www.btguk.org/" TargetMode="External"/><Relationship Id="rId18" Type="http://schemas.openxmlformats.org/officeDocument/2006/relationships/slide" Target="slide3.xml"/><Relationship Id="rId3" Type="http://schemas.openxmlformats.org/officeDocument/2006/relationships/image" Target="../media/image5.png"/><Relationship Id="rId7" Type="http://schemas.openxmlformats.org/officeDocument/2006/relationships/hyperlink" Target="https://stgilesstrust.custhelp.com/app/ask/session/L3RpbWUvMTQ1NzAwNTEzNC9zaWQvbURFa3p4S20=" TargetMode="External"/><Relationship Id="rId12" Type="http://schemas.openxmlformats.org/officeDocument/2006/relationships/hyperlink" Target="http://www.clinks.org/directory" TargetMode="External"/><Relationship Id="rId17" Type="http://schemas.openxmlformats.org/officeDocument/2006/relationships/hyperlink" Target="https://www.pecan.org.uk/" TargetMode="External"/><Relationship Id="rId2" Type="http://schemas.openxmlformats.org/officeDocument/2006/relationships/notesSlide" Target="../notesSlides/notesSlide23.xml"/><Relationship Id="rId16" Type="http://schemas.openxmlformats.org/officeDocument/2006/relationships/hyperlink" Target="https://www.nacro.org.uk/resettlement-advice-service/" TargetMode="External"/><Relationship Id="rId1" Type="http://schemas.openxmlformats.org/officeDocument/2006/relationships/slideLayout" Target="../slideLayouts/slideLayout7.xml"/><Relationship Id="rId6" Type="http://schemas.openxmlformats.org/officeDocument/2006/relationships/hyperlink" Target="mailto:GROWproject@stgilestrust.org.uk" TargetMode="External"/><Relationship Id="rId11" Type="http://schemas.openxmlformats.org/officeDocument/2006/relationships/hyperlink" Target="http://www.clinks.org/" TargetMode="External"/><Relationship Id="rId5" Type="http://schemas.openxmlformats.org/officeDocument/2006/relationships/hyperlink" Target="http://site.stgilestrust.org.uk/what-we-do/helping-disadvantaged-people" TargetMode="External"/><Relationship Id="rId15" Type="http://schemas.openxmlformats.org/officeDocument/2006/relationships/hyperlink" Target="http://dev.startupnow.org.uk/women/how-we-are-going-to-deliver/" TargetMode="External"/><Relationship Id="rId10" Type="http://schemas.openxmlformats.org/officeDocument/2006/relationships/hyperlink" Target="http://www.revolving-doors.org.uk/" TargetMode="External"/><Relationship Id="rId4" Type="http://schemas.openxmlformats.org/officeDocument/2006/relationships/hyperlink" Target="http://localoffer.southwark.gov.uk/youth-offer/employment/employment-self-employment/empower--ex-offenders-programme-/" TargetMode="External"/><Relationship Id="rId9" Type="http://schemas.openxmlformats.org/officeDocument/2006/relationships/hyperlink" Target="https://www.catch-22.org.uk/services/hmp-thameside-offender-management-resettlement/" TargetMode="External"/><Relationship Id="rId14" Type="http://schemas.openxmlformats.org/officeDocument/2006/relationships/hyperlink" Target="http://www.startupnow.org.uk/"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ww.prisonadvice.org.uk/pact-helpline" TargetMode="External"/><Relationship Id="rId13" Type="http://schemas.openxmlformats.org/officeDocument/2006/relationships/hyperlink" Target="http://www.foundation4life.co.uk/index.htm" TargetMode="External"/><Relationship Id="rId18" Type="http://schemas.openxmlformats.org/officeDocument/2006/relationships/hyperlink" Target="mailto:beth.referrals@wip.cjsm.net" TargetMode="External"/><Relationship Id="rId3" Type="http://schemas.openxmlformats.org/officeDocument/2006/relationships/image" Target="../media/image5.png"/><Relationship Id="rId21" Type="http://schemas.openxmlformats.org/officeDocument/2006/relationships/hyperlink" Target="http://visionhousing.org.uk/" TargetMode="External"/><Relationship Id="rId7" Type="http://schemas.openxmlformats.org/officeDocument/2006/relationships/hyperlink" Target="https://www.prisonadvice.org.uk/" TargetMode="External"/><Relationship Id="rId12" Type="http://schemas.openxmlformats.org/officeDocument/2006/relationships/hyperlink" Target="http://www.langleyhousetrust.org/make-a-referral/" TargetMode="External"/><Relationship Id="rId17" Type="http://schemas.openxmlformats.org/officeDocument/2006/relationships/hyperlink" Target="http://www.womeninprison.org.uk/services/in-prison.php?s=1970-01-01-care-programme" TargetMode="External"/><Relationship Id="rId2" Type="http://schemas.openxmlformats.org/officeDocument/2006/relationships/notesSlide" Target="../notesSlides/notesSlide24.xml"/><Relationship Id="rId16" Type="http://schemas.openxmlformats.org/officeDocument/2006/relationships/hyperlink" Target="http://www.womeninprison.org.uk/services/in-the-community.php?s=1970-01-01-the-beth-centre" TargetMode="External"/><Relationship Id="rId20" Type="http://schemas.openxmlformats.org/officeDocument/2006/relationships/hyperlink" Target="https://www.prosper4.com/" TargetMode="External"/><Relationship Id="rId1" Type="http://schemas.openxmlformats.org/officeDocument/2006/relationships/slideLayout" Target="../slideLayouts/slideLayout7.xml"/><Relationship Id="rId6" Type="http://schemas.openxmlformats.org/officeDocument/2006/relationships/hyperlink" Target="http://www.offendersfamilieshelpline.org/" TargetMode="External"/><Relationship Id="rId11" Type="http://schemas.openxmlformats.org/officeDocument/2006/relationships/hyperlink" Target="http://kainoscommunity.org/access-our-services/pathways-to-change/" TargetMode="External"/><Relationship Id="rId5" Type="http://schemas.openxmlformats.org/officeDocument/2006/relationships/hyperlink" Target="http://forum.unlock.org.uk/" TargetMode="External"/><Relationship Id="rId15" Type="http://schemas.openxmlformats.org/officeDocument/2006/relationships/hyperlink" Target="http://www.womeninprison.org.uk/services/in-prison.php?s=1970-01-01-cfo3-employment-programme" TargetMode="External"/><Relationship Id="rId10" Type="http://schemas.openxmlformats.org/officeDocument/2006/relationships/hyperlink" Target="http://www.langleyhousetrust.org/" TargetMode="External"/><Relationship Id="rId19" Type="http://schemas.openxmlformats.org/officeDocument/2006/relationships/hyperlink" Target="http://www.blastfoundation.org.uk/site/" TargetMode="External"/><Relationship Id="rId4" Type="http://schemas.openxmlformats.org/officeDocument/2006/relationships/hyperlink" Target="http://www.unlock.org.uk/" TargetMode="External"/><Relationship Id="rId9" Type="http://schemas.openxmlformats.org/officeDocument/2006/relationships/hyperlink" Target="http://www.re-unite.org.uk/south-london/" TargetMode="External"/><Relationship Id="rId14" Type="http://schemas.openxmlformats.org/officeDocument/2006/relationships/hyperlink" Target="http://www.womeninprison.org.uk/" TargetMode="External"/><Relationship Id="rId22" Type="http://schemas.openxmlformats.org/officeDocument/2006/relationships/slide" Target="slide3.xml"/></Relationships>
</file>

<file path=ppt/slides/_rels/slide26.xml.rels><?xml version="1.0" encoding="UTF-8" standalone="yes"?>
<Relationships xmlns="http://schemas.openxmlformats.org/package/2006/relationships"><Relationship Id="rId8" Type="http://schemas.openxmlformats.org/officeDocument/2006/relationships/hyperlink" Target="http://www.lifesigns.org.uk/" TargetMode="External"/><Relationship Id="rId13" Type="http://schemas.openxmlformats.org/officeDocument/2006/relationships/hyperlink" Target="tel:+08000684141" TargetMode="External"/><Relationship Id="rId18" Type="http://schemas.openxmlformats.org/officeDocument/2006/relationships/slide" Target="slide3.xml"/><Relationship Id="rId3" Type="http://schemas.openxmlformats.org/officeDocument/2006/relationships/image" Target="../media/image5.png"/><Relationship Id="rId7" Type="http://schemas.openxmlformats.org/officeDocument/2006/relationships/hyperlink" Target="https://www.pecan.org.uk/" TargetMode="External"/><Relationship Id="rId12" Type="http://schemas.openxmlformats.org/officeDocument/2006/relationships/hyperlink" Target="https://www.papyrus-uk.org/" TargetMode="External"/><Relationship Id="rId17" Type="http://schemas.openxmlformats.org/officeDocument/2006/relationships/hyperlink" Target="http://www.supportline.org.uk/problems/suicide.php" TargetMode="External"/><Relationship Id="rId2" Type="http://schemas.openxmlformats.org/officeDocument/2006/relationships/notesSlide" Target="../notesSlides/notesSlide25.xml"/><Relationship Id="rId16" Type="http://schemas.openxmlformats.org/officeDocument/2006/relationships/hyperlink" Target="https://www.mind.org.uk/information-support/types-of-mental-health-problems/self-harm/#.WX8q9XrLlrk" TargetMode="External"/><Relationship Id="rId1" Type="http://schemas.openxmlformats.org/officeDocument/2006/relationships/slideLayout" Target="../slideLayouts/slideLayout7.xml"/><Relationship Id="rId6" Type="http://schemas.openxmlformats.org/officeDocument/2006/relationships/hyperlink" Target="http://www.themix.org.uk/get-support" TargetMode="External"/><Relationship Id="rId11" Type="http://schemas.openxmlformats.org/officeDocument/2006/relationships/hyperlink" Target="http://www.maytree.org.uk/" TargetMode="External"/><Relationship Id="rId5" Type="http://schemas.openxmlformats.org/officeDocument/2006/relationships/hyperlink" Target="https://www.papyrus-uk.org/help-advice/about-hopelineuk" TargetMode="External"/><Relationship Id="rId15" Type="http://schemas.openxmlformats.org/officeDocument/2006/relationships/hyperlink" Target="https://www.mind.org.uk/information-support/types-of-mental-health-problems/suicidal-feelings/#.WX8HznrLlrk" TargetMode="External"/><Relationship Id="rId10" Type="http://schemas.openxmlformats.org/officeDocument/2006/relationships/hyperlink" Target="https://www.selfharm.co.uk/" TargetMode="External"/><Relationship Id="rId4" Type="http://schemas.openxmlformats.org/officeDocument/2006/relationships/hyperlink" Target="https://www.samaritans.org/" TargetMode="External"/><Relationship Id="rId9" Type="http://schemas.openxmlformats.org/officeDocument/2006/relationships/hyperlink" Target="http://lifesigns.org.uk/forum/index.php?sid=ad91856edd03ec0b517d84eb5fa6fd05" TargetMode="External"/><Relationship Id="rId14" Type="http://schemas.openxmlformats.org/officeDocument/2006/relationships/hyperlink" Target="https://www.thecalmzone.net/"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ageuk.org.uk" TargetMode="External"/><Relationship Id="rId13" Type="http://schemas.openxmlformats.org/officeDocument/2006/relationships/hyperlink" Target="https://support.sueryder.org/community" TargetMode="External"/><Relationship Id="rId18" Type="http://schemas.openxmlformats.org/officeDocument/2006/relationships/hyperlink" Target="http://www.tht.org.uk/sexual-health/Clinics-and-Services/Other-services/W/WiseGem-(SE15-6JL)" TargetMode="External"/><Relationship Id="rId3" Type="http://schemas.openxmlformats.org/officeDocument/2006/relationships/image" Target="../media/image5.png"/><Relationship Id="rId21" Type="http://schemas.openxmlformats.org/officeDocument/2006/relationships/hyperlink" Target="http://www.tht.org.uk/sexual-health/Clinics-and-Services/Other-services/S/Southwark-Council-(Children-with-Disabilities-_and_-Complex-Needs-Team-SE5-8UH)" TargetMode="External"/><Relationship Id="rId7" Type="http://schemas.openxmlformats.org/officeDocument/2006/relationships/hyperlink" Target="http://advicefinder.turn2us.org.uk/" TargetMode="External"/><Relationship Id="rId12" Type="http://schemas.openxmlformats.org/officeDocument/2006/relationships/hyperlink" Target="http://www.sueryder.org/how-we-help/care-services" TargetMode="External"/><Relationship Id="rId17" Type="http://schemas.openxmlformats.org/officeDocument/2006/relationships/hyperlink" Target="http://www.tht.org.uk/sexual-health/Clinics-and-Services/Other-services/Z/Zimbabwean-HIVAIDS-Forum-(SE15-2LY)" TargetMode="External"/><Relationship Id="rId25" Type="http://schemas.openxmlformats.org/officeDocument/2006/relationships/image" Target="../media/image2.png"/><Relationship Id="rId2" Type="http://schemas.openxmlformats.org/officeDocument/2006/relationships/notesSlide" Target="../notesSlides/notesSlide26.xml"/><Relationship Id="rId16" Type="http://schemas.openxmlformats.org/officeDocument/2006/relationships/hyperlink" Target="http://www.tht.org.uk/" TargetMode="External"/><Relationship Id="rId20" Type="http://schemas.openxmlformats.org/officeDocument/2006/relationships/hyperlink" Target="http://www.tht.org.uk/sexual-health/Clinics-and-Services/Other-services/S/Southwark-Child-Health-Directorate-(SE5-8UH)" TargetMode="External"/><Relationship Id="rId1" Type="http://schemas.openxmlformats.org/officeDocument/2006/relationships/slideLayout" Target="../slideLayouts/slideLayout7.xml"/><Relationship Id="rId6" Type="http://schemas.openxmlformats.org/officeDocument/2006/relationships/hyperlink" Target="https://www.turn2us.org.uk/" TargetMode="External"/><Relationship Id="rId11" Type="http://schemas.openxmlformats.org/officeDocument/2006/relationships/hyperlink" Target="https://www.disabilityrightsuk.org/how-we-can-help/helplines/independent-living-advice-line" TargetMode="External"/><Relationship Id="rId24" Type="http://schemas.openxmlformats.org/officeDocument/2006/relationships/slide" Target="slide3.xml"/><Relationship Id="rId5" Type="http://schemas.openxmlformats.org/officeDocument/2006/relationships/hyperlink" Target="https://www.mariecurie.org.uk/help/marie-curie-support-line/using-online-chat" TargetMode="External"/><Relationship Id="rId15" Type="http://schemas.openxmlformats.org/officeDocument/2006/relationships/hyperlink" Target="http://www.together-uk.org/southwark-wellbeing-hub/the-directory/9344/lighthouse-south-london/" TargetMode="External"/><Relationship Id="rId23" Type="http://schemas.openxmlformats.org/officeDocument/2006/relationships/slide" Target="slide5.xml"/><Relationship Id="rId10" Type="http://schemas.openxmlformats.org/officeDocument/2006/relationships/hyperlink" Target="http://www.equalityadvisoryservice.com/" TargetMode="External"/><Relationship Id="rId19" Type="http://schemas.openxmlformats.org/officeDocument/2006/relationships/hyperlink" Target="http://www.theernestfoundation.org/website/" TargetMode="External"/><Relationship Id="rId4" Type="http://schemas.openxmlformats.org/officeDocument/2006/relationships/hyperlink" Target="https://www.mariecurie.org.uk/help/marie-curie-support-line" TargetMode="External"/><Relationship Id="rId9" Type="http://schemas.openxmlformats.org/officeDocument/2006/relationships/hyperlink" Target="https://www.disabilityrightsuk.org/how-we-can-help" TargetMode="External"/><Relationship Id="rId14" Type="http://schemas.openxmlformats.org/officeDocument/2006/relationships/hyperlink" Target="http://support.sueryder.org/practical-emotional-advice" TargetMode="External"/><Relationship Id="rId22" Type="http://schemas.openxmlformats.org/officeDocument/2006/relationships/hyperlink" Target="http://www.together-uk.org/southwark-wellbeing-hub/the-directory/8908/mental-health-and-hiv-service-cascaid-maudsley-hospital/"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in-spire.org.uk/category/adult-programme/" TargetMode="External"/><Relationship Id="rId13" Type="http://schemas.openxmlformats.org/officeDocument/2006/relationships/hyperlink" Target="apm-uk.co.uk/employment/for-job-seekers/working-capital-london/" TargetMode="External"/><Relationship Id="rId18" Type="http://schemas.openxmlformats.org/officeDocument/2006/relationships/hyperlink" Target="https://www.youngwomenstrust.org/workitout/sign-up" TargetMode="External"/><Relationship Id="rId3" Type="http://schemas.openxmlformats.org/officeDocument/2006/relationships/image" Target="../media/image5.png"/><Relationship Id="rId21" Type="http://schemas.openxmlformats.org/officeDocument/2006/relationships/hyperlink" Target="http://www2.seetec.co.uk/looking-for-work/sector-skills-training" TargetMode="External"/><Relationship Id="rId7" Type="http://schemas.openxmlformats.org/officeDocument/2006/relationships/hyperlink" Target="http://www.2.southwark.gov.uk/info/200017/children_and_families/3263/families_matter" TargetMode="External"/><Relationship Id="rId12" Type="http://schemas.openxmlformats.org/officeDocument/2006/relationships/hyperlink" Target="https://www.2.southwark.gov.uk/downloads/download/2481/southwark_council_adult_learning_service" TargetMode="External"/><Relationship Id="rId17" Type="http://schemas.openxmlformats.org/officeDocument/2006/relationships/hyperlink" Target="https://www.youngwomenstrust.org/" TargetMode="External"/><Relationship Id="rId2" Type="http://schemas.openxmlformats.org/officeDocument/2006/relationships/notesSlide" Target="../notesSlides/notesSlide27.xml"/><Relationship Id="rId16" Type="http://schemas.openxmlformats.org/officeDocument/2006/relationships/hyperlink" Target="mailto:info@ymsn.co.uk" TargetMode="External"/><Relationship Id="rId20" Type="http://schemas.openxmlformats.org/officeDocument/2006/relationships/hyperlink" Target="http://www2.seetec.co.uk/looking-for-work/finding-a-job" TargetMode="External"/><Relationship Id="rId1" Type="http://schemas.openxmlformats.org/officeDocument/2006/relationships/slideLayout" Target="../slideLayouts/slideLayout7.xml"/><Relationship Id="rId6" Type="http://schemas.openxmlformats.org/officeDocument/2006/relationships/hyperlink" Target="mailto:info@southwarkworks.org.uk" TargetMode="External"/><Relationship Id="rId11" Type="http://schemas.openxmlformats.org/officeDocument/2006/relationships/hyperlink" Target="mailto:info@creationtrust.org" TargetMode="External"/><Relationship Id="rId5" Type="http://schemas.openxmlformats.org/officeDocument/2006/relationships/hyperlink" Target="http://www.southwarkworks.com/" TargetMode="External"/><Relationship Id="rId15" Type="http://schemas.openxmlformats.org/officeDocument/2006/relationships/hyperlink" Target="http://staging.ymsn.co.uk/subscribe/" TargetMode="External"/><Relationship Id="rId23" Type="http://schemas.openxmlformats.org/officeDocument/2006/relationships/slide" Target="slide3.xml"/><Relationship Id="rId10" Type="http://schemas.openxmlformats.org/officeDocument/2006/relationships/hyperlink" Target="http://creationtrust.org/looking-for-work" TargetMode="External"/><Relationship Id="rId19" Type="http://schemas.openxmlformats.org/officeDocument/2006/relationships/hyperlink" Target="https://www.gingerbread.org.uk/" TargetMode="External"/><Relationship Id="rId4" Type="http://schemas.openxmlformats.org/officeDocument/2006/relationships/hyperlink" Target="https://www.pecan.org.uk/" TargetMode="External"/><Relationship Id="rId9" Type="http://schemas.openxmlformats.org/officeDocument/2006/relationships/hyperlink" Target="http://creationtrust.org/" TargetMode="External"/><Relationship Id="rId14" Type="http://schemas.openxmlformats.org/officeDocument/2006/relationships/hyperlink" Target="Young%20Mums%20Support%20Network" TargetMode="External"/><Relationship Id="rId22" Type="http://schemas.openxmlformats.org/officeDocument/2006/relationships/slide" Target="slide5.xml"/></Relationships>
</file>

<file path=ppt/slides/_rels/slide29.xml.rels><?xml version="1.0" encoding="UTF-8" standalone="yes"?>
<Relationships xmlns="http://schemas.openxmlformats.org/package/2006/relationships"><Relationship Id="rId8" Type="http://schemas.openxmlformats.org/officeDocument/2006/relationships/hyperlink" Target="https://www.peabody.org.uk/community-programmes/employment-and-training" TargetMode="External"/><Relationship Id="rId13" Type="http://schemas.openxmlformats.org/officeDocument/2006/relationships/slide" Target="slide3.xml"/><Relationship Id="rId3" Type="http://schemas.openxmlformats.org/officeDocument/2006/relationships/image" Target="../media/image5.png"/><Relationship Id="rId7" Type="http://schemas.openxmlformats.org/officeDocument/2006/relationships/hyperlink" Target="http://www.twinemployment.com/contact-us" TargetMode="External"/><Relationship Id="rId12" Type="http://schemas.openxmlformats.org/officeDocument/2006/relationships/hyperlink" Target="mailto:info@suitedbootedcentre.org.uk"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hyperlink" Target="http://www.twinemployment.com/" TargetMode="External"/><Relationship Id="rId11" Type="http://schemas.openxmlformats.org/officeDocument/2006/relationships/hyperlink" Target="http://www.suitedbootedcentre.org.uk/" TargetMode="External"/><Relationship Id="rId5" Type="http://schemas.openxmlformats.org/officeDocument/2006/relationships/hyperlink" Target="http://smartworks.org.uk/london-smart-works/make-an-appointment/" TargetMode="External"/><Relationship Id="rId10" Type="http://schemas.openxmlformats.org/officeDocument/2006/relationships/hyperlink" Target="http://www.2.southwark.gov.uk/info/200279/parenting_support_and_courses/1735/strengthening_families_strengthening_communities_parenting_programme" TargetMode="External"/><Relationship Id="rId4" Type="http://schemas.openxmlformats.org/officeDocument/2006/relationships/hyperlink" Target="http://smartworks.org.uk/" TargetMode="External"/><Relationship Id="rId9" Type="http://schemas.openxmlformats.org/officeDocument/2006/relationships/hyperlink" Target="http://www.renaisi.com/journey2work/"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slide" Target="slide28.xml"/><Relationship Id="rId18" Type="http://schemas.openxmlformats.org/officeDocument/2006/relationships/slide" Target="slide34.xml"/><Relationship Id="rId26" Type="http://schemas.openxmlformats.org/officeDocument/2006/relationships/slide" Target="slide9.xml"/><Relationship Id="rId3" Type="http://schemas.openxmlformats.org/officeDocument/2006/relationships/image" Target="../media/image4.jpeg"/><Relationship Id="rId21" Type="http://schemas.openxmlformats.org/officeDocument/2006/relationships/slide" Target="slide19.xml"/><Relationship Id="rId34" Type="http://schemas.openxmlformats.org/officeDocument/2006/relationships/slide" Target="slide15.xml"/><Relationship Id="rId7" Type="http://schemas.openxmlformats.org/officeDocument/2006/relationships/slide" Target="slide5.xml"/><Relationship Id="rId12" Type="http://schemas.openxmlformats.org/officeDocument/2006/relationships/slide" Target="slide12.xml"/><Relationship Id="rId17" Type="http://schemas.openxmlformats.org/officeDocument/2006/relationships/slide" Target="slide27.xml"/><Relationship Id="rId25" Type="http://schemas.openxmlformats.org/officeDocument/2006/relationships/slide" Target="slide31.xml"/><Relationship Id="rId33" Type="http://schemas.openxmlformats.org/officeDocument/2006/relationships/slide" Target="slide14.xml"/><Relationship Id="rId2" Type="http://schemas.openxmlformats.org/officeDocument/2006/relationships/notesSlide" Target="../notesSlides/notesSlide2.xml"/><Relationship Id="rId16" Type="http://schemas.openxmlformats.org/officeDocument/2006/relationships/slide" Target="slide25.xml"/><Relationship Id="rId20" Type="http://schemas.openxmlformats.org/officeDocument/2006/relationships/slide" Target="slide16.xml"/><Relationship Id="rId29"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slide" Target="slide21.xml"/><Relationship Id="rId11" Type="http://schemas.openxmlformats.org/officeDocument/2006/relationships/slide" Target="slide7.xml"/><Relationship Id="rId24" Type="http://schemas.openxmlformats.org/officeDocument/2006/relationships/slide" Target="slide10.xml"/><Relationship Id="rId32" Type="http://schemas.openxmlformats.org/officeDocument/2006/relationships/slide" Target="slide17.xml"/><Relationship Id="rId5" Type="http://schemas.openxmlformats.org/officeDocument/2006/relationships/slide" Target="slide20.xml"/><Relationship Id="rId15" Type="http://schemas.openxmlformats.org/officeDocument/2006/relationships/slide" Target="slide24.xml"/><Relationship Id="rId23" Type="http://schemas.openxmlformats.org/officeDocument/2006/relationships/slide" Target="slide18.xml"/><Relationship Id="rId28" Type="http://schemas.openxmlformats.org/officeDocument/2006/relationships/slide" Target="slide8.xml"/><Relationship Id="rId36" Type="http://schemas.openxmlformats.org/officeDocument/2006/relationships/slide" Target="slide35.xml"/><Relationship Id="rId10" Type="http://schemas.openxmlformats.org/officeDocument/2006/relationships/slide" Target="slide6.xml"/><Relationship Id="rId19" Type="http://schemas.openxmlformats.org/officeDocument/2006/relationships/slide" Target="slide13.xml"/><Relationship Id="rId31" Type="http://schemas.openxmlformats.org/officeDocument/2006/relationships/slide" Target="slide33.xml"/><Relationship Id="rId4" Type="http://schemas.openxmlformats.org/officeDocument/2006/relationships/slide" Target="slide4.xml"/><Relationship Id="rId9" Type="http://schemas.openxmlformats.org/officeDocument/2006/relationships/slide" Target="slide23.xml"/><Relationship Id="rId14" Type="http://schemas.openxmlformats.org/officeDocument/2006/relationships/slide" Target="slide29.xml"/><Relationship Id="rId22" Type="http://schemas.openxmlformats.org/officeDocument/2006/relationships/slide" Target="slide11.xml"/><Relationship Id="rId27" Type="http://schemas.openxmlformats.org/officeDocument/2006/relationships/image" Target="../media/image5.png"/><Relationship Id="rId30" Type="http://schemas.openxmlformats.org/officeDocument/2006/relationships/slide" Target="slide32.xml"/><Relationship Id="rId35" Type="http://schemas.openxmlformats.org/officeDocument/2006/relationships/slide" Target="slide30.xml"/></Relationships>
</file>

<file path=ppt/slides/_rels/slide30.xml.rels><?xml version="1.0" encoding="UTF-8" standalone="yes"?>
<Relationships xmlns="http://schemas.openxmlformats.org/package/2006/relationships"><Relationship Id="rId3" Type="http://schemas.openxmlformats.org/officeDocument/2006/relationships/hyperlink" Target="http://www.stepup.london/" TargetMode="External"/><Relationship Id="rId2" Type="http://schemas.openxmlformats.org/officeDocument/2006/relationships/hyperlink" Target="http://www.prospects.co.uk/"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hyperlink" Target="http://www.stepup.london/register.html"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www.ipcc.gov.uk/complaints" TargetMode="External"/><Relationship Id="rId3" Type="http://schemas.openxmlformats.org/officeDocument/2006/relationships/image" Target="../media/image5.png"/><Relationship Id="rId7" Type="http://schemas.openxmlformats.org/officeDocument/2006/relationships/hyperlink" Target="tel:%200808%20178%205184"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hyperlink" Target="https://www.victimsupport.org.uk/help-and-support/get-help/support-near-you/live-chat" TargetMode="External"/><Relationship Id="rId5" Type="http://schemas.openxmlformats.org/officeDocument/2006/relationships/hyperlink" Target="tel:08%2008%2016%2089%20111" TargetMode="External"/><Relationship Id="rId10" Type="http://schemas.openxmlformats.org/officeDocument/2006/relationships/image" Target="../media/image2.png"/><Relationship Id="rId4" Type="http://schemas.openxmlformats.org/officeDocument/2006/relationships/hyperlink" Target="https://www.victimsupport.org.uk/help-and-support/get-help" TargetMode="External"/><Relationship Id="rId9" Type="http://schemas.openxmlformats.org/officeDocument/2006/relationships/slide" Target="slide3.xml"/></Relationships>
</file>

<file path=ppt/slides/_rels/slide32.xml.rels><?xml version="1.0" encoding="UTF-8" standalone="yes"?>
<Relationships xmlns="http://schemas.openxmlformats.org/package/2006/relationships"><Relationship Id="rId8" Type="http://schemas.openxmlformats.org/officeDocument/2006/relationships/hyperlink" Target="http://www.toucanemployment.org/" TargetMode="External"/><Relationship Id="rId13" Type="http://schemas.openxmlformats.org/officeDocument/2006/relationships/hyperlink" Target="http://casouthwark.org.uk/cas-services/volunteer-centre-southwark" TargetMode="External"/><Relationship Id="rId3" Type="http://schemas.openxmlformats.org/officeDocument/2006/relationships/image" Target="../media/image5.png"/><Relationship Id="rId7" Type="http://schemas.openxmlformats.org/officeDocument/2006/relationships/hyperlink" Target="http://localoffer.southwark.gov.uk/youth-offer/employment/employment-self-employment/move-in-the-right-direction/" TargetMode="External"/><Relationship Id="rId12" Type="http://schemas.openxmlformats.org/officeDocument/2006/relationships/hyperlink" Target="http://www.facesinfocus.org.uk/" TargetMode="External"/><Relationship Id="rId17" Type="http://schemas.openxmlformats.org/officeDocument/2006/relationships/slide" Target="slide3.xml"/><Relationship Id="rId2" Type="http://schemas.openxmlformats.org/officeDocument/2006/relationships/notesSlide" Target="../notesSlides/notesSlide30.xml"/><Relationship Id="rId16" Type="http://schemas.openxmlformats.org/officeDocument/2006/relationships/hyperlink" Target="http://blackfriars-settlement.org.uk/web_images/documents/CYP.pdf" TargetMode="External"/><Relationship Id="rId1" Type="http://schemas.openxmlformats.org/officeDocument/2006/relationships/slideLayout" Target="../slideLayouts/slideLayout7.xml"/><Relationship Id="rId6" Type="http://schemas.openxmlformats.org/officeDocument/2006/relationships/hyperlink" Target="mailto:GROWproject@stgilestrust.org.uk" TargetMode="External"/><Relationship Id="rId11" Type="http://schemas.openxmlformats.org/officeDocument/2006/relationships/hyperlink" Target="https://www.disabilityrightsuk.org/how-we-can-help/helplines/disabled-students-helpline" TargetMode="External"/><Relationship Id="rId5" Type="http://schemas.openxmlformats.org/officeDocument/2006/relationships/hyperlink" Target="http://site.stgilestrust.org.uk/what-we-do/helping-disadvantaged-people" TargetMode="External"/><Relationship Id="rId15" Type="http://schemas.openxmlformats.org/officeDocument/2006/relationships/hyperlink" Target="http://www.blackfriars-settlement.org.uk/" TargetMode="External"/><Relationship Id="rId10" Type="http://schemas.openxmlformats.org/officeDocument/2006/relationships/hyperlink" Target="http://ch1889.org/our-work/youth-empowerment/" TargetMode="External"/><Relationship Id="rId4" Type="http://schemas.openxmlformats.org/officeDocument/2006/relationships/hyperlink" Target="http://in-spire.org.uk/category/adult-programme/" TargetMode="External"/><Relationship Id="rId9" Type="http://schemas.openxmlformats.org/officeDocument/2006/relationships/hyperlink" Target="http://www.resurgo.org.uk/spear/young-people/#programme-and-centres" TargetMode="External"/><Relationship Id="rId14" Type="http://schemas.openxmlformats.org/officeDocument/2006/relationships/hyperlink" Target="http://www.bedehouse.org.uk/programmes/youth/"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www.princes-trust.org.uk/help-for-young-people/get-job/boost-your-confidence/team-282984" TargetMode="External"/><Relationship Id="rId13" Type="http://schemas.openxmlformats.org/officeDocument/2006/relationships/hyperlink" Target="http://www.dvip.org/yuva-programme.htm" TargetMode="External"/><Relationship Id="rId18" Type="http://schemas.openxmlformats.org/officeDocument/2006/relationships/hyperlink" Target="https://www.childline.org.uk/login/?returnPath=/locker/inbox/" TargetMode="External"/><Relationship Id="rId3" Type="http://schemas.openxmlformats.org/officeDocument/2006/relationships/image" Target="../media/image5.png"/><Relationship Id="rId21" Type="http://schemas.openxmlformats.org/officeDocument/2006/relationships/hyperlink" Target="http://facesinfocus.org.uk/" TargetMode="External"/><Relationship Id="rId7" Type="http://schemas.openxmlformats.org/officeDocument/2006/relationships/hyperlink" Target="https://www.princes-trust.org.uk/help-for-young-people/get-job" TargetMode="External"/><Relationship Id="rId12" Type="http://schemas.openxmlformats.org/officeDocument/2006/relationships/hyperlink" Target="http://www2.seetec.co.uk/media-centre/news-archive/seetec-to-deliver-new-service-in-london-to-help-young-people/" TargetMode="External"/><Relationship Id="rId17" Type="http://schemas.openxmlformats.org/officeDocument/2006/relationships/hyperlink" Target="https://www.childline.org.uk/get-support/1-2-1-counsellor-chat/" TargetMode="External"/><Relationship Id="rId2" Type="http://schemas.openxmlformats.org/officeDocument/2006/relationships/notesSlide" Target="../notesSlides/notesSlide31.xml"/><Relationship Id="rId16" Type="http://schemas.openxmlformats.org/officeDocument/2006/relationships/hyperlink" Target="https://www.childline.org.uk/get-support/contacting-childline/" TargetMode="External"/><Relationship Id="rId20" Type="http://schemas.openxmlformats.org/officeDocument/2006/relationships/hyperlink" Target="http://www.nhs.uk/service-search/Childrens-Adolescent-Services/se15-5ds-/Results/560/-0.0721860378980637/51.4732780456543/691/0?distance=25" TargetMode="External"/><Relationship Id="rId1" Type="http://schemas.openxmlformats.org/officeDocument/2006/relationships/slideLayout" Target="../slideLayouts/slideLayout7.xml"/><Relationship Id="rId6" Type="http://schemas.openxmlformats.org/officeDocument/2006/relationships/hyperlink" Target="https://www.princes-trust.org.uk/" TargetMode="External"/><Relationship Id="rId11" Type="http://schemas.openxmlformats.org/officeDocument/2006/relationships/hyperlink" Target="http://www2.seetec.co.uk/" TargetMode="External"/><Relationship Id="rId5" Type="http://schemas.openxmlformats.org/officeDocument/2006/relationships/hyperlink" Target="http://www.letmeplay.co.uk/support-mentoring-for-16-24-year-olds/" TargetMode="External"/><Relationship Id="rId15" Type="http://schemas.openxmlformats.org/officeDocument/2006/relationships/hyperlink" Target="https://www.childline.org.uk/get-support/" TargetMode="External"/><Relationship Id="rId23" Type="http://schemas.openxmlformats.org/officeDocument/2006/relationships/slide" Target="slide3.xml"/><Relationship Id="rId10" Type="http://schemas.openxmlformats.org/officeDocument/2006/relationships/hyperlink" Target="tel:07983%20385418" TargetMode="External"/><Relationship Id="rId19" Type="http://schemas.openxmlformats.org/officeDocument/2006/relationships/hyperlink" Target="https://youngminds.org.uk/find-help/your-guide-to-support/guide-to-camhs/" TargetMode="External"/><Relationship Id="rId4" Type="http://schemas.openxmlformats.org/officeDocument/2006/relationships/hyperlink" Target="http://www.letmeplay.co.uk/" TargetMode="External"/><Relationship Id="rId9" Type="http://schemas.openxmlformats.org/officeDocument/2006/relationships/hyperlink" Target="tel:0800%20842%20842" TargetMode="External"/><Relationship Id="rId14" Type="http://schemas.openxmlformats.org/officeDocument/2006/relationships/hyperlink" Target="https://youngminds.org.uk/" TargetMode="External"/><Relationship Id="rId22" Type="http://schemas.openxmlformats.org/officeDocument/2006/relationships/hyperlink" Target="http://www.2ndchanceuk.org/"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www.ageuk.org.uk/lewishamandsouthwark/services/information-advice/" TargetMode="External"/><Relationship Id="rId3" Type="http://schemas.openxmlformats.org/officeDocument/2006/relationships/hyperlink" Target="http://www.southwark.gov.uk/libraries/find-a-library?chapter=13" TargetMode="External"/><Relationship Id="rId7" Type="http://schemas.openxmlformats.org/officeDocument/2006/relationships/hyperlink" Target="http://www.blackfriars-settlement.org.uk/itforbeginners" TargetMode="External"/><Relationship Id="rId2" Type="http://schemas.openxmlformats.org/officeDocument/2006/relationships/hyperlink" Target="http://in-spire.org.uk/computer-classes/" TargetMode="External"/><Relationship Id="rId1" Type="http://schemas.openxmlformats.org/officeDocument/2006/relationships/slideLayout" Target="../slideLayouts/slideLayout2.xml"/><Relationship Id="rId6" Type="http://schemas.openxmlformats.org/officeDocument/2006/relationships/hyperlink" Target="https://www.onlinecentresnetwork.org/ournetwork/find-centre#/map" TargetMode="External"/><Relationship Id="rId5" Type="http://schemas.openxmlformats.org/officeDocument/2006/relationships/hyperlink" Target="https://www.onlinecentresnetwork.org/ournetwork/find-centre" TargetMode="External"/><Relationship Id="rId10" Type="http://schemas.openxmlformats.org/officeDocument/2006/relationships/slide" Target="slide3.xml"/><Relationship Id="rId4" Type="http://schemas.openxmlformats.org/officeDocument/2006/relationships/hyperlink" Target="https://www.learnmyway.com/" TargetMode="External"/><Relationship Id="rId9"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onelambethadvice.org.uk/" TargetMode="Externa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6.xml.rels><?xml version="1.0" encoding="UTF-8" standalone="yes"?>
<Relationships xmlns="http://schemas.openxmlformats.org/package/2006/relationships"><Relationship Id="rId3" Type="http://schemas.openxmlformats.org/officeDocument/2006/relationships/hyperlink" Target="http://brixtonadvice.org.uk/" TargetMode="External"/><Relationship Id="rId7" Type="http://schemas.openxmlformats.org/officeDocument/2006/relationships/image" Target="../media/image2.png"/><Relationship Id="rId2" Type="http://schemas.openxmlformats.org/officeDocument/2006/relationships/hyperlink" Target="http://www.ageuk.org.uk/lambeth" TargetMode="External"/><Relationship Id="rId1" Type="http://schemas.openxmlformats.org/officeDocument/2006/relationships/slideLayout" Target="../slideLayouts/slideLayout2.xml"/><Relationship Id="rId6" Type="http://schemas.openxmlformats.org/officeDocument/2006/relationships/hyperlink" Target="http://centre70.org.uk/" TargetMode="External"/><Relationship Id="rId5" Type="http://schemas.openxmlformats.org/officeDocument/2006/relationships/hyperlink" Target="mailto:enquiries@centre70.org.uk" TargetMode="External"/><Relationship Id="rId4" Type="http://schemas.openxmlformats.org/officeDocument/2006/relationships/hyperlink" Target="mailto:connect@carershub.org.uk"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disabilitylambeth.org.uk/dasl/advice/i-advice-and-information-resources" TargetMode="External"/><Relationship Id="rId2" Type="http://schemas.openxmlformats.org/officeDocument/2006/relationships/hyperlink" Target="http://www.disabilitylambeth.org.uk/dasl/advocacy/"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mlcab.org.uk/" TargetMode="External"/><Relationship Id="rId4" Type="http://schemas.openxmlformats.org/officeDocument/2006/relationships/hyperlink" Target="https://www.lambethlawcentre.org/"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moneyadviceservice.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2.png"/><Relationship Id="rId4" Type="http://schemas.openxmlformats.org/officeDocument/2006/relationships/hyperlink" Target="http://www.oasisacademysouthbank.org/content/debt-advice-centre"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lambeth.gov.uk/benefits-and-council-tax/housing-benefit/apply-for-emergency-support" TargetMode="Externa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8" Type="http://schemas.openxmlformats.org/officeDocument/2006/relationships/hyperlink" Target="http://www.nacoa.org.uk/messageboards/" TargetMode="External"/><Relationship Id="rId13" Type="http://schemas.openxmlformats.org/officeDocument/2006/relationships/hyperlink" Target="http://www.al-anonuk.org.uk/" TargetMode="External"/><Relationship Id="rId18" Type="http://schemas.openxmlformats.org/officeDocument/2006/relationships/hyperlink" Target="http://www.phoenix-futures.org.uk/lambeth-consortium" TargetMode="External"/><Relationship Id="rId3" Type="http://schemas.openxmlformats.org/officeDocument/2006/relationships/hyperlink" Target="http://www.talktofrank.com/" TargetMode="External"/><Relationship Id="rId21" Type="http://schemas.openxmlformats.org/officeDocument/2006/relationships/slide" Target="slide3.xml"/><Relationship Id="rId7" Type="http://schemas.openxmlformats.org/officeDocument/2006/relationships/hyperlink" Target="http://www.nacoa.org.uk/" TargetMode="External"/><Relationship Id="rId12" Type="http://schemas.openxmlformats.org/officeDocument/2006/relationships/hyperlink" Target="http://www.insightsouthwark.co.uk/" TargetMode="External"/><Relationship Id="rId17" Type="http://schemas.openxmlformats.org/officeDocument/2006/relationships/hyperlink" Target="http://www.phoenix-futures.org.uk/grace-house-female-only-residential-service" TargetMode="External"/><Relationship Id="rId2" Type="http://schemas.openxmlformats.org/officeDocument/2006/relationships/notesSlide" Target="../notesSlides/notesSlide3.xml"/><Relationship Id="rId16" Type="http://schemas.openxmlformats.org/officeDocument/2006/relationships/hyperlink" Target="http://www.phoenix-futures.org.uk/foundation-66" TargetMode="External"/><Relationship Id="rId20"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hyperlink" Target="http://www.gamcare.org.uk/support-and-counselling/frontline-services/netline" TargetMode="External"/><Relationship Id="rId11" Type="http://schemas.openxmlformats.org/officeDocument/2006/relationships/hyperlink" Target="http://www.lifelinesouthwark.org/" TargetMode="External"/><Relationship Id="rId5" Type="http://schemas.openxmlformats.org/officeDocument/2006/relationships/hyperlink" Target="http://www.gamcare.org.uk/" TargetMode="External"/><Relationship Id="rId15" Type="http://schemas.openxmlformats.org/officeDocument/2006/relationships/hyperlink" Target="http://www.tht.org.uk/sexual-health/Clinics-and-Services/Other-services/B/Blenheim-CDP-(Community-Drug-Project)-(Management,-Administration-_and_-Services-SE1-5LU)" TargetMode="External"/><Relationship Id="rId10" Type="http://schemas.openxmlformats.org/officeDocument/2006/relationships/hyperlink" Target="http://www.alcoholics-anonymous.org.uk/AA-Meetings/Find-a-Meeting#details" TargetMode="External"/><Relationship Id="rId19" Type="http://schemas.openxmlformats.org/officeDocument/2006/relationships/hyperlink" Target="http://www.phoenix-futures.org.uk/sites/default/files/files/GraceHouse.pdf" TargetMode="External"/><Relationship Id="rId4" Type="http://schemas.openxmlformats.org/officeDocument/2006/relationships/hyperlink" Target="http://www.cranstoun.org/our-services/alcohol-drugs-residential/city-roads-london-ec1v-2-py" TargetMode="External"/><Relationship Id="rId9" Type="http://schemas.openxmlformats.org/officeDocument/2006/relationships/hyperlink" Target="http://www.alcoholics-anonymous.org.uk/" TargetMode="External"/><Relationship Id="rId14" Type="http://schemas.openxmlformats.org/officeDocument/2006/relationships/hyperlink" Target="http://www.al-anonuk.org.uk/groups/camberwell-se5-saturday" TargetMode="External"/><Relationship Id="rId22"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hyperlink" Target="https://mind.org.uk/information-support/types-of-mental-health-problems/anger/#.WX8f1nrLlrk" TargetMode="External"/><Relationship Id="rId3" Type="http://schemas.openxmlformats.org/officeDocument/2006/relationships/image" Target="../media/image5.png"/><Relationship Id="rId7" Type="http://schemas.openxmlformats.org/officeDocument/2006/relationships/hyperlink" Target="http://respectphoneline.org.uk/"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everymanproject.co.uk/" TargetMode="External"/><Relationship Id="rId5" Type="http://schemas.openxmlformats.org/officeDocument/2006/relationships/hyperlink" Target="https://gateway.mayden.co.uk/referral-v2/28f75d9d-7d4b-4b5f-9775-815ddb637926" TargetMode="External"/><Relationship Id="rId10" Type="http://schemas.openxmlformats.org/officeDocument/2006/relationships/image" Target="../media/image2.png"/><Relationship Id="rId4" Type="http://schemas.openxmlformats.org/officeDocument/2006/relationships/hyperlink" Target="http://www.2.southwark.gov.uk/info/200279/parenting_support_and_courses/1744/southwark_psychological_therapies_service" TargetMode="External"/><Relationship Id="rId9" Type="http://schemas.openxmlformats.org/officeDocument/2006/relationships/slide" Target="slide3.xml"/></Relationships>
</file>

<file path=ppt/slides/_rels/slide6.xml.rels><?xml version="1.0" encoding="UTF-8" standalone="yes"?>
<Relationships xmlns="http://schemas.openxmlformats.org/package/2006/relationships"><Relationship Id="rId8" Type="http://schemas.openxmlformats.org/officeDocument/2006/relationships/hyperlink" Target="https://uksobs.org/we-can-help/local-support-groups/find/?gmw_post=supportgroup&amp;gmw_address%5b0%5d=se15%205ds&amp;gmw_distance=100&amp;gmw_units=imperial&amp;gmw_form=1&amp;gmw_per_page=25&amp;gmw_lat=51.4732797&amp;gmw_lng=-0.07220040000004246&amp;gmw_px=pt&amp;action=gmw_post" TargetMode="External"/><Relationship Id="rId13" Type="http://schemas.openxmlformats.org/officeDocument/2006/relationships/hyperlink" Target="http://www.bereavementcharity.org.uk/index.php" TargetMode="External"/><Relationship Id="rId18" Type="http://schemas.openxmlformats.org/officeDocument/2006/relationships/image" Target="../media/image2.png"/><Relationship Id="rId3" Type="http://schemas.openxmlformats.org/officeDocument/2006/relationships/hyperlink" Target="https://childbereavementuk.org/" TargetMode="External"/><Relationship Id="rId7" Type="http://schemas.openxmlformats.org/officeDocument/2006/relationships/hyperlink" Target="http://uk-sobs.org.uk/" TargetMode="External"/><Relationship Id="rId12" Type="http://schemas.openxmlformats.org/officeDocument/2006/relationships/hyperlink" Target="https://sbnwk.org.uk/" TargetMode="External"/><Relationship Id="rId17" Type="http://schemas.openxmlformats.org/officeDocument/2006/relationships/slide" Target="slide3.xml"/><Relationship Id="rId2" Type="http://schemas.openxmlformats.org/officeDocument/2006/relationships/notesSlide" Target="../notesSlides/notesSlide5.xml"/><Relationship Id="rId16" Type="http://schemas.openxmlformats.org/officeDocument/2006/relationships/hyperlink" Target="https://www.griefencounter.org.uk/young-people/" TargetMode="External"/><Relationship Id="rId1" Type="http://schemas.openxmlformats.org/officeDocument/2006/relationships/slideLayout" Target="../slideLayouts/slideLayout7.xml"/><Relationship Id="rId6" Type="http://schemas.openxmlformats.org/officeDocument/2006/relationships/hyperlink" Target="https://www.cruse.org.uk/" TargetMode="External"/><Relationship Id="rId11" Type="http://schemas.openxmlformats.org/officeDocument/2006/relationships/hyperlink" Target="http://childdeathhelpline.org.uk/contact-us/4583966918" TargetMode="External"/><Relationship Id="rId5" Type="http://schemas.openxmlformats.org/officeDocument/2006/relationships/hyperlink" Target="https://childbereavementuk.org/wp-content/uploads/2016/05/BN0001_16_02-Newham-Trifold-WEB-and-EMAIL.pdf" TargetMode="External"/><Relationship Id="rId15" Type="http://schemas.openxmlformats.org/officeDocument/2006/relationships/hyperlink" Target="mailto:support@griefencounter.org.uk" TargetMode="External"/><Relationship Id="rId10" Type="http://schemas.openxmlformats.org/officeDocument/2006/relationships/hyperlink" Target="https://bereavementadvice.org/" TargetMode="External"/><Relationship Id="rId4" Type="http://schemas.openxmlformats.org/officeDocument/2006/relationships/hyperlink" Target="mailto:support@childbereavementuk.org" TargetMode="External"/><Relationship Id="rId9" Type="http://schemas.openxmlformats.org/officeDocument/2006/relationships/hyperlink" Target="http://bereavement-trust.org.uk/" TargetMode="External"/><Relationship Id="rId14" Type="http://schemas.openxmlformats.org/officeDocument/2006/relationships/hyperlink" Target="https://www.griefencounter.org.uk/"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carewatch.co.uk/london-home-care/southwark/" TargetMode="External"/><Relationship Id="rId3" Type="http://schemas.openxmlformats.org/officeDocument/2006/relationships/image" Target="../media/image5.png"/><Relationship Id="rId7" Type="http://schemas.openxmlformats.org/officeDocument/2006/relationships/hyperlink" Target="mailto:GROWproject@stgilestrust.org.uk"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2.southwark.gov.uk/info/347/economic_wellbeing/3645/part_time_employment_project" TargetMode="External"/><Relationship Id="rId11" Type="http://schemas.openxmlformats.org/officeDocument/2006/relationships/slide" Target="slide3.xml"/><Relationship Id="rId5" Type="http://schemas.openxmlformats.org/officeDocument/2006/relationships/hyperlink" Target="http://www.pause.org.uk/southwark" TargetMode="External"/><Relationship Id="rId10" Type="http://schemas.openxmlformats.org/officeDocument/2006/relationships/hyperlink" Target="http://www.driveforwardfoundation.com/contact-us/" TargetMode="External"/><Relationship Id="rId4" Type="http://schemas.openxmlformats.org/officeDocument/2006/relationships/hyperlink" Target="http://www.coramvoice.org.uk/" TargetMode="External"/><Relationship Id="rId9" Type="http://schemas.openxmlformats.org/officeDocument/2006/relationships/hyperlink" Target="http://www.driveforwardfoundation.com/" TargetMode="External"/></Relationships>
</file>

<file path=ppt/slides/_rels/slide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5.png"/><Relationship Id="rId7" Type="http://schemas.openxmlformats.org/officeDocument/2006/relationships/hyperlink" Target="http://facesinfocus.org.uk/"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youthaccess.org.uk/" TargetMode="External"/><Relationship Id="rId5" Type="http://schemas.openxmlformats.org/officeDocument/2006/relationships/hyperlink" Target="http://www.carersuk.org/about-us" TargetMode="External"/><Relationship Id="rId4" Type="http://schemas.openxmlformats.org/officeDocument/2006/relationships/hyperlink" Target="https://www.southwarkcarers.org.uk/"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hyperlink" Target="http://www.sdail.org/" TargetMode="External"/><Relationship Id="rId13" Type="http://schemas.openxmlformats.org/officeDocument/2006/relationships/hyperlink" Target="http://www.disabilitylambeth.org.uk/dasl/advice/c-rad-deaf-advice-service1/" TargetMode="External"/><Relationship Id="rId18" Type="http://schemas.openxmlformats.org/officeDocument/2006/relationships/hyperlink" Target="https://www.deafumbrella.com/du-cic" TargetMode="External"/><Relationship Id="rId3" Type="http://schemas.openxmlformats.org/officeDocument/2006/relationships/image" Target="../media/image5.png"/><Relationship Id="rId21" Type="http://schemas.openxmlformats.org/officeDocument/2006/relationships/slide" Target="slide3.xml"/><Relationship Id="rId7" Type="http://schemas.openxmlformats.org/officeDocument/2006/relationships/hyperlink" Target="http://www.obac.org.uk/" TargetMode="External"/><Relationship Id="rId12" Type="http://schemas.openxmlformats.org/officeDocument/2006/relationships/hyperlink" Target="http://www.disabilitylambeth.org.uk/uploads/Revised_RAD_Lambeth_flyer_June_2016.pdf" TargetMode="External"/><Relationship Id="rId17" Type="http://schemas.openxmlformats.org/officeDocument/2006/relationships/hyperlink" Target="http://selvis.org.uk/contact-selvis/" TargetMode="External"/><Relationship Id="rId2" Type="http://schemas.openxmlformats.org/officeDocument/2006/relationships/notesSlide" Target="../notesSlides/notesSlide8.xml"/><Relationship Id="rId16" Type="http://schemas.openxmlformats.org/officeDocument/2006/relationships/hyperlink" Target="http://selvis.org.uk/" TargetMode="External"/><Relationship Id="rId20" Type="http://schemas.openxmlformats.org/officeDocument/2006/relationships/hyperlink" Target="http://intralink/1/jcp/directorates/cp/blm/csatoz/dwp_m312415.asp#TopOfPage" TargetMode="External"/><Relationship Id="rId1" Type="http://schemas.openxmlformats.org/officeDocument/2006/relationships/slideLayout" Target="../slideLayouts/slideLayout7.xml"/><Relationship Id="rId6" Type="http://schemas.openxmlformats.org/officeDocument/2006/relationships/hyperlink" Target="http://www.signhealth.org.uk/our-projects/deafhope-projects/deafhope-service/" TargetMode="External"/><Relationship Id="rId11" Type="http://schemas.openxmlformats.org/officeDocument/2006/relationships/hyperlink" Target="http://www.royaldeaf.org.uk/make-a-referral-book-an-interpreter/make-a-referral/" TargetMode="External"/><Relationship Id="rId5" Type="http://schemas.openxmlformats.org/officeDocument/2006/relationships/hyperlink" Target="https://www.sense.org.uk/" TargetMode="External"/><Relationship Id="rId15" Type="http://schemas.openxmlformats.org/officeDocument/2006/relationships/hyperlink" Target="http://www.faceblind.org.uk/support-groups/" TargetMode="External"/><Relationship Id="rId10" Type="http://schemas.openxmlformats.org/officeDocument/2006/relationships/hyperlink" Target="http://www.royaldeaf.org.uk/" TargetMode="External"/><Relationship Id="rId19" Type="http://schemas.openxmlformats.org/officeDocument/2006/relationships/hyperlink" Target="http://intralink/1/jcp/directorates/cp/blm/csatoz/dwp_m312347.asp#TopOfPage" TargetMode="External"/><Relationship Id="rId4" Type="http://schemas.openxmlformats.org/officeDocument/2006/relationships/hyperlink" Target="https://www.actiononhearingloss.org.uk/" TargetMode="External"/><Relationship Id="rId9" Type="http://schemas.openxmlformats.org/officeDocument/2006/relationships/hyperlink" Target="http://www.disabilitylambeth.org.uk/" TargetMode="External"/><Relationship Id="rId14" Type="http://schemas.openxmlformats.org/officeDocument/2006/relationships/hyperlink" Target="https://www.tinnitus.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149080"/>
            <a:ext cx="7772400" cy="1656184"/>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Kennington Park Complex Needs Plan</a:t>
            </a:r>
            <a:endParaRPr lang="en-GB"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94" y="6400801"/>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Image result for diversity"/>
          <p:cNvPicPr/>
          <p:nvPr/>
        </p:nvPicPr>
        <p:blipFill>
          <a:blip r:embed="rId4">
            <a:extLst>
              <a:ext uri="{28A0092B-C50C-407E-A947-70E740481C1C}">
                <a14:useLocalDpi xmlns:a14="http://schemas.microsoft.com/office/drawing/2010/main" val="0"/>
              </a:ext>
            </a:extLst>
          </a:blip>
          <a:srcRect/>
          <a:stretch>
            <a:fillRect/>
          </a:stretch>
        </p:blipFill>
        <p:spPr bwMode="auto">
          <a:xfrm>
            <a:off x="2627784" y="1412776"/>
            <a:ext cx="3749402" cy="3031034"/>
          </a:xfrm>
          <a:prstGeom prst="rect">
            <a:avLst/>
          </a:prstGeom>
          <a:noFill/>
          <a:ln>
            <a:noFill/>
          </a:ln>
        </p:spPr>
      </p:pic>
    </p:spTree>
    <p:extLst>
      <p:ext uri="{BB962C8B-B14F-4D97-AF65-F5344CB8AC3E}">
        <p14:creationId xmlns:p14="http://schemas.microsoft.com/office/powerpoint/2010/main" val="69485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381807483"/>
              </p:ext>
            </p:extLst>
          </p:nvPr>
        </p:nvGraphicFramePr>
        <p:xfrm>
          <a:off x="323528" y="764704"/>
          <a:ext cx="8568951" cy="5253464"/>
        </p:xfrm>
        <a:graphic>
          <a:graphicData uri="http://schemas.openxmlformats.org/drawingml/2006/table">
            <a:tbl>
              <a:tblPr firstRow="1" bandRow="1">
                <a:tableStyleId>{5C22544A-7EE6-4342-B048-85BDC9FD1C3A}</a:tableStyleId>
              </a:tblPr>
              <a:tblGrid>
                <a:gridCol w="1487665"/>
                <a:gridCol w="1968719"/>
                <a:gridCol w="1006611"/>
                <a:gridCol w="4105956"/>
              </a:tblGrid>
              <a:tr h="144016">
                <a:tc>
                  <a:txBody>
                    <a:bodyPr/>
                    <a:lstStyle/>
                    <a:p>
                      <a:r>
                        <a:rPr lang="en-GB" sz="800" b="0" dirty="0" smtClean="0"/>
                        <a:t>ORGANISATION</a:t>
                      </a:r>
                      <a:endParaRPr lang="en-GB" sz="800" b="0" dirty="0"/>
                    </a:p>
                  </a:txBody>
                  <a:tcPr/>
                </a:tc>
                <a:tc>
                  <a:txBody>
                    <a:bodyPr/>
                    <a:lstStyle/>
                    <a:p>
                      <a:r>
                        <a:rPr lang="en-GB" sz="800" b="0" dirty="0" smtClean="0"/>
                        <a:t>SERVICES</a:t>
                      </a:r>
                      <a:endParaRPr lang="en-GB" sz="800" b="0" dirty="0"/>
                    </a:p>
                  </a:txBody>
                  <a:tcPr/>
                </a:tc>
                <a:tc>
                  <a:txBody>
                    <a:bodyPr/>
                    <a:lstStyle/>
                    <a:p>
                      <a:r>
                        <a:rPr lang="en-GB" sz="800" b="0" dirty="0" smtClean="0"/>
                        <a:t>WHO’S ELIGIBLE? </a:t>
                      </a:r>
                      <a:endParaRPr lang="en-GB" sz="800" b="0" dirty="0"/>
                    </a:p>
                  </a:txBody>
                  <a:tcPr/>
                </a:tc>
                <a:tc>
                  <a:txBody>
                    <a:bodyPr/>
                    <a:lstStyle/>
                    <a:p>
                      <a:r>
                        <a:rPr lang="en-GB" sz="800" b="0" dirty="0" smtClean="0"/>
                        <a:t>CONTACT</a:t>
                      </a:r>
                      <a:r>
                        <a:rPr lang="en-GB" sz="800" b="0" baseline="0" dirty="0" smtClean="0"/>
                        <a:t> </a:t>
                      </a:r>
                      <a:endParaRPr lang="en-GB" sz="800" b="0" dirty="0"/>
                    </a:p>
                  </a:txBody>
                  <a:tcPr/>
                </a:tc>
              </a:tr>
              <a:tr h="251832">
                <a:tc>
                  <a:txBody>
                    <a:bodyPr/>
                    <a:lstStyle/>
                    <a:p>
                      <a:r>
                        <a:rPr lang="en-GB" sz="800" b="1" dirty="0" smtClean="0">
                          <a:latin typeface="Lucida Sans Unicode (Body)"/>
                          <a:hlinkClick r:id="rId4"/>
                        </a:rPr>
                        <a:t>National</a:t>
                      </a:r>
                      <a:r>
                        <a:rPr lang="en-GB" sz="800" b="1" baseline="0" dirty="0" smtClean="0">
                          <a:latin typeface="Lucida Sans Unicode (Body)"/>
                          <a:hlinkClick r:id="rId4"/>
                        </a:rPr>
                        <a:t> Debtline </a:t>
                      </a:r>
                      <a:endParaRPr lang="en-GB" sz="800" b="1" dirty="0">
                        <a:latin typeface="Lucida Sans Unicode (Body)"/>
                      </a:endParaRPr>
                    </a:p>
                  </a:txBody>
                  <a:tcPr/>
                </a:tc>
                <a:tc>
                  <a:txBody>
                    <a:bodyPr/>
                    <a:lstStyle/>
                    <a:p>
                      <a:r>
                        <a:rPr lang="en-GB" sz="800" b="0" dirty="0" smtClean="0">
                          <a:latin typeface="Lucida Sans Unicode (Body)"/>
                        </a:rPr>
                        <a:t>Helpline</a:t>
                      </a:r>
                      <a:endParaRPr lang="en-GB" sz="800" b="0" dirty="0">
                        <a:latin typeface="Lucida Sans Unicode (Body)"/>
                      </a:endParaRPr>
                    </a:p>
                  </a:txBody>
                  <a:tcPr/>
                </a:tc>
                <a:tc>
                  <a:txBody>
                    <a:bodyPr/>
                    <a:lstStyle/>
                    <a:p>
                      <a:r>
                        <a:rPr lang="en-GB" sz="800" b="0" dirty="0" smtClean="0">
                          <a:latin typeface="Lucida Sans Unicode (Body)"/>
                        </a:rPr>
                        <a:t>All</a:t>
                      </a:r>
                      <a:endParaRPr lang="en-GB" sz="800" b="0" dirty="0">
                        <a:latin typeface="Lucida Sans Unicode (Body)"/>
                      </a:endParaRPr>
                    </a:p>
                  </a:txBody>
                  <a:tcPr/>
                </a:tc>
                <a:tc>
                  <a:txBody>
                    <a:bodyPr/>
                    <a:lstStyle/>
                    <a:p>
                      <a:r>
                        <a:rPr lang="en-GB" sz="800" b="0" dirty="0" smtClean="0">
                          <a:effectLst/>
                          <a:latin typeface="Lucida Sans Unicode (Body)"/>
                        </a:rPr>
                        <a:t>0808 808 4000 – free, Mon-Fri,</a:t>
                      </a:r>
                      <a:r>
                        <a:rPr lang="en-GB" sz="800" b="0" baseline="0" dirty="0" smtClean="0">
                          <a:effectLst/>
                          <a:latin typeface="Lucida Sans Unicode (Body)"/>
                        </a:rPr>
                        <a:t> 09:00-20:00; Sat, 09:30-13:00 </a:t>
                      </a:r>
                      <a:endParaRPr lang="en-GB" sz="800" b="0" dirty="0">
                        <a:latin typeface="Lucida Sans Unicode (Body)"/>
                      </a:endParaRPr>
                    </a:p>
                  </a:txBody>
                  <a:tcPr/>
                </a:tc>
              </a:tr>
              <a:tr h="204976">
                <a:tc>
                  <a:txBody>
                    <a:bodyPr/>
                    <a:lstStyle/>
                    <a:p>
                      <a:r>
                        <a:rPr lang="en-GB" sz="800" b="1" dirty="0" smtClean="0">
                          <a:latin typeface="Lucida Sans Unicode (Body)"/>
                          <a:hlinkClick r:id="rId5"/>
                        </a:rPr>
                        <a:t>Stepchange</a:t>
                      </a:r>
                      <a:endParaRPr lang="en-GB" sz="8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dirty="0" smtClean="0">
                          <a:latin typeface="Lucida Sans Unicode (Body)"/>
                        </a:rPr>
                        <a:t>Helpline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dirty="0" smtClean="0">
                          <a:latin typeface="Lucida Sans Unicode (Body)"/>
                        </a:rPr>
                        <a:t>All</a:t>
                      </a:r>
                    </a:p>
                  </a:txBody>
                  <a:tcPr/>
                </a:tc>
                <a:tc>
                  <a:txBody>
                    <a:bodyPr/>
                    <a:lstStyle/>
                    <a:p>
                      <a:r>
                        <a:rPr lang="en-GB" sz="800" b="0" dirty="0" smtClean="0">
                          <a:latin typeface="Lucida Sans Unicode (Body)"/>
                        </a:rPr>
                        <a:t>0800 138 1111</a:t>
                      </a:r>
                    </a:p>
                  </a:txBody>
                  <a:tcPr/>
                </a:tc>
              </a:tr>
              <a:tr h="277232">
                <a:tc>
                  <a:txBody>
                    <a:bodyPr/>
                    <a:lstStyle/>
                    <a:p>
                      <a:r>
                        <a:rPr lang="en-GB" sz="800" b="1" dirty="0" smtClean="0">
                          <a:latin typeface="Lucida Sans Unicode (Body)"/>
                          <a:hlinkClick r:id="rId6"/>
                        </a:rPr>
                        <a:t>Shelter</a:t>
                      </a:r>
                      <a:endParaRPr lang="en-GB" sz="800" b="1" dirty="0">
                        <a:latin typeface="Lucida Sans Unicode (Body)"/>
                      </a:endParaRPr>
                    </a:p>
                  </a:txBody>
                  <a:tcPr/>
                </a:tc>
                <a:tc>
                  <a:txBody>
                    <a:bodyPr/>
                    <a:lstStyle/>
                    <a:p>
                      <a:r>
                        <a:rPr lang="en-GB" sz="800" b="0" dirty="0" smtClean="0">
                          <a:latin typeface="Lucida Sans Unicode (Body)"/>
                        </a:rPr>
                        <a:t>Helpline</a:t>
                      </a:r>
                      <a:endParaRPr lang="en-GB" sz="800" b="0" dirty="0">
                        <a:latin typeface="Lucida Sans Unicode (Body)"/>
                      </a:endParaRPr>
                    </a:p>
                  </a:txBody>
                  <a:tcPr/>
                </a:tc>
                <a:tc>
                  <a:txBody>
                    <a:bodyPr/>
                    <a:lstStyle/>
                    <a:p>
                      <a:r>
                        <a:rPr lang="en-GB" sz="800" b="0" dirty="0" smtClean="0">
                          <a:latin typeface="Lucida Sans Unicode (Body)"/>
                        </a:rPr>
                        <a:t>All</a:t>
                      </a:r>
                      <a:endParaRPr lang="en-GB" sz="800" b="0" dirty="0">
                        <a:latin typeface="Lucida Sans Unicode (Body)"/>
                      </a:endParaRPr>
                    </a:p>
                  </a:txBody>
                  <a:tcPr/>
                </a:tc>
                <a:tc>
                  <a:txBody>
                    <a:bodyPr/>
                    <a:lstStyle/>
                    <a:p>
                      <a:r>
                        <a:rPr lang="en-GB" sz="800" b="0" baseline="0" dirty="0" smtClean="0">
                          <a:effectLst/>
                          <a:latin typeface="Lucida Sans Unicode (Body)"/>
                        </a:rPr>
                        <a:t>Public advice line: </a:t>
                      </a:r>
                      <a:r>
                        <a:rPr lang="en-GB" sz="800" b="0" dirty="0" smtClean="0">
                          <a:latin typeface="Lucida Sans Unicode (Body)"/>
                        </a:rPr>
                        <a:t>0344 515 1540</a:t>
                      </a:r>
                    </a:p>
                    <a:p>
                      <a:r>
                        <a:rPr lang="en-GB" sz="800" b="0" baseline="0" dirty="0" smtClean="0">
                          <a:effectLst/>
                          <a:latin typeface="Lucida Sans Unicode (Body)"/>
                        </a:rPr>
                        <a:t>For under 25s: </a:t>
                      </a:r>
                      <a:r>
                        <a:rPr lang="en-GB" sz="800" b="0" dirty="0" smtClean="0">
                          <a:latin typeface="Lucida Sans Unicode (Body)"/>
                        </a:rPr>
                        <a:t>0344 515 1540</a:t>
                      </a:r>
                    </a:p>
                  </a:txBody>
                  <a:tcPr/>
                </a:tc>
              </a:tr>
              <a:tr h="146432">
                <a:tc>
                  <a:txBody>
                    <a:bodyPr/>
                    <a:lstStyle/>
                    <a:p>
                      <a:r>
                        <a:rPr lang="en-GB" sz="800" b="1" dirty="0" smtClean="0">
                          <a:latin typeface="Lucida Sans Unicode (Body)"/>
                          <a:hlinkClick r:id="rId7"/>
                        </a:rPr>
                        <a:t>NHS stress</a:t>
                      </a:r>
                      <a:r>
                        <a:rPr lang="en-GB" sz="800" b="1" baseline="0" dirty="0" smtClean="0">
                          <a:latin typeface="Lucida Sans Unicode (Body)"/>
                          <a:hlinkClick r:id="rId7"/>
                        </a:rPr>
                        <a:t> line</a:t>
                      </a:r>
                      <a:endParaRPr lang="en-GB" sz="800" b="1" dirty="0">
                        <a:latin typeface="Lucida Sans Unicode (Body)"/>
                      </a:endParaRPr>
                    </a:p>
                  </a:txBody>
                  <a:tcPr/>
                </a:tc>
                <a:tc>
                  <a:txBody>
                    <a:bodyPr/>
                    <a:lstStyle/>
                    <a:p>
                      <a:r>
                        <a:rPr lang="en-GB" sz="800" b="0" dirty="0" smtClean="0">
                          <a:latin typeface="Lucida Sans Unicode (Body)"/>
                        </a:rPr>
                        <a:t>Helpline </a:t>
                      </a:r>
                      <a:endParaRPr lang="en-GB" sz="800" b="0" dirty="0">
                        <a:latin typeface="Lucida Sans Unicode (Body)"/>
                      </a:endParaRPr>
                    </a:p>
                  </a:txBody>
                  <a:tcPr/>
                </a:tc>
                <a:tc>
                  <a:txBody>
                    <a:bodyPr/>
                    <a:lstStyle/>
                    <a:p>
                      <a:r>
                        <a:rPr lang="en-GB" sz="800" b="0" dirty="0" smtClean="0">
                          <a:latin typeface="Lucida Sans Unicode (Body)"/>
                        </a:rPr>
                        <a:t>All</a:t>
                      </a:r>
                      <a:endParaRPr lang="en-GB" sz="800" b="0" dirty="0">
                        <a:latin typeface="Lucida Sans Unicode (Body)"/>
                      </a:endParaRPr>
                    </a:p>
                  </a:txBody>
                  <a:tcPr/>
                </a:tc>
                <a:tc>
                  <a:txBody>
                    <a:bodyPr/>
                    <a:lstStyle/>
                    <a:p>
                      <a:r>
                        <a:rPr kumimoji="0" lang="en-GB" sz="800" b="0" i="0" u="none" strike="noStrike" kern="1200" baseline="0" dirty="0" smtClean="0">
                          <a:solidFill>
                            <a:schemeClr val="dk1"/>
                          </a:solidFill>
                          <a:latin typeface="Lucida Sans Unicode (Body)"/>
                          <a:ea typeface="+mn-ea"/>
                          <a:cs typeface="+mn-cs"/>
                        </a:rPr>
                        <a:t>0300 123 2000 – 7 days, 08:00-22:00 </a:t>
                      </a:r>
                      <a:endParaRPr lang="en-GB" sz="800" b="0" dirty="0" smtClean="0">
                        <a:latin typeface="Lucida Sans Unicode (Body)"/>
                      </a:endParaRPr>
                    </a:p>
                  </a:txBody>
                  <a:tcPr/>
                </a:tc>
              </a:tr>
              <a:tr h="277232">
                <a:tc>
                  <a:txBody>
                    <a:bodyPr/>
                    <a:lstStyle/>
                    <a:p>
                      <a:r>
                        <a:rPr lang="en-GB" sz="800" b="1" dirty="0" smtClean="0">
                          <a:latin typeface="Lucida Sans Unicode (Body)"/>
                          <a:hlinkClick r:id="rId8"/>
                        </a:rPr>
                        <a:t>Southwark Legal Advice Network</a:t>
                      </a:r>
                      <a:endParaRPr lang="en-GB" sz="800" b="1" dirty="0">
                        <a:latin typeface="Lucida Sans Unicode (Body)"/>
                      </a:endParaRPr>
                    </a:p>
                  </a:txBody>
                  <a:tcPr/>
                </a:tc>
                <a:tc>
                  <a:txBody>
                    <a:bodyPr/>
                    <a:lstStyle/>
                    <a:p>
                      <a:r>
                        <a:rPr lang="en-GB" sz="800" b="0" dirty="0" smtClean="0">
                          <a:latin typeface="Lucida Sans Unicode (Body)"/>
                        </a:rPr>
                        <a:t>Legal</a:t>
                      </a:r>
                      <a:r>
                        <a:rPr lang="en-GB" sz="800" b="0" baseline="0" dirty="0" smtClean="0">
                          <a:latin typeface="Lucida Sans Unicode (Body)"/>
                        </a:rPr>
                        <a:t> advice </a:t>
                      </a:r>
                      <a:endParaRPr lang="en-GB" sz="800" b="0" dirty="0">
                        <a:latin typeface="Lucida Sans Unicode (Body)"/>
                      </a:endParaRPr>
                    </a:p>
                  </a:txBody>
                  <a:tcPr/>
                </a:tc>
                <a:tc>
                  <a:txBody>
                    <a:bodyPr/>
                    <a:lstStyle/>
                    <a:p>
                      <a:r>
                        <a:rPr lang="en-GB" sz="800" b="0" dirty="0" smtClean="0">
                          <a:latin typeface="Lucida Sans Unicode (Body)"/>
                        </a:rPr>
                        <a:t>All</a:t>
                      </a:r>
                      <a:endParaRPr lang="en-GB" sz="800" b="0" dirty="0">
                        <a:latin typeface="Lucida Sans Unicode (Body)"/>
                      </a:endParaRPr>
                    </a:p>
                  </a:txBody>
                  <a:tcPr/>
                </a:tc>
                <a:tc>
                  <a:txBody>
                    <a:bodyPr/>
                    <a:lstStyle/>
                    <a:p>
                      <a:r>
                        <a:rPr lang="en-GB" sz="800" b="0" dirty="0" smtClean="0">
                          <a:latin typeface="Lucida Sans Unicode (Body)"/>
                        </a:rPr>
                        <a:t>0344 499 4134 (unusual</a:t>
                      </a:r>
                      <a:r>
                        <a:rPr lang="en-GB" sz="800" b="0" baseline="0" dirty="0" smtClean="0">
                          <a:latin typeface="Lucida Sans Unicode (Body)"/>
                        </a:rPr>
                        <a:t> hours) </a:t>
                      </a:r>
                      <a:endParaRPr lang="en-GB" sz="800" b="0" dirty="0" smtClean="0">
                        <a:latin typeface="Lucida Sans Unicode (Body)"/>
                        <a:hlinkClick r:id="rId9"/>
                      </a:endParaRPr>
                    </a:p>
                    <a:p>
                      <a:r>
                        <a:rPr lang="en-GB" sz="800" b="0" dirty="0" smtClean="0">
                          <a:latin typeface="Lucida Sans Unicode (Body)"/>
                          <a:hlinkClick r:id="rId9"/>
                        </a:rPr>
                        <a:t>You</a:t>
                      </a:r>
                      <a:r>
                        <a:rPr lang="en-GB" sz="800" b="0" baseline="0" dirty="0" smtClean="0">
                          <a:latin typeface="Lucida Sans Unicode (Body)"/>
                          <a:hlinkClick r:id="rId9"/>
                        </a:rPr>
                        <a:t> and Your Money booklet </a:t>
                      </a:r>
                      <a:endParaRPr lang="en-GB" sz="800" b="0" dirty="0" smtClean="0">
                        <a:latin typeface="Lucida Sans Unicode (Body)"/>
                      </a:endParaRPr>
                    </a:p>
                  </a:txBody>
                  <a:tcPr/>
                </a:tc>
              </a:tr>
              <a:tr h="277232">
                <a:tc>
                  <a:txBody>
                    <a:bodyPr/>
                    <a:lstStyle/>
                    <a:p>
                      <a:r>
                        <a:rPr lang="en-GB" sz="800" b="1" dirty="0" smtClean="0">
                          <a:latin typeface="Lucida Sans Unicode (Body)"/>
                          <a:hlinkClick r:id="rId10"/>
                        </a:rPr>
                        <a:t>TaxAid</a:t>
                      </a:r>
                      <a:endParaRPr lang="en-GB" sz="800" b="1" dirty="0">
                        <a:latin typeface="Lucida Sans Unicode (Body)"/>
                      </a:endParaRPr>
                    </a:p>
                  </a:txBody>
                  <a:tcPr/>
                </a:tc>
                <a:tc>
                  <a:txBody>
                    <a:bodyPr/>
                    <a:lstStyle/>
                    <a:p>
                      <a:r>
                        <a:rPr lang="en-GB" sz="800" b="0" dirty="0" smtClean="0">
                          <a:latin typeface="Lucida Sans Unicode (Body)"/>
                        </a:rPr>
                        <a:t>Advice</a:t>
                      </a:r>
                      <a:r>
                        <a:rPr lang="en-GB" sz="800" b="0" baseline="0" dirty="0" smtClean="0">
                          <a:latin typeface="Lucida Sans Unicode (Body)"/>
                        </a:rPr>
                        <a:t> on tax to those on low incomes (up to £20k a year) </a:t>
                      </a:r>
                      <a:endParaRPr lang="en-GB" sz="800" b="0" dirty="0">
                        <a:latin typeface="Lucida Sans Unicode (Body)"/>
                      </a:endParaRPr>
                    </a:p>
                  </a:txBody>
                  <a:tcPr/>
                </a:tc>
                <a:tc>
                  <a:txBody>
                    <a:bodyPr/>
                    <a:lstStyle/>
                    <a:p>
                      <a:r>
                        <a:rPr lang="en-GB" sz="800" b="0" dirty="0" smtClean="0">
                          <a:latin typeface="Lucida Sans Unicode (Body)"/>
                        </a:rPr>
                        <a:t>All</a:t>
                      </a:r>
                      <a:endParaRPr lang="en-GB" sz="800" b="0" dirty="0">
                        <a:latin typeface="Lucida Sans Unicode (Body)"/>
                      </a:endParaRPr>
                    </a:p>
                  </a:txBody>
                  <a:tcPr/>
                </a:tc>
                <a:tc>
                  <a:txBody>
                    <a:bodyPr/>
                    <a:lstStyle/>
                    <a:p>
                      <a:r>
                        <a:rPr lang="en-GB" sz="800" b="0" dirty="0" smtClean="0">
                          <a:latin typeface="Lucida Sans Unicode (Body)"/>
                        </a:rPr>
                        <a:t>0345 120 3779</a:t>
                      </a:r>
                      <a:r>
                        <a:rPr lang="en-GB" sz="800" b="0" baseline="0" dirty="0" smtClean="0">
                          <a:latin typeface="Lucida Sans Unicode (Body)"/>
                        </a:rPr>
                        <a:t> – Mon-Fri 10:00-12:00 </a:t>
                      </a:r>
                      <a:endParaRPr lang="en-GB" sz="800" b="0" dirty="0" smtClean="0">
                        <a:latin typeface="Lucida Sans Unicode (Body)"/>
                      </a:endParaRPr>
                    </a:p>
                  </a:txBody>
                  <a:tcPr/>
                </a:tc>
              </a:tr>
              <a:tr h="277232">
                <a:tc>
                  <a:txBody>
                    <a:bodyPr/>
                    <a:lstStyle/>
                    <a:p>
                      <a:r>
                        <a:rPr lang="en-GB" sz="800" b="1" dirty="0" smtClean="0">
                          <a:latin typeface="Lucida Sans Unicode (Body)"/>
                          <a:hlinkClick r:id="rId11"/>
                        </a:rPr>
                        <a:t>Debt Advice</a:t>
                      </a:r>
                      <a:r>
                        <a:rPr lang="en-GB" sz="800" b="1" baseline="0" dirty="0" smtClean="0">
                          <a:latin typeface="Lucida Sans Unicode (Body)"/>
                          <a:hlinkClick r:id="rId11"/>
                        </a:rPr>
                        <a:t> Foundation</a:t>
                      </a:r>
                      <a:endParaRPr lang="en-GB" sz="800" b="1" dirty="0">
                        <a:latin typeface="Lucida Sans Unicode (Body)"/>
                      </a:endParaRPr>
                    </a:p>
                  </a:txBody>
                  <a:tcPr/>
                </a:tc>
                <a:tc>
                  <a:txBody>
                    <a:bodyPr/>
                    <a:lstStyle/>
                    <a:p>
                      <a:r>
                        <a:rPr lang="en-GB" sz="800" b="0" dirty="0" smtClean="0">
                          <a:latin typeface="Lucida Sans Unicode (Body)"/>
                        </a:rPr>
                        <a:t>Helpline </a:t>
                      </a:r>
                      <a:endParaRPr lang="en-GB" sz="800" b="0" dirty="0">
                        <a:latin typeface="Lucida Sans Unicode (Body)"/>
                      </a:endParaRPr>
                    </a:p>
                  </a:txBody>
                  <a:tcPr/>
                </a:tc>
                <a:tc>
                  <a:txBody>
                    <a:bodyPr/>
                    <a:lstStyle/>
                    <a:p>
                      <a:r>
                        <a:rPr lang="en-GB" sz="800" b="0" dirty="0" smtClean="0">
                          <a:latin typeface="Lucida Sans Unicode (Body)"/>
                        </a:rPr>
                        <a:t>All</a:t>
                      </a:r>
                      <a:endParaRPr lang="en-GB" sz="800" b="0" dirty="0">
                        <a:latin typeface="Lucida Sans Unicode (Body)"/>
                      </a:endParaRPr>
                    </a:p>
                  </a:txBody>
                  <a:tcPr/>
                </a:tc>
                <a:tc>
                  <a:txBody>
                    <a:bodyPr/>
                    <a:lstStyle/>
                    <a:p>
                      <a:r>
                        <a:rPr lang="en-GB" sz="800" b="0" dirty="0" smtClean="0">
                          <a:latin typeface="Lucida Sans Unicode (Body)"/>
                        </a:rPr>
                        <a:t>0800 043 40 50</a:t>
                      </a:r>
                      <a:r>
                        <a:rPr lang="en-GB" sz="800" b="0" baseline="0" dirty="0" smtClean="0">
                          <a:latin typeface="Lucida Sans Unicode (Body)"/>
                        </a:rPr>
                        <a:t> – </a:t>
                      </a:r>
                      <a:r>
                        <a:rPr lang="en-GB" sz="800" b="0" dirty="0" smtClean="0">
                          <a:latin typeface="Lucida Sans Unicode (Body)"/>
                        </a:rPr>
                        <a:t>Mon-Fri 08:00-20:00, Sat 09:00-15:00</a:t>
                      </a:r>
                      <a:r>
                        <a:rPr lang="en-GB" sz="800" b="0" baseline="0" dirty="0" smtClean="0">
                          <a:latin typeface="Lucida Sans Unicode (Body)"/>
                        </a:rPr>
                        <a:t> </a:t>
                      </a:r>
                      <a:endParaRPr lang="en-GB" sz="800" b="0" dirty="0" smtClean="0">
                        <a:latin typeface="Lucida Sans Unicode (Body)"/>
                      </a:endParaRPr>
                    </a:p>
                  </a:txBody>
                  <a:tcPr/>
                </a:tc>
              </a:tr>
              <a:tr h="151512">
                <a:tc>
                  <a:txBody>
                    <a:bodyPr/>
                    <a:lstStyle/>
                    <a:p>
                      <a:r>
                        <a:rPr lang="en-GB" sz="800" b="1" dirty="0" smtClean="0">
                          <a:latin typeface="Lucida Sans Unicode (Body)"/>
                        </a:rPr>
                        <a:t>LOCAL</a:t>
                      </a:r>
                      <a:endParaRPr lang="en-GB" sz="800" b="1" dirty="0">
                        <a:latin typeface="Lucida Sans Unicode (Body)"/>
                      </a:endParaRPr>
                    </a:p>
                  </a:txBody>
                  <a:tcPr/>
                </a:tc>
                <a:tc>
                  <a:txBody>
                    <a:bodyPr/>
                    <a:lstStyle/>
                    <a:p>
                      <a:endParaRPr lang="en-GB" sz="800" b="0" dirty="0">
                        <a:latin typeface="Lucida Sans Unicode (Body)"/>
                      </a:endParaRPr>
                    </a:p>
                  </a:txBody>
                  <a:tcPr/>
                </a:tc>
                <a:tc>
                  <a:txBody>
                    <a:bodyPr/>
                    <a:lstStyle/>
                    <a:p>
                      <a:endParaRPr lang="en-GB" sz="800" b="0" dirty="0">
                        <a:latin typeface="Lucida Sans Unicode (Body)"/>
                      </a:endParaRPr>
                    </a:p>
                  </a:txBody>
                  <a:tcPr/>
                </a:tc>
                <a:tc>
                  <a:txBody>
                    <a:bodyPr/>
                    <a:lstStyle/>
                    <a:p>
                      <a:endParaRPr lang="en-GB" sz="800" b="0" dirty="0" smtClean="0">
                        <a:latin typeface="Lucida Sans Unicode (Body)"/>
                      </a:endParaRPr>
                    </a:p>
                  </a:txBody>
                  <a:tcPr/>
                </a:tc>
              </a:tr>
              <a:tr h="277232">
                <a:tc>
                  <a:txBody>
                    <a:bodyPr/>
                    <a:lstStyle/>
                    <a:p>
                      <a:r>
                        <a:rPr lang="en-GB" sz="800" b="1" dirty="0" smtClean="0">
                          <a:latin typeface="Lucida Sans Unicode (Body)"/>
                          <a:hlinkClick r:id="rId12"/>
                        </a:rPr>
                        <a:t>Christians Against Poverty </a:t>
                      </a:r>
                      <a:endParaRPr lang="en-GB" sz="800" b="1" dirty="0">
                        <a:latin typeface="Lucida Sans Unicode (Body)"/>
                      </a:endParaRPr>
                    </a:p>
                  </a:txBody>
                  <a:tcPr/>
                </a:tc>
                <a:tc>
                  <a:txBody>
                    <a:bodyPr/>
                    <a:lstStyle/>
                    <a:p>
                      <a:r>
                        <a:rPr lang="en-GB" sz="800" b="0" dirty="0" smtClean="0">
                          <a:latin typeface="Lucida Sans Unicode (Body)"/>
                        </a:rPr>
                        <a:t>Online money management </a:t>
                      </a:r>
                    </a:p>
                    <a:p>
                      <a:r>
                        <a:rPr lang="en-GB" sz="800" b="0" dirty="0" smtClean="0">
                          <a:latin typeface="Lucida Sans Unicode (Body)"/>
                        </a:rPr>
                        <a:t>Debt</a:t>
                      </a:r>
                      <a:r>
                        <a:rPr lang="en-GB" sz="800" b="0" baseline="0" dirty="0" smtClean="0">
                          <a:latin typeface="Lucida Sans Unicode (Body)"/>
                        </a:rPr>
                        <a:t> Centres</a:t>
                      </a:r>
                    </a:p>
                    <a:p>
                      <a:r>
                        <a:rPr lang="en-GB" sz="800" b="0" baseline="0" dirty="0" smtClean="0">
                          <a:latin typeface="Lucida Sans Unicode (Body)"/>
                        </a:rPr>
                        <a:t>Job Clubs</a:t>
                      </a:r>
                    </a:p>
                    <a:p>
                      <a:r>
                        <a:rPr lang="en-GB" sz="800" b="0" baseline="0" dirty="0" smtClean="0">
                          <a:latin typeface="Lucida Sans Unicode (Body)"/>
                        </a:rPr>
                        <a:t>Release courses: 8-week programme to break free from life-controlling habits</a:t>
                      </a:r>
                    </a:p>
                    <a:p>
                      <a:r>
                        <a:rPr lang="en-GB" sz="800" b="0" baseline="0" dirty="0" smtClean="0">
                          <a:latin typeface="Lucida Sans Unicode (Body)"/>
                        </a:rPr>
                        <a:t>Life Skills course </a:t>
                      </a:r>
                      <a:endParaRPr lang="en-GB" sz="800" b="0" dirty="0">
                        <a:latin typeface="Lucida Sans Unicode (Body)"/>
                      </a:endParaRPr>
                    </a:p>
                  </a:txBody>
                  <a:tcPr/>
                </a:tc>
                <a:tc>
                  <a:txBody>
                    <a:bodyPr/>
                    <a:lstStyle/>
                    <a:p>
                      <a:r>
                        <a:rPr lang="en-GB" sz="800" b="0" dirty="0" smtClean="0">
                          <a:latin typeface="Lucida Sans Unicode (Body)"/>
                        </a:rPr>
                        <a:t>All affected by debt </a:t>
                      </a:r>
                      <a:endParaRPr lang="en-GB" sz="800" b="0" dirty="0">
                        <a:latin typeface="Lucida Sans Unicode (Body)"/>
                      </a:endParaRPr>
                    </a:p>
                  </a:txBody>
                  <a:tcPr/>
                </a:tc>
                <a:tc>
                  <a:txBody>
                    <a:bodyPr/>
                    <a:lstStyle/>
                    <a:p>
                      <a:r>
                        <a:rPr lang="en-GB" sz="800" b="0" dirty="0" smtClean="0">
                          <a:latin typeface="Lucida Sans Unicode (Body)"/>
                        </a:rPr>
                        <a:t>Peckham Debt Centre/Southwark Debt Centre : 08003280006 – free, Mon-Fri, 08:30-17:00; </a:t>
                      </a:r>
                      <a:r>
                        <a:rPr kumimoji="0" lang="en-GB" sz="800" b="0" kern="1200" dirty="0" smtClean="0">
                          <a:solidFill>
                            <a:schemeClr val="dk1"/>
                          </a:solidFill>
                          <a:effectLst/>
                          <a:latin typeface="Lucida Sans Unicode (Body)"/>
                          <a:ea typeface="+mn-ea"/>
                          <a:cs typeface="+mn-cs"/>
                        </a:rPr>
                        <a:t>SE15 2JB – call for appointment </a:t>
                      </a:r>
                    </a:p>
                    <a:p>
                      <a:r>
                        <a:rPr lang="en-GB" sz="800" b="0" dirty="0" smtClean="0">
                          <a:latin typeface="Lucida Sans Unicode (Body)"/>
                        </a:rPr>
                        <a:t>Southwark Life Skills</a:t>
                      </a:r>
                      <a:r>
                        <a:rPr lang="en-GB" sz="800" b="0" baseline="0" dirty="0" smtClean="0">
                          <a:latin typeface="Lucida Sans Unicode (Body)"/>
                        </a:rPr>
                        <a:t> course: Information redacted</a:t>
                      </a:r>
                      <a:r>
                        <a:rPr lang="en-GB" sz="800" b="0" dirty="0" smtClean="0">
                          <a:latin typeface="Lucida Sans Unicode (Body)"/>
                        </a:rPr>
                        <a:t> </a:t>
                      </a:r>
                      <a:endParaRPr lang="en-GB" sz="800" b="0" baseline="0" dirty="0" smtClean="0">
                        <a:latin typeface="Lucida Sans Unicode (Body)"/>
                      </a:endParaRPr>
                    </a:p>
                    <a:p>
                      <a:r>
                        <a:rPr lang="en-GB" sz="800" b="0" dirty="0" smtClean="0">
                          <a:effectLst/>
                          <a:latin typeface="Lucida Sans Unicode (Body)"/>
                        </a:rPr>
                        <a:t>Rye Lane Release</a:t>
                      </a:r>
                      <a:r>
                        <a:rPr lang="en-GB" sz="800" b="0" baseline="0" dirty="0" smtClean="0">
                          <a:effectLst/>
                          <a:latin typeface="Lucida Sans Unicode (Body)"/>
                        </a:rPr>
                        <a:t> course: Information  redacted</a:t>
                      </a:r>
                      <a:endParaRPr lang="en-GB" sz="800" b="0" dirty="0" smtClean="0">
                        <a:latin typeface="Lucida Sans Unicode (Body)"/>
                      </a:endParaRPr>
                    </a:p>
                  </a:txBody>
                  <a:tcPr/>
                </a:tc>
              </a:tr>
              <a:tr h="277232">
                <a:tc>
                  <a:txBody>
                    <a:bodyPr/>
                    <a:lstStyle/>
                    <a:p>
                      <a:r>
                        <a:rPr lang="en-GB" sz="800" b="1" dirty="0" smtClean="0">
                          <a:latin typeface="Lucida Sans Unicode (Body)"/>
                          <a:hlinkClick r:id="rId13"/>
                        </a:rPr>
                        <a:t>Blackfriars Advice Service </a:t>
                      </a:r>
                      <a:endParaRPr lang="en-GB" sz="8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dirty="0" smtClean="0">
                          <a:latin typeface="Lucida Sans Unicode (Body)"/>
                        </a:rPr>
                        <a:t>1-1 appointments, community discussions and workshops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dirty="0" smtClean="0">
                          <a:latin typeface="Lucida Sans Unicode (Body)"/>
                        </a:rPr>
                        <a:t>All </a:t>
                      </a:r>
                    </a:p>
                  </a:txBody>
                  <a:tcPr/>
                </a:tc>
                <a:tc>
                  <a:txBody>
                    <a:bodyPr/>
                    <a:lstStyle/>
                    <a:p>
                      <a:r>
                        <a:rPr kumimoji="0" lang="en-GB" sz="800" b="0" i="0" u="none" strike="noStrike" kern="1200" baseline="0" dirty="0" smtClean="0">
                          <a:solidFill>
                            <a:schemeClr val="dk1"/>
                          </a:solidFill>
                          <a:latin typeface="Lucida Sans Unicode (Body)"/>
                          <a:ea typeface="+mn-ea"/>
                          <a:cs typeface="+mn-cs"/>
                        </a:rPr>
                        <a:t>020 7358 7035</a:t>
                      </a:r>
                    </a:p>
                    <a:p>
                      <a:r>
                        <a:rPr lang="en-GB" sz="800" b="0" dirty="0" smtClean="0">
                          <a:latin typeface="Lucida Sans Unicode (Body)"/>
                        </a:rPr>
                        <a:t>6-8 Westmoreland Road, SE17 2AX</a:t>
                      </a:r>
                    </a:p>
                  </a:txBody>
                  <a:tcPr/>
                </a:tc>
              </a:tr>
              <a:tr h="277232">
                <a:tc>
                  <a:txBody>
                    <a:bodyPr/>
                    <a:lstStyle/>
                    <a:p>
                      <a:r>
                        <a:rPr lang="en-GB" sz="800" b="1" dirty="0" smtClean="0">
                          <a:latin typeface="Lucida Sans Unicode (Body)"/>
                          <a:hlinkClick r:id="rId14"/>
                        </a:rPr>
                        <a:t>Creation Trust</a:t>
                      </a:r>
                      <a:endParaRPr lang="en-GB" sz="8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dirty="0" smtClean="0">
                          <a:latin typeface="Lucida Sans Unicode (Body)"/>
                        </a:rPr>
                        <a:t>Support with </a:t>
                      </a:r>
                      <a:r>
                        <a:rPr lang="en-GB" sz="800" b="0" baseline="0" dirty="0" smtClean="0">
                          <a:latin typeface="Lucida Sans Unicode (Body)"/>
                        </a:rPr>
                        <a:t>landlords </a:t>
                      </a:r>
                      <a:endParaRPr lang="en-GB" sz="800" b="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dirty="0" smtClean="0">
                          <a:latin typeface="Lucida Sans Unicode (Body)"/>
                        </a:rPr>
                        <a:t>Residents of Aylesbury Estate </a:t>
                      </a:r>
                    </a:p>
                  </a:txBody>
                  <a:tcPr/>
                </a:tc>
                <a:tc>
                  <a:txBody>
                    <a:bodyPr/>
                    <a:lstStyle/>
                    <a:p>
                      <a:r>
                        <a:rPr kumimoji="0" lang="en-GB" sz="800" b="0" kern="1200" dirty="0" smtClean="0">
                          <a:solidFill>
                            <a:schemeClr val="dk1"/>
                          </a:solidFill>
                          <a:effectLst/>
                          <a:latin typeface="Lucida Sans Unicode (Body)"/>
                          <a:ea typeface="+mn-ea"/>
                          <a:cs typeface="+mn-cs"/>
                        </a:rPr>
                        <a:t>02077038923</a:t>
                      </a:r>
                    </a:p>
                    <a:p>
                      <a:r>
                        <a:rPr kumimoji="0" lang="en-GB" sz="800" b="0" kern="1200" dirty="0" smtClean="0">
                          <a:solidFill>
                            <a:schemeClr val="dk1"/>
                          </a:solidFill>
                          <a:effectLst/>
                          <a:latin typeface="Lucida Sans Unicode (Body)"/>
                          <a:ea typeface="+mn-ea"/>
                          <a:cs typeface="+mn-cs"/>
                        </a:rPr>
                        <a:t>The Cabin, 1 Beaconsfield Road, SE17 2EN – Mon-Fri</a:t>
                      </a:r>
                      <a:r>
                        <a:rPr kumimoji="0" lang="en-GB" sz="800" b="0" kern="1200" baseline="0" dirty="0" smtClean="0">
                          <a:solidFill>
                            <a:schemeClr val="dk1"/>
                          </a:solidFill>
                          <a:effectLst/>
                          <a:latin typeface="Lucida Sans Unicode (Body)"/>
                          <a:ea typeface="+mn-ea"/>
                          <a:cs typeface="+mn-cs"/>
                        </a:rPr>
                        <a:t> 09:30-17:00</a:t>
                      </a:r>
                      <a:endParaRPr lang="en-GB" sz="800" b="0" dirty="0" smtClean="0">
                        <a:latin typeface="Lucida Sans Unicode (Body)"/>
                      </a:endParaRPr>
                    </a:p>
                  </a:txBody>
                  <a:tcPr/>
                </a:tc>
              </a:tr>
              <a:tr h="277232">
                <a:tc>
                  <a:txBody>
                    <a:bodyPr/>
                    <a:lstStyle/>
                    <a:p>
                      <a:r>
                        <a:rPr lang="en-GB" sz="800" b="1" dirty="0" smtClean="0">
                          <a:latin typeface="Lucida Sans Unicode (Body)"/>
                          <a:hlinkClick r:id="rId15"/>
                        </a:rPr>
                        <a:t>Citizens’ Advice</a:t>
                      </a:r>
                      <a:endParaRPr lang="en-GB" sz="800" b="1" dirty="0">
                        <a:latin typeface="Lucida Sans Unicode (Body)"/>
                      </a:endParaRPr>
                    </a:p>
                  </a:txBody>
                  <a:tcPr/>
                </a:tc>
                <a:tc>
                  <a:txBody>
                    <a:bodyPr/>
                    <a:lstStyle/>
                    <a:p>
                      <a:r>
                        <a:rPr lang="en-GB" sz="800" b="0" dirty="0" smtClean="0">
                          <a:latin typeface="Lucida Sans Unicode (Body)"/>
                        </a:rPr>
                        <a:t>Drop-in</a:t>
                      </a:r>
                      <a:r>
                        <a:rPr lang="en-GB" sz="800" b="0" baseline="0" dirty="0" smtClean="0">
                          <a:latin typeface="Lucida Sans Unicode (Body)"/>
                        </a:rPr>
                        <a:t> s</a:t>
                      </a:r>
                      <a:r>
                        <a:rPr lang="en-GB" sz="800" b="0" dirty="0" smtClean="0">
                          <a:latin typeface="Lucida Sans Unicode (Body)"/>
                        </a:rPr>
                        <a:t>upport</a:t>
                      </a:r>
                      <a:r>
                        <a:rPr lang="en-GB" sz="800" b="0" baseline="0" dirty="0" smtClean="0">
                          <a:latin typeface="Lucida Sans Unicode (Body)"/>
                        </a:rPr>
                        <a:t> and advice </a:t>
                      </a:r>
                      <a:endParaRPr lang="en-GB" sz="800" b="0" dirty="0">
                        <a:latin typeface="Lucida Sans Unicode (Body)"/>
                      </a:endParaRPr>
                    </a:p>
                  </a:txBody>
                  <a:tcPr/>
                </a:tc>
                <a:tc>
                  <a:txBody>
                    <a:bodyPr/>
                    <a:lstStyle/>
                    <a:p>
                      <a:r>
                        <a:rPr lang="en-GB" sz="800" b="0" dirty="0" smtClean="0">
                          <a:latin typeface="Lucida Sans Unicode (Body)"/>
                        </a:rPr>
                        <a:t>All </a:t>
                      </a:r>
                      <a:endParaRPr lang="en-GB" sz="800" b="0" dirty="0">
                        <a:latin typeface="Lucida Sans Unicode (Body)"/>
                      </a:endParaRPr>
                    </a:p>
                  </a:txBody>
                  <a:tcPr/>
                </a:tc>
                <a:tc>
                  <a:txBody>
                    <a:bodyPr/>
                    <a:lstStyle/>
                    <a:p>
                      <a:r>
                        <a:rPr kumimoji="0" lang="en-GB" sz="800" b="0" kern="1200" dirty="0" smtClean="0">
                          <a:solidFill>
                            <a:schemeClr val="dk1"/>
                          </a:solidFill>
                          <a:effectLst/>
                          <a:latin typeface="Lucida Sans Unicode (Body)"/>
                          <a:ea typeface="+mn-ea"/>
                          <a:cs typeface="+mn-cs"/>
                        </a:rPr>
                        <a:t>08444 111 444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0" kern="1200" dirty="0" smtClean="0">
                          <a:solidFill>
                            <a:schemeClr val="dk1"/>
                          </a:solidFill>
                          <a:effectLst/>
                          <a:latin typeface="Lucida Sans Unicode (Body)"/>
                          <a:ea typeface="+mn-ea"/>
                          <a:cs typeface="+mn-cs"/>
                        </a:rPr>
                        <a:t>97 Peckham High Street, SE15 5RS </a:t>
                      </a:r>
                    </a:p>
                  </a:txBody>
                  <a:tcPr/>
                </a:tc>
              </a:tr>
              <a:tr h="277232">
                <a:tc>
                  <a:txBody>
                    <a:bodyPr/>
                    <a:lstStyle/>
                    <a:p>
                      <a:r>
                        <a:rPr lang="en-GB" sz="800" b="1" dirty="0" smtClean="0">
                          <a:latin typeface="Lucida Sans Unicode (Body)"/>
                          <a:hlinkClick r:id="rId16"/>
                        </a:rPr>
                        <a:t>Money A+E</a:t>
                      </a:r>
                      <a:endParaRPr lang="en-GB" sz="800" b="1" dirty="0">
                        <a:latin typeface="Lucida Sans Unicode (Body)"/>
                      </a:endParaRPr>
                    </a:p>
                  </a:txBody>
                  <a:tcPr/>
                </a:tc>
                <a:tc>
                  <a:txBody>
                    <a:bodyPr/>
                    <a:lstStyle/>
                    <a:p>
                      <a:r>
                        <a:rPr lang="en-GB" sz="800" b="0" dirty="0" smtClean="0">
                          <a:latin typeface="Lucida Sans Unicode (Body)"/>
                        </a:rPr>
                        <a:t>Money advice and educational services incl. workshops, mentors and 1-1s</a:t>
                      </a:r>
                      <a:r>
                        <a:rPr lang="en-GB" sz="800" b="0" baseline="0" dirty="0" smtClean="0">
                          <a:latin typeface="Lucida Sans Unicode (Body)"/>
                        </a:rPr>
                        <a:t> </a:t>
                      </a:r>
                      <a:endParaRPr lang="en-GB" sz="800" b="0" dirty="0">
                        <a:latin typeface="Lucida Sans Unicode (Body)"/>
                      </a:endParaRPr>
                    </a:p>
                  </a:txBody>
                  <a:tcPr/>
                </a:tc>
                <a:tc>
                  <a:txBody>
                    <a:bodyPr/>
                    <a:lstStyle/>
                    <a:p>
                      <a:r>
                        <a:rPr lang="en-GB" sz="800" b="0" dirty="0" smtClean="0">
                          <a:latin typeface="Lucida Sans Unicode (Body)"/>
                        </a:rPr>
                        <a:t>Hard to reach/BAME communities </a:t>
                      </a:r>
                      <a:endParaRPr lang="en-GB" sz="8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0" kern="1200" dirty="0" smtClean="0">
                          <a:solidFill>
                            <a:schemeClr val="dk1"/>
                          </a:solidFill>
                          <a:effectLst/>
                          <a:latin typeface="Lucida Sans Unicode (Body)"/>
                          <a:ea typeface="+mn-ea"/>
                          <a:cs typeface="+mn-cs"/>
                        </a:rPr>
                        <a:t>Book an appointment with a Lambeth Money</a:t>
                      </a:r>
                      <a:r>
                        <a:rPr kumimoji="0" lang="en-GB" sz="800" b="0" kern="1200" baseline="0" dirty="0" smtClean="0">
                          <a:solidFill>
                            <a:schemeClr val="dk1"/>
                          </a:solidFill>
                          <a:effectLst/>
                          <a:latin typeface="Lucida Sans Unicode (Body)"/>
                          <a:ea typeface="+mn-ea"/>
                          <a:cs typeface="+mn-cs"/>
                        </a:rPr>
                        <a:t> Coach: Information redacted</a:t>
                      </a:r>
                      <a:endParaRPr kumimoji="0" lang="en-GB" sz="800" b="0" kern="1200" dirty="0" smtClean="0">
                        <a:solidFill>
                          <a:schemeClr val="dk1"/>
                        </a:solidFill>
                        <a:effectLst/>
                        <a:latin typeface="Lucida Sans Unicode (Body)"/>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0" kern="1200" dirty="0" smtClean="0">
                          <a:solidFill>
                            <a:schemeClr val="dk1"/>
                          </a:solidFill>
                          <a:effectLst/>
                          <a:latin typeface="Lucida Sans Unicode (Body)"/>
                          <a:ea typeface="+mn-ea"/>
                          <a:cs typeface="+mn-cs"/>
                        </a:rPr>
                        <a:t>General info:</a:t>
                      </a:r>
                      <a:r>
                        <a:rPr kumimoji="0" lang="en-GB" sz="800" b="0" kern="1200" baseline="0" dirty="0" smtClean="0">
                          <a:solidFill>
                            <a:schemeClr val="dk1"/>
                          </a:solidFill>
                          <a:effectLst/>
                          <a:latin typeface="Lucida Sans Unicode (Body)"/>
                          <a:ea typeface="+mn-ea"/>
                          <a:cs typeface="+mn-cs"/>
                        </a:rPr>
                        <a:t> </a:t>
                      </a:r>
                      <a:r>
                        <a:rPr lang="en-GB" sz="800" b="0" dirty="0" smtClean="0">
                          <a:effectLst/>
                          <a:latin typeface="Lucida Sans Unicode (Body)"/>
                        </a:rPr>
                        <a:t>0208 6163750 / 07947080893 </a:t>
                      </a:r>
                      <a:endParaRPr kumimoji="0" lang="en-GB" sz="800" b="0" kern="1200" dirty="0" smtClean="0">
                        <a:solidFill>
                          <a:schemeClr val="dk1"/>
                        </a:solidFill>
                        <a:effectLst/>
                        <a:latin typeface="Lucida Sans Unicode (Body)"/>
                        <a:ea typeface="+mn-ea"/>
                        <a:cs typeface="+mn-cs"/>
                      </a:endParaRPr>
                    </a:p>
                  </a:txBody>
                  <a:tcPr/>
                </a:tc>
              </a:tr>
              <a:tr h="277232">
                <a:tc>
                  <a:txBody>
                    <a:bodyPr/>
                    <a:lstStyle/>
                    <a:p>
                      <a:r>
                        <a:rPr lang="en-GB" sz="800" b="1" dirty="0" smtClean="0">
                          <a:latin typeface="Lucida Sans Unicode (Body)"/>
                          <a:hlinkClick r:id="rId17"/>
                        </a:rPr>
                        <a:t>Advising London</a:t>
                      </a:r>
                      <a:endParaRPr lang="en-GB" sz="800" b="1" dirty="0">
                        <a:latin typeface="Lucida Sans Unicode (Body)"/>
                      </a:endParaRPr>
                    </a:p>
                  </a:txBody>
                  <a:tcPr/>
                </a:tc>
                <a:tc>
                  <a:txBody>
                    <a:bodyPr/>
                    <a:lstStyle/>
                    <a:p>
                      <a:r>
                        <a:rPr lang="en-GB" sz="800" dirty="0" smtClean="0">
                          <a:latin typeface="Lucida Sans Unicode (Body)"/>
                        </a:rPr>
                        <a:t>Drop-in debt advice</a:t>
                      </a:r>
                      <a:r>
                        <a:rPr lang="en-GB" sz="800" baseline="0" dirty="0" smtClean="0">
                          <a:latin typeface="Lucida Sans Unicode (Body)"/>
                        </a:rPr>
                        <a:t> sessions </a:t>
                      </a:r>
                      <a:endParaRPr lang="en-GB" sz="800" dirty="0">
                        <a:latin typeface="Lucida Sans Unicode (Body)"/>
                      </a:endParaRPr>
                    </a:p>
                  </a:txBody>
                  <a:tcPr/>
                </a:tc>
                <a:tc>
                  <a:txBody>
                    <a:bodyPr/>
                    <a:lstStyle/>
                    <a:p>
                      <a:r>
                        <a:rPr kumimoji="0" lang="en-GB" sz="800" b="0" kern="1200" dirty="0" smtClean="0">
                          <a:solidFill>
                            <a:schemeClr val="dk1"/>
                          </a:solidFill>
                          <a:effectLst/>
                          <a:latin typeface="Lucida Sans Unicode (Body)"/>
                          <a:ea typeface="+mn-ea"/>
                          <a:cs typeface="+mn-cs"/>
                        </a:rPr>
                        <a:t>All </a:t>
                      </a:r>
                    </a:p>
                  </a:txBody>
                  <a:tcPr/>
                </a:tc>
                <a:tc>
                  <a:txBody>
                    <a:bodyPr/>
                    <a:lstStyle/>
                    <a:p>
                      <a:r>
                        <a:rPr kumimoji="0" lang="en-GB" sz="800" b="0" kern="1200" dirty="0" smtClean="0">
                          <a:solidFill>
                            <a:schemeClr val="dk1"/>
                          </a:solidFill>
                          <a:effectLst/>
                          <a:latin typeface="Lucida Sans Unicode (Body)"/>
                          <a:ea typeface="+mn-ea"/>
                          <a:cs typeface="+mn-cs"/>
                        </a:rPr>
                        <a:t>0203 752 5520</a:t>
                      </a:r>
                    </a:p>
                    <a:p>
                      <a:r>
                        <a:rPr lang="en-GB" sz="800" b="0" dirty="0" smtClean="0">
                          <a:latin typeface="Lucida Sans Unicode (Body)"/>
                        </a:rPr>
                        <a:t>6-8 Westmoreland Road,</a:t>
                      </a:r>
                      <a:r>
                        <a:rPr kumimoji="0" lang="en-GB" sz="800" b="0" kern="1200" dirty="0" smtClean="0">
                          <a:solidFill>
                            <a:schemeClr val="dk1"/>
                          </a:solidFill>
                          <a:effectLst/>
                          <a:latin typeface="Lucida Sans Unicode (Body)"/>
                          <a:ea typeface="+mn-ea"/>
                          <a:cs typeface="+mn-cs"/>
                        </a:rPr>
                        <a:t> SE17</a:t>
                      </a:r>
                      <a:r>
                        <a:rPr kumimoji="0" lang="en-GB" sz="800" b="0" kern="1200" baseline="0" dirty="0" smtClean="0">
                          <a:solidFill>
                            <a:schemeClr val="dk1"/>
                          </a:solidFill>
                          <a:effectLst/>
                          <a:latin typeface="Lucida Sans Unicode (Body)"/>
                          <a:ea typeface="+mn-ea"/>
                          <a:cs typeface="+mn-cs"/>
                        </a:rPr>
                        <a:t> 2AX</a:t>
                      </a:r>
                      <a:r>
                        <a:rPr kumimoji="0" lang="en-GB" sz="800" b="0" kern="1200" dirty="0" smtClean="0">
                          <a:solidFill>
                            <a:schemeClr val="dk1"/>
                          </a:solidFill>
                          <a:effectLst/>
                          <a:latin typeface="Lucida Sans Unicode (Body)"/>
                          <a:ea typeface="+mn-ea"/>
                          <a:cs typeface="+mn-cs"/>
                        </a:rPr>
                        <a:t> </a:t>
                      </a:r>
                    </a:p>
                    <a:p>
                      <a:r>
                        <a:rPr kumimoji="0" lang="en-GB" sz="800" b="0" kern="1200" dirty="0" smtClean="0">
                          <a:solidFill>
                            <a:schemeClr val="dk1"/>
                          </a:solidFill>
                          <a:effectLst/>
                          <a:latin typeface="Lucida Sans Unicode (Body)"/>
                          <a:ea typeface="+mn-ea"/>
                          <a:cs typeface="+mn-cs"/>
                        </a:rPr>
                        <a:t>Tues 09:30-11:30, 13:00-15:00 </a:t>
                      </a:r>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Debt</a:t>
            </a:r>
            <a:endParaRPr lang="en-GB" b="1" dirty="0"/>
          </a:p>
        </p:txBody>
      </p:sp>
      <p:sp>
        <p:nvSpPr>
          <p:cNvPr id="7" name="Rounded Rectangle 6">
            <a:hlinkClick r:id="rId18"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185142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38251921"/>
              </p:ext>
            </p:extLst>
          </p:nvPr>
        </p:nvGraphicFramePr>
        <p:xfrm>
          <a:off x="334538" y="634663"/>
          <a:ext cx="8701958" cy="5794248"/>
        </p:xfrm>
        <a:graphic>
          <a:graphicData uri="http://schemas.openxmlformats.org/drawingml/2006/table">
            <a:tbl>
              <a:tblPr firstRow="1" bandRow="1">
                <a:tableStyleId>{5C22544A-7EE6-4342-B048-85BDC9FD1C3A}</a:tableStyleId>
              </a:tblPr>
              <a:tblGrid>
                <a:gridCol w="1224136"/>
                <a:gridCol w="2293246"/>
                <a:gridCol w="1667194"/>
                <a:gridCol w="3517382"/>
              </a:tblGrid>
              <a:tr h="153616">
                <a:tc>
                  <a:txBody>
                    <a:bodyPr/>
                    <a:lstStyle/>
                    <a:p>
                      <a:r>
                        <a:rPr lang="en-GB" sz="700" dirty="0" smtClean="0">
                          <a:latin typeface="+mn-lt"/>
                        </a:rPr>
                        <a:t>ORGANISATION</a:t>
                      </a:r>
                      <a:endParaRPr lang="en-GB" sz="700" dirty="0">
                        <a:latin typeface="+mn-lt"/>
                      </a:endParaRPr>
                    </a:p>
                  </a:txBody>
                  <a:tcPr/>
                </a:tc>
                <a:tc>
                  <a:txBody>
                    <a:bodyPr/>
                    <a:lstStyle/>
                    <a:p>
                      <a:r>
                        <a:rPr lang="en-GB" sz="700" dirty="0" smtClean="0">
                          <a:latin typeface="+mn-lt"/>
                        </a:rPr>
                        <a:t>SERVICES </a:t>
                      </a:r>
                      <a:endParaRPr lang="en-GB" sz="700" dirty="0">
                        <a:latin typeface="+mn-lt"/>
                      </a:endParaRPr>
                    </a:p>
                  </a:txBody>
                  <a:tcPr/>
                </a:tc>
                <a:tc>
                  <a:txBody>
                    <a:bodyPr/>
                    <a:lstStyle/>
                    <a:p>
                      <a:r>
                        <a:rPr lang="en-GB" sz="700" dirty="0" smtClean="0">
                          <a:latin typeface="+mn-lt"/>
                        </a:rPr>
                        <a:t>WHO’S ELIGIBLE?</a:t>
                      </a:r>
                      <a:endParaRPr lang="en-GB" sz="700" dirty="0">
                        <a:latin typeface="+mn-lt"/>
                      </a:endParaRPr>
                    </a:p>
                  </a:txBody>
                  <a:tcPr/>
                </a:tc>
                <a:tc>
                  <a:txBody>
                    <a:bodyPr/>
                    <a:lstStyle/>
                    <a:p>
                      <a:r>
                        <a:rPr lang="en-GB" sz="700" dirty="0" smtClean="0">
                          <a:latin typeface="+mn-lt"/>
                        </a:rPr>
                        <a:t>CONTACT</a:t>
                      </a:r>
                      <a:endParaRPr lang="en-GB" sz="700" dirty="0">
                        <a:latin typeface="+mn-lt"/>
                      </a:endParaRPr>
                    </a:p>
                  </a:txBody>
                  <a:tcPr/>
                </a:tc>
              </a:tr>
              <a:tr h="205224">
                <a:tc>
                  <a:txBody>
                    <a:bodyPr/>
                    <a:lstStyle/>
                    <a:p>
                      <a:r>
                        <a:rPr lang="en-GB" sz="800" b="1" dirty="0" smtClean="0">
                          <a:latin typeface="Lucida Sans Unicode (Body)"/>
                          <a:hlinkClick r:id="rId3"/>
                        </a:rPr>
                        <a:t>Refuge </a:t>
                      </a:r>
                      <a:endParaRPr lang="en-GB" sz="8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0" dirty="0" smtClean="0">
                          <a:latin typeface="Lucida Sans Unicode (Body)"/>
                        </a:rPr>
                        <a:t>National</a:t>
                      </a:r>
                      <a:r>
                        <a:rPr lang="en-GB" sz="700" b="0" baseline="0" dirty="0" smtClean="0">
                          <a:latin typeface="Lucida Sans Unicode (Body)"/>
                        </a:rPr>
                        <a:t> helpline and outreach services </a:t>
                      </a:r>
                      <a:endParaRPr lang="en-GB" sz="700" b="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0" dirty="0" smtClean="0">
                          <a:latin typeface="Lucida Sans Unicode (Body)"/>
                        </a:rPr>
                        <a:t>Women</a:t>
                      </a:r>
                    </a:p>
                  </a:txBody>
                  <a:tcPr/>
                </a:tc>
                <a:tc>
                  <a:txBody>
                    <a:bodyPr/>
                    <a:lstStyle/>
                    <a:p>
                      <a:r>
                        <a:rPr lang="en-GB" sz="700" b="0" i="0" dirty="0" smtClean="0">
                          <a:latin typeface="Lucida Sans Unicode (Body)"/>
                        </a:rPr>
                        <a:t>0808 2000 247 – free, 24hr</a:t>
                      </a:r>
                      <a:r>
                        <a:rPr lang="en-GB" sz="700" b="0" i="0" baseline="0" dirty="0" smtClean="0">
                          <a:latin typeface="Lucida Sans Unicode (Body)"/>
                        </a:rPr>
                        <a:t> </a:t>
                      </a:r>
                      <a:endParaRPr lang="en-GB" sz="700" b="0" i="0" dirty="0">
                        <a:latin typeface="Lucida Sans Unicode (Body)"/>
                      </a:endParaRPr>
                    </a:p>
                  </a:txBody>
                  <a:tcPr/>
                </a:tc>
              </a:tr>
              <a:tr h="228536">
                <a:tc>
                  <a:txBody>
                    <a:bodyPr/>
                    <a:lstStyle/>
                    <a:p>
                      <a:r>
                        <a:rPr lang="en-GB" sz="800" b="1" dirty="0" smtClean="0">
                          <a:latin typeface="Lucida Sans Unicode (Body)"/>
                          <a:hlinkClick r:id="rId4"/>
                        </a:rPr>
                        <a:t>Solace</a:t>
                      </a:r>
                      <a:endParaRPr lang="en-GB" sz="8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0" dirty="0" smtClean="0">
                          <a:latin typeface="Lucida Sans Unicode (Body)"/>
                        </a:rPr>
                        <a:t>Range of support</a:t>
                      </a:r>
                      <a:r>
                        <a:rPr lang="en-GB" sz="700" b="0" baseline="0" dirty="0" smtClean="0">
                          <a:latin typeface="Lucida Sans Unicode (Body)"/>
                        </a:rPr>
                        <a:t> services </a:t>
                      </a:r>
                      <a:endParaRPr lang="en-GB" sz="700" b="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0" dirty="0" smtClean="0">
                          <a:latin typeface="Lucida Sans Unicode (Body)"/>
                        </a:rPr>
                        <a:t>Women,</a:t>
                      </a:r>
                      <a:r>
                        <a:rPr lang="en-GB" sz="700" b="0" baseline="0" dirty="0" smtClean="0">
                          <a:latin typeface="Lucida Sans Unicode (Body)"/>
                        </a:rPr>
                        <a:t> with specialist services </a:t>
                      </a:r>
                      <a:endParaRPr lang="en-GB" sz="7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0" i="0" dirty="0" smtClean="0">
                          <a:latin typeface="Lucida Sans Unicode (Body)"/>
                        </a:rPr>
                        <a:t>Rape crisis: </a:t>
                      </a:r>
                      <a:r>
                        <a:rPr kumimoji="0" lang="en-GB" sz="700" b="0" i="0" kern="1200" dirty="0" smtClean="0">
                          <a:solidFill>
                            <a:schemeClr val="dk1"/>
                          </a:solidFill>
                          <a:effectLst/>
                          <a:latin typeface="Lucida Sans Unicode (Body)"/>
                          <a:ea typeface="+mn-ea"/>
                          <a:cs typeface="+mn-cs"/>
                        </a:rPr>
                        <a:t>0808 801 0305</a:t>
                      </a:r>
                      <a:endParaRPr lang="en-GB" sz="700" b="0" i="0" dirty="0" smtClean="0">
                        <a:latin typeface="Lucida Sans Unicode (Body)"/>
                      </a:endParaRPr>
                    </a:p>
                    <a:p>
                      <a:r>
                        <a:rPr lang="en-GB" sz="700" b="0" i="0" dirty="0" smtClean="0">
                          <a:latin typeface="Lucida Sans Unicode (Body)"/>
                        </a:rPr>
                        <a:t>Advice</a:t>
                      </a:r>
                      <a:r>
                        <a:rPr lang="en-GB" sz="700" b="0" i="0" baseline="0" dirty="0" smtClean="0">
                          <a:latin typeface="Lucida Sans Unicode (Body)"/>
                        </a:rPr>
                        <a:t> and information: </a:t>
                      </a:r>
                      <a:r>
                        <a:rPr lang="en-GB" sz="700" b="0" i="0" dirty="0" smtClean="0">
                          <a:latin typeface="Lucida Sans Unicode (Body)"/>
                        </a:rPr>
                        <a:t>0808 802 5565 Southwark centre: 020 7593 1290</a:t>
                      </a:r>
                    </a:p>
                  </a:txBody>
                  <a:tcPr/>
                </a:tc>
              </a:tr>
              <a:tr h="370840">
                <a:tc>
                  <a:txBody>
                    <a:bodyPr/>
                    <a:lstStyle/>
                    <a:p>
                      <a:r>
                        <a:rPr lang="en-GB" sz="800" b="1" dirty="0" smtClean="0">
                          <a:latin typeface="Lucida Sans Unicode (Body)"/>
                          <a:hlinkClick r:id="rId5"/>
                        </a:rPr>
                        <a:t>South London Rape Crisis </a:t>
                      </a:r>
                      <a:endParaRPr lang="en-GB" sz="800" b="1" dirty="0">
                        <a:latin typeface="Lucida Sans Unicode (Body)"/>
                      </a:endParaRPr>
                    </a:p>
                  </a:txBody>
                  <a:tcPr/>
                </a:tc>
                <a:tc>
                  <a:txBody>
                    <a:bodyPr/>
                    <a:lstStyle/>
                    <a:p>
                      <a:r>
                        <a:rPr lang="en-GB" sz="700" dirty="0" smtClean="0">
                          <a:latin typeface="Lucida Sans Unicode (Body)"/>
                        </a:rPr>
                        <a:t>Face-to-face</a:t>
                      </a:r>
                      <a:r>
                        <a:rPr lang="en-GB" sz="700" baseline="0" dirty="0" smtClean="0">
                          <a:latin typeface="Lucida Sans Unicode (Body)"/>
                        </a:rPr>
                        <a:t> and group therapy incl. for parents, partners and friends of survivors </a:t>
                      </a:r>
                    </a:p>
                    <a:p>
                      <a:r>
                        <a:rPr lang="en-GB" sz="700" dirty="0" smtClean="0">
                          <a:latin typeface="Lucida Sans Unicode (Body)"/>
                        </a:rPr>
                        <a:t>Advocacy for legal system </a:t>
                      </a:r>
                    </a:p>
                  </a:txBody>
                  <a:tcPr/>
                </a:tc>
                <a:tc>
                  <a:txBody>
                    <a:bodyPr/>
                    <a:lstStyle/>
                    <a:p>
                      <a:r>
                        <a:rPr lang="en-GB" sz="700" dirty="0" smtClean="0">
                          <a:latin typeface="Lucida Sans Unicode (Body)"/>
                        </a:rPr>
                        <a:t>Women and girls</a:t>
                      </a:r>
                      <a:r>
                        <a:rPr lang="en-GB" sz="700" baseline="0" dirty="0" smtClean="0">
                          <a:latin typeface="Lucida Sans Unicode (Body)"/>
                        </a:rPr>
                        <a:t> 14+ </a:t>
                      </a:r>
                      <a:endParaRPr lang="en-GB" sz="700" dirty="0">
                        <a:latin typeface="Lucida Sans Unicode (Body)"/>
                      </a:endParaRPr>
                    </a:p>
                  </a:txBody>
                  <a:tcPr/>
                </a:tc>
                <a:tc>
                  <a:txBody>
                    <a:bodyPr/>
                    <a:lstStyle/>
                    <a:p>
                      <a:r>
                        <a:rPr lang="en-GB" sz="700" b="0" i="0" dirty="0" smtClean="0">
                          <a:latin typeface="Lucida Sans Unicode (Body)"/>
                        </a:rPr>
                        <a:t>Helpline: 0808 802 9999 –</a:t>
                      </a:r>
                      <a:r>
                        <a:rPr lang="en-GB" sz="700" b="0" i="0" baseline="0" dirty="0" smtClean="0">
                          <a:latin typeface="Lucida Sans Unicode (Body)"/>
                        </a:rPr>
                        <a:t> 7 days, 12:00-14:30; 19:00-21:00 ; Mon-Fri 15:00-17:30 </a:t>
                      </a:r>
                    </a:p>
                    <a:p>
                      <a:r>
                        <a:rPr lang="en-GB" sz="700" b="0" i="0" baseline="0" dirty="0" smtClean="0">
                          <a:latin typeface="Lucida Sans Unicode (Body)"/>
                        </a:rPr>
                        <a:t>South London centre: </a:t>
                      </a:r>
                      <a:r>
                        <a:rPr lang="en-GB" sz="700" b="0" i="0" dirty="0" smtClean="0">
                          <a:latin typeface="Lucida Sans Unicode (Body)"/>
                        </a:rPr>
                        <a:t>0208 683 3366, CR9 2AW </a:t>
                      </a:r>
                      <a:endParaRPr lang="en-GB" sz="700" b="0" i="0" dirty="0">
                        <a:latin typeface="Lucida Sans Unicode (Body)"/>
                      </a:endParaRPr>
                    </a:p>
                  </a:txBody>
                  <a:tcPr/>
                </a:tc>
              </a:tr>
              <a:tr h="0">
                <a:tc>
                  <a:txBody>
                    <a:bodyPr/>
                    <a:lstStyle/>
                    <a:p>
                      <a:r>
                        <a:rPr lang="en-GB" sz="800" b="1" dirty="0" smtClean="0">
                          <a:latin typeface="Lucida Sans Unicode (Body)"/>
                          <a:hlinkClick r:id="rId6"/>
                        </a:rPr>
                        <a:t>Woman’s</a:t>
                      </a:r>
                      <a:r>
                        <a:rPr lang="en-GB" sz="800" b="1" baseline="0" dirty="0" smtClean="0">
                          <a:latin typeface="Lucida Sans Unicode (Body)"/>
                          <a:hlinkClick r:id="rId6"/>
                        </a:rPr>
                        <a:t> Trust</a:t>
                      </a:r>
                      <a:endParaRPr lang="en-GB" sz="800" b="1" baseline="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aseline="0" dirty="0" smtClean="0">
                          <a:latin typeface="Lucida Sans Unicode (Body)"/>
                        </a:rPr>
                        <a:t>Counselling and support groups </a:t>
                      </a:r>
                      <a:endParaRPr lang="en-GB" sz="700" dirty="0" smtClean="0">
                        <a:latin typeface="Lucida Sans Unicode (Body)"/>
                      </a:endParaRPr>
                    </a:p>
                  </a:txBody>
                  <a:tcPr/>
                </a:tc>
                <a:tc>
                  <a:txBody>
                    <a:bodyPr/>
                    <a:lstStyle/>
                    <a:p>
                      <a:r>
                        <a:rPr lang="en-GB" sz="700" dirty="0" smtClean="0">
                          <a:latin typeface="Lucida Sans Unicode (Body)"/>
                        </a:rPr>
                        <a:t>Women and girls</a:t>
                      </a:r>
                      <a:endParaRPr lang="en-GB" sz="700" dirty="0">
                        <a:latin typeface="Lucida Sans Unicode (Body)"/>
                      </a:endParaRPr>
                    </a:p>
                  </a:txBody>
                  <a:tcPr/>
                </a:tc>
                <a:tc>
                  <a:txBody>
                    <a:bodyPr/>
                    <a:lstStyle/>
                    <a:p>
                      <a:r>
                        <a:rPr lang="en-GB" sz="700" b="0" i="0" dirty="0" smtClean="0">
                          <a:latin typeface="Lucida Sans Unicode (Body)"/>
                        </a:rPr>
                        <a:t>020 7034 0303/0304,</a:t>
                      </a:r>
                      <a:r>
                        <a:rPr lang="en-GB" sz="700" b="0" i="0" baseline="0" dirty="0" smtClean="0">
                          <a:latin typeface="Lucida Sans Unicode (Body)"/>
                        </a:rPr>
                        <a:t> Mon-Fri 09:30-17:00 </a:t>
                      </a:r>
                      <a:endParaRPr lang="en-GB" sz="700" b="0" i="0" dirty="0">
                        <a:latin typeface="Lucida Sans Unicode (Body)"/>
                      </a:endParaRPr>
                    </a:p>
                  </a:txBody>
                  <a:tcPr/>
                </a:tc>
              </a:tr>
              <a:tr h="0">
                <a:tc>
                  <a:txBody>
                    <a:bodyPr/>
                    <a:lstStyle/>
                    <a:p>
                      <a:r>
                        <a:rPr lang="en-GB" sz="800" b="1" dirty="0" smtClean="0">
                          <a:latin typeface="Lucida Sans Unicode (Body)"/>
                          <a:hlinkClick r:id="rId7"/>
                        </a:rPr>
                        <a:t>Rights</a:t>
                      </a:r>
                      <a:r>
                        <a:rPr lang="en-GB" sz="800" b="1" baseline="0" dirty="0" smtClean="0">
                          <a:latin typeface="Lucida Sans Unicode (Body)"/>
                          <a:hlinkClick r:id="rId7"/>
                        </a:rPr>
                        <a:t> of Women</a:t>
                      </a:r>
                      <a:endParaRPr lang="en-GB" sz="800" b="1" baseline="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aseline="0" dirty="0" smtClean="0">
                          <a:latin typeface="Lucida Sans Unicode (Body)"/>
                        </a:rPr>
                        <a:t>Free legal advice </a:t>
                      </a:r>
                      <a:endParaRPr lang="en-GB" sz="700" dirty="0" smtClean="0">
                        <a:latin typeface="Lucida Sans Unicode (Body)"/>
                      </a:endParaRPr>
                    </a:p>
                  </a:txBody>
                  <a:tcPr/>
                </a:tc>
                <a:tc>
                  <a:txBody>
                    <a:bodyPr/>
                    <a:lstStyle/>
                    <a:p>
                      <a:r>
                        <a:rPr lang="en-GB" sz="700" dirty="0" smtClean="0">
                          <a:latin typeface="Lucida Sans Unicode (Body)"/>
                        </a:rPr>
                        <a:t>Women and girls</a:t>
                      </a:r>
                      <a:endParaRPr lang="en-GB" sz="700" dirty="0">
                        <a:latin typeface="Lucida Sans Unicode (Body)"/>
                      </a:endParaRPr>
                    </a:p>
                  </a:txBody>
                  <a:tcPr/>
                </a:tc>
                <a:tc>
                  <a:txBody>
                    <a:bodyPr/>
                    <a:lstStyle/>
                    <a:p>
                      <a:r>
                        <a:rPr lang="en-GB" sz="700" b="0" i="0" dirty="0" smtClean="0">
                          <a:latin typeface="Lucida Sans Unicode (Body)"/>
                        </a:rPr>
                        <a:t>020 7251 6577</a:t>
                      </a:r>
                      <a:r>
                        <a:rPr lang="en-GB" sz="700" b="0" i="0" baseline="0" dirty="0" smtClean="0">
                          <a:latin typeface="Lucida Sans Unicode (Body)"/>
                        </a:rPr>
                        <a:t> – Mon 11:00-13:00; Tues-Thurs 14:00-16:00 </a:t>
                      </a:r>
                      <a:endParaRPr lang="en-GB" sz="700" b="0" i="0" dirty="0">
                        <a:latin typeface="Lucida Sans Unicode (Body)"/>
                      </a:endParaRPr>
                    </a:p>
                  </a:txBody>
                  <a:tcPr/>
                </a:tc>
              </a:tr>
              <a:tr h="370840">
                <a:tc>
                  <a:txBody>
                    <a:bodyPr/>
                    <a:lstStyle/>
                    <a:p>
                      <a:pPr>
                        <a:lnSpc>
                          <a:spcPct val="115000"/>
                        </a:lnSpc>
                        <a:spcAft>
                          <a:spcPts val="0"/>
                        </a:spcAft>
                      </a:pPr>
                      <a:r>
                        <a:rPr lang="en-GB" sz="800" b="1" dirty="0" smtClean="0">
                          <a:latin typeface="Lucida Sans Unicode (Body)"/>
                          <a:hlinkClick r:id="rId8"/>
                        </a:rPr>
                        <a:t>Daughter Arise</a:t>
                      </a:r>
                      <a:endParaRPr lang="en-GB" sz="800" b="1" dirty="0">
                        <a:latin typeface="Lucida Sans Unicode (Body)"/>
                      </a:endParaRPr>
                    </a:p>
                  </a:txBody>
                  <a:tcPr/>
                </a:tc>
                <a:tc>
                  <a:txBody>
                    <a:bodyPr/>
                    <a:lstStyle/>
                    <a:p>
                      <a:r>
                        <a:rPr lang="en-GB" sz="700" dirty="0" smtClean="0">
                          <a:latin typeface="Lucida Sans Unicode (Body)"/>
                        </a:rPr>
                        <a:t>Support group</a:t>
                      </a:r>
                      <a:r>
                        <a:rPr lang="en-GB" sz="700" baseline="0" dirty="0" smtClean="0">
                          <a:latin typeface="Lucida Sans Unicode (Body)"/>
                        </a:rPr>
                        <a:t> / W</a:t>
                      </a:r>
                      <a:r>
                        <a:rPr lang="en-GB" sz="700" dirty="0" smtClean="0">
                          <a:latin typeface="Lucida Sans Unicode (Body)"/>
                        </a:rPr>
                        <a:t>orkshops /</a:t>
                      </a:r>
                      <a:r>
                        <a:rPr lang="en-GB" sz="700" baseline="0" dirty="0" smtClean="0">
                          <a:latin typeface="Lucida Sans Unicode (Body)"/>
                        </a:rPr>
                        <a:t> </a:t>
                      </a:r>
                      <a:r>
                        <a:rPr lang="en-GB" sz="700" dirty="0" smtClean="0">
                          <a:latin typeface="Lucida Sans Unicode (Body)"/>
                        </a:rPr>
                        <a:t>Support line</a:t>
                      </a:r>
                      <a:r>
                        <a:rPr lang="en-GB" sz="700" baseline="0" dirty="0" smtClean="0">
                          <a:latin typeface="Lucida Sans Unicode (Body)"/>
                        </a:rPr>
                        <a:t> / </a:t>
                      </a:r>
                      <a:r>
                        <a:rPr lang="en-GB" sz="700" dirty="0" smtClean="0">
                          <a:latin typeface="Lucida Sans Unicode (Body)"/>
                        </a:rPr>
                        <a:t>Mentoring service</a:t>
                      </a:r>
                      <a:r>
                        <a:rPr lang="en-GB" sz="700" baseline="0" dirty="0" smtClean="0">
                          <a:latin typeface="Lucida Sans Unicode (Body)"/>
                        </a:rPr>
                        <a:t> / </a:t>
                      </a:r>
                      <a:r>
                        <a:rPr lang="en-GB" sz="700" dirty="0" smtClean="0">
                          <a:latin typeface="Lucida Sans Unicode (Body)"/>
                        </a:rPr>
                        <a:t>Practical advice </a:t>
                      </a:r>
                      <a:endParaRPr lang="en-GB" sz="700" dirty="0">
                        <a:latin typeface="Lucida Sans Unicode (Body)"/>
                      </a:endParaRPr>
                    </a:p>
                  </a:txBody>
                  <a:tcPr/>
                </a:tc>
                <a:tc>
                  <a:txBody>
                    <a:bodyPr/>
                    <a:lstStyle/>
                    <a:p>
                      <a:r>
                        <a:rPr lang="en-GB" sz="700" dirty="0" smtClean="0">
                          <a:latin typeface="Lucida Sans Unicode (Body)"/>
                        </a:rPr>
                        <a:t>Female</a:t>
                      </a:r>
                      <a:r>
                        <a:rPr lang="en-GB" sz="700" baseline="0" dirty="0" smtClean="0">
                          <a:latin typeface="Lucida Sans Unicode (Body)"/>
                        </a:rPr>
                        <a:t> survivors of sexual/emotional/physical abuse, and their families </a:t>
                      </a:r>
                      <a:endParaRPr lang="en-GB" sz="700" dirty="0">
                        <a:latin typeface="Lucida Sans Unicode (Body)"/>
                      </a:endParaRPr>
                    </a:p>
                  </a:txBody>
                  <a:tcPr/>
                </a:tc>
                <a:tc>
                  <a:txBody>
                    <a:bodyPr/>
                    <a:lstStyle/>
                    <a:p>
                      <a:r>
                        <a:rPr lang="en-GB" sz="700" b="0" dirty="0" smtClean="0">
                          <a:effectLst/>
                          <a:latin typeface="Lucida Sans Unicode (Body)"/>
                        </a:rPr>
                        <a:t>Support group: </a:t>
                      </a:r>
                      <a:r>
                        <a:rPr lang="en-GB" sz="700" b="0" dirty="0" smtClean="0">
                          <a:latin typeface="Lucida Sans Unicode (Body)"/>
                        </a:rPr>
                        <a:t>St Pauls Community Centre, 24 Blenheim Gardens,</a:t>
                      </a:r>
                      <a:r>
                        <a:rPr lang="en-GB" sz="700" b="0" baseline="0" dirty="0" smtClean="0">
                          <a:latin typeface="Lucida Sans Unicode (Body)"/>
                        </a:rPr>
                        <a:t> </a:t>
                      </a:r>
                      <a:r>
                        <a:rPr lang="en-GB" sz="700" b="0" dirty="0" smtClean="0">
                          <a:latin typeface="Lucida Sans Unicode (Body)"/>
                        </a:rPr>
                        <a:t>SW2 5BZ</a:t>
                      </a:r>
                      <a:r>
                        <a:rPr lang="en-GB" sz="700" b="0" baseline="0" dirty="0" smtClean="0">
                          <a:latin typeface="Lucida Sans Unicode (Body)"/>
                        </a:rPr>
                        <a:t> – 2</a:t>
                      </a:r>
                      <a:r>
                        <a:rPr lang="en-GB" sz="700" b="0" baseline="30000" dirty="0" smtClean="0">
                          <a:latin typeface="Lucida Sans Unicode (Body)"/>
                        </a:rPr>
                        <a:t>nd</a:t>
                      </a:r>
                      <a:r>
                        <a:rPr lang="en-GB" sz="700" b="0" baseline="0" dirty="0" smtClean="0">
                          <a:latin typeface="Lucida Sans Unicode (Body)"/>
                        </a:rPr>
                        <a:t> Wednesday of month, 19:30-21:30 </a:t>
                      </a:r>
                    </a:p>
                    <a:p>
                      <a:r>
                        <a:rPr lang="en-GB" sz="700" b="0" baseline="0" dirty="0" smtClean="0">
                          <a:effectLst/>
                          <a:latin typeface="Lucida Sans Unicode (Body)"/>
                        </a:rPr>
                        <a:t>Support line: Tues-Wed, 17:00-19:00 – contact by </a:t>
                      </a:r>
                      <a:r>
                        <a:rPr lang="en-GB" sz="700" b="0" dirty="0" smtClean="0">
                          <a:latin typeface="Lucida Sans Unicode (Body)"/>
                          <a:hlinkClick r:id="rId9"/>
                        </a:rPr>
                        <a:t>info@daughterarise.org.uk</a:t>
                      </a:r>
                      <a:endParaRPr lang="en-GB" sz="700" b="0" dirty="0">
                        <a:effectLst/>
                        <a:latin typeface="Lucida Sans Unicode (Body)"/>
                      </a:endParaRPr>
                    </a:p>
                  </a:txBody>
                  <a:tcPr/>
                </a:tc>
              </a:tr>
              <a:tr h="163736">
                <a:tc>
                  <a:txBody>
                    <a:bodyPr/>
                    <a:lstStyle/>
                    <a:p>
                      <a:r>
                        <a:rPr lang="en-GB" sz="800" b="1" dirty="0" smtClean="0">
                          <a:latin typeface="Lucida Sans Unicode (Body)"/>
                          <a:hlinkClick r:id="rId10"/>
                        </a:rPr>
                        <a:t>LGBT Domestic Abuse Partnership</a:t>
                      </a:r>
                      <a:r>
                        <a:rPr lang="en-GB" sz="800" b="1" baseline="0" dirty="0" smtClean="0">
                          <a:latin typeface="Lucida Sans Unicode (Body)"/>
                          <a:hlinkClick r:id="rId10"/>
                        </a:rPr>
                        <a:t> </a:t>
                      </a:r>
                      <a:endParaRPr lang="en-GB" sz="800" b="1" dirty="0">
                        <a:latin typeface="Lucida Sans Unicode (Body)"/>
                      </a:endParaRPr>
                    </a:p>
                  </a:txBody>
                  <a:tcPr/>
                </a:tc>
                <a:tc>
                  <a:txBody>
                    <a:bodyPr/>
                    <a:lstStyle/>
                    <a:p>
                      <a:r>
                        <a:rPr lang="en-GB" sz="700" dirty="0" smtClean="0">
                          <a:latin typeface="Lucida Sans Unicode (Body)"/>
                        </a:rPr>
                        <a:t>Support and advice </a:t>
                      </a:r>
                      <a:endParaRPr lang="en-GB" sz="700" dirty="0">
                        <a:latin typeface="Lucida Sans Unicode (Body)"/>
                      </a:endParaRPr>
                    </a:p>
                  </a:txBody>
                  <a:tcPr/>
                </a:tc>
                <a:tc>
                  <a:txBody>
                    <a:bodyPr/>
                    <a:lstStyle/>
                    <a:p>
                      <a:r>
                        <a:rPr lang="en-GB" sz="700" dirty="0" smtClean="0">
                          <a:latin typeface="Lucida Sans Unicode (Body)"/>
                        </a:rPr>
                        <a:t>LGBT experiencing/at</a:t>
                      </a:r>
                      <a:r>
                        <a:rPr lang="en-GB" sz="700" baseline="0" dirty="0" smtClean="0">
                          <a:latin typeface="Lucida Sans Unicode (Body)"/>
                        </a:rPr>
                        <a:t> risk</a:t>
                      </a:r>
                      <a:endParaRPr lang="en-GB" sz="700" dirty="0">
                        <a:latin typeface="Lucida Sans Unicode (Body)"/>
                      </a:endParaRPr>
                    </a:p>
                  </a:txBody>
                  <a:tcPr/>
                </a:tc>
                <a:tc>
                  <a:txBody>
                    <a:bodyPr/>
                    <a:lstStyle/>
                    <a:p>
                      <a:r>
                        <a:rPr lang="en-GB" sz="700" b="0" i="0" dirty="0" smtClean="0">
                          <a:latin typeface="Lucida Sans Unicode (Body)"/>
                        </a:rPr>
                        <a:t>0207 704 2040 </a:t>
                      </a:r>
                      <a:endParaRPr lang="en-GB" sz="700" b="0" i="0" dirty="0">
                        <a:latin typeface="Lucida Sans Unicode (Body)"/>
                      </a:endParaRPr>
                    </a:p>
                  </a:txBody>
                  <a:tcPr/>
                </a:tc>
              </a:tr>
              <a:tr h="0">
                <a:tc>
                  <a:txBody>
                    <a:bodyPr/>
                    <a:lstStyle/>
                    <a:p>
                      <a:r>
                        <a:rPr lang="en-GB" sz="800" b="1" dirty="0" smtClean="0">
                          <a:latin typeface="Lucida Sans Unicode (Body)"/>
                          <a:hlinkClick r:id="rId11"/>
                        </a:rPr>
                        <a:t>Mankind </a:t>
                      </a:r>
                      <a:endParaRPr lang="en-GB" sz="8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smtClean="0">
                          <a:latin typeface="Lucida Sans Unicode (Body)"/>
                        </a:rPr>
                        <a:t>Helpline for men</a:t>
                      </a:r>
                      <a:endParaRPr lang="en-GB" sz="7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smtClean="0">
                          <a:latin typeface="Lucida Sans Unicode (Body)"/>
                        </a:rPr>
                        <a:t>Men</a:t>
                      </a:r>
                      <a:r>
                        <a:rPr lang="en-GB" sz="700" baseline="0" dirty="0" smtClean="0">
                          <a:latin typeface="Lucida Sans Unicode (Body)"/>
                        </a:rPr>
                        <a:t> experiencing/at risk</a:t>
                      </a:r>
                      <a:endParaRPr lang="en-GB" sz="700" dirty="0">
                        <a:latin typeface="Lucida Sans Unicode (Body)"/>
                      </a:endParaRPr>
                    </a:p>
                  </a:txBody>
                  <a:tcPr/>
                </a:tc>
                <a:tc>
                  <a:txBody>
                    <a:bodyPr/>
                    <a:lstStyle/>
                    <a:p>
                      <a:r>
                        <a:rPr lang="en-GB" sz="700" b="0" i="0" dirty="0" smtClean="0">
                          <a:latin typeface="Lucida Sans Unicode (Body)"/>
                        </a:rPr>
                        <a:t>01823 334 244, Mon-Fri 10:00-16:00 </a:t>
                      </a:r>
                      <a:endParaRPr lang="en-GB" sz="700" b="0" i="0" dirty="0">
                        <a:latin typeface="Lucida Sans Unicode (Body)"/>
                      </a:endParaRPr>
                    </a:p>
                  </a:txBody>
                  <a:tcPr/>
                </a:tc>
              </a:tr>
              <a:tr h="138584">
                <a:tc>
                  <a:txBody>
                    <a:bodyPr/>
                    <a:lstStyle/>
                    <a:p>
                      <a:r>
                        <a:rPr lang="en-GB" sz="800" b="1" dirty="0" smtClean="0">
                          <a:latin typeface="Lucida Sans Unicode (Body)"/>
                          <a:hlinkClick r:id="rId12"/>
                        </a:rPr>
                        <a:t>Men’s Advice Line</a:t>
                      </a:r>
                      <a:endParaRPr lang="en-GB" sz="8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smtClean="0">
                          <a:latin typeface="Lucida Sans Unicode (Body)"/>
                        </a:rPr>
                        <a:t>Helpline</a:t>
                      </a:r>
                      <a:r>
                        <a:rPr lang="en-GB" sz="700" baseline="0" dirty="0" smtClean="0">
                          <a:latin typeface="Lucida Sans Unicode (Body)"/>
                        </a:rPr>
                        <a:t> for men </a:t>
                      </a:r>
                      <a:endParaRPr lang="en-GB" sz="700" dirty="0" smtClean="0">
                        <a:latin typeface="Lucida Sans Unicode (Body)"/>
                      </a:endParaRPr>
                    </a:p>
                  </a:txBody>
                  <a:tcPr/>
                </a:tc>
                <a:tc>
                  <a:txBody>
                    <a:bodyPr/>
                    <a:lstStyle/>
                    <a:p>
                      <a:r>
                        <a:rPr lang="en-GB" sz="700" dirty="0" smtClean="0">
                          <a:latin typeface="Lucida Sans Unicode (Body)"/>
                        </a:rPr>
                        <a:t>Men experiencing/at</a:t>
                      </a:r>
                      <a:r>
                        <a:rPr lang="en-GB" sz="700" baseline="0" dirty="0" smtClean="0">
                          <a:latin typeface="Lucida Sans Unicode (Body)"/>
                        </a:rPr>
                        <a:t> risk</a:t>
                      </a:r>
                      <a:endParaRPr lang="en-GB" sz="700" dirty="0">
                        <a:latin typeface="Lucida Sans Unicode (Body)"/>
                      </a:endParaRPr>
                    </a:p>
                  </a:txBody>
                  <a:tcPr/>
                </a:tc>
                <a:tc>
                  <a:txBody>
                    <a:bodyPr/>
                    <a:lstStyle/>
                    <a:p>
                      <a:r>
                        <a:rPr lang="en-GB" sz="700" b="0" i="0" dirty="0" smtClean="0">
                          <a:effectLst/>
                          <a:latin typeface="Lucida Sans Unicode (Body)"/>
                        </a:rPr>
                        <a:t>0808 801 0327</a:t>
                      </a:r>
                      <a:r>
                        <a:rPr lang="en-GB" sz="700" b="0" i="0" baseline="0" dirty="0" smtClean="0">
                          <a:effectLst/>
                          <a:latin typeface="Lucida Sans Unicode (Body)"/>
                        </a:rPr>
                        <a:t> – Mon-Fri 9:00-17:00</a:t>
                      </a:r>
                      <a:endParaRPr lang="en-GB" sz="700" b="0" i="0" dirty="0">
                        <a:latin typeface="Lucida Sans Unicode (Body)"/>
                      </a:endParaRPr>
                    </a:p>
                  </a:txBody>
                  <a:tcPr/>
                </a:tc>
              </a:tr>
              <a:tr h="243736">
                <a:tc>
                  <a:txBody>
                    <a:bodyPr/>
                    <a:lstStyle/>
                    <a:p>
                      <a:r>
                        <a:rPr lang="en-GB" sz="800" b="1" dirty="0" smtClean="0">
                          <a:latin typeface="Lucida Sans Unicode (Body)"/>
                          <a:hlinkClick r:id="rId13"/>
                        </a:rPr>
                        <a:t>Domestic</a:t>
                      </a:r>
                      <a:r>
                        <a:rPr lang="en-GB" sz="800" b="1" baseline="0" dirty="0" smtClean="0">
                          <a:latin typeface="Lucida Sans Unicode (Body)"/>
                          <a:hlinkClick r:id="rId13"/>
                        </a:rPr>
                        <a:t> Violence Intervention Project </a:t>
                      </a:r>
                      <a:endParaRPr lang="en-GB" sz="800" b="1" dirty="0">
                        <a:latin typeface="Lucida Sans Unicode (Body)"/>
                      </a:endParaRPr>
                    </a:p>
                  </a:txBody>
                  <a:tcPr/>
                </a:tc>
                <a:tc>
                  <a:txBody>
                    <a:bodyPr/>
                    <a:lstStyle/>
                    <a:p>
                      <a:r>
                        <a:rPr lang="en-GB" sz="700" dirty="0" smtClean="0">
                          <a:latin typeface="Lucida Sans Unicode (Body)"/>
                        </a:rPr>
                        <a:t>Support</a:t>
                      </a:r>
                      <a:r>
                        <a:rPr lang="en-GB" sz="700" baseline="0" dirty="0" smtClean="0">
                          <a:latin typeface="Lucida Sans Unicode (Body)"/>
                        </a:rPr>
                        <a:t> groups</a:t>
                      </a:r>
                      <a:r>
                        <a:rPr lang="en-GB" sz="700" baseline="0" dirty="0">
                          <a:latin typeface="Lucida Sans Unicode (Body)"/>
                        </a:rPr>
                        <a:t> </a:t>
                      </a:r>
                      <a:r>
                        <a:rPr lang="en-GB" sz="700" baseline="0" dirty="0" smtClean="0">
                          <a:latin typeface="Lucida Sans Unicode (Body)"/>
                        </a:rPr>
                        <a:t>and helpline </a:t>
                      </a:r>
                    </a:p>
                  </a:txBody>
                  <a:tcPr/>
                </a:tc>
                <a:tc>
                  <a:txBody>
                    <a:bodyPr/>
                    <a:lstStyle/>
                    <a:p>
                      <a:r>
                        <a:rPr lang="en-GB" sz="700" baseline="0" dirty="0" smtClean="0">
                          <a:latin typeface="Lucida Sans Unicode (Body)"/>
                        </a:rPr>
                        <a:t>Varies by service </a:t>
                      </a:r>
                    </a:p>
                  </a:txBody>
                  <a:tcPr/>
                </a:tc>
                <a:tc>
                  <a:txBody>
                    <a:bodyPr/>
                    <a:lstStyle/>
                    <a:p>
                      <a:r>
                        <a:rPr lang="en-GB" sz="700" b="0" i="0" dirty="0" smtClean="0">
                          <a:latin typeface="Lucida Sans Unicode (Body)"/>
                        </a:rPr>
                        <a:t>Suppor</a:t>
                      </a:r>
                      <a:r>
                        <a:rPr lang="en-GB" sz="700" b="0" i="0" baseline="0" dirty="0" smtClean="0">
                          <a:latin typeface="Lucida Sans Unicode (Body)"/>
                        </a:rPr>
                        <a:t>t groups for men and women: 0</a:t>
                      </a:r>
                      <a:r>
                        <a:rPr lang="en-GB" sz="700" b="0" i="0" dirty="0" smtClean="0">
                          <a:effectLst/>
                          <a:latin typeface="Lucida Sans Unicode (Body)"/>
                        </a:rPr>
                        <a:t>20 7633 9181</a:t>
                      </a:r>
                      <a:endParaRPr lang="en-GB" sz="700" b="0" i="0" baseline="0" dirty="0" smtClean="0">
                        <a:latin typeface="Lucida Sans Unicode (Body)"/>
                      </a:endParaRPr>
                    </a:p>
                    <a:p>
                      <a:r>
                        <a:rPr lang="en-GB" sz="700" b="0" i="0" baseline="0" dirty="0" smtClean="0">
                          <a:latin typeface="Lucida Sans Unicode (Body)"/>
                        </a:rPr>
                        <a:t>Helpline for young people wanting to change behaviour: </a:t>
                      </a:r>
                      <a:r>
                        <a:rPr lang="en-GB" sz="700" b="0" i="0" dirty="0" smtClean="0">
                          <a:latin typeface="Lucida Sans Unicode (Body)"/>
                        </a:rPr>
                        <a:t>020 8741 8020 </a:t>
                      </a:r>
                      <a:endParaRPr lang="en-GB" sz="700" b="0" i="0" dirty="0">
                        <a:latin typeface="Lucida Sans Unicode (Body)"/>
                      </a:endParaRPr>
                    </a:p>
                  </a:txBody>
                  <a:tcPr/>
                </a:tc>
              </a:tr>
              <a:tr h="0">
                <a:tc>
                  <a:txBody>
                    <a:bodyPr/>
                    <a:lstStyle/>
                    <a:p>
                      <a:r>
                        <a:rPr lang="en-GB" sz="800" b="1" dirty="0" smtClean="0">
                          <a:latin typeface="Lucida Sans Unicode (Body)"/>
                          <a:hlinkClick r:id="rId14"/>
                        </a:rPr>
                        <a:t>Action on Elder Abuse </a:t>
                      </a:r>
                      <a:endParaRPr lang="en-GB" sz="800" b="1" dirty="0">
                        <a:latin typeface="Lucida Sans Unicode (Body)"/>
                      </a:endParaRPr>
                    </a:p>
                  </a:txBody>
                  <a:tcPr/>
                </a:tc>
                <a:tc>
                  <a:txBody>
                    <a:bodyPr/>
                    <a:lstStyle/>
                    <a:p>
                      <a:r>
                        <a:rPr lang="en-GB" sz="700" dirty="0" smtClean="0">
                          <a:latin typeface="Lucida Sans Unicode (Body)"/>
                        </a:rPr>
                        <a:t>Helplin</a:t>
                      </a:r>
                      <a:r>
                        <a:rPr lang="en-GB" sz="700" baseline="0" dirty="0" smtClean="0">
                          <a:latin typeface="Lucida Sans Unicode (Body)"/>
                        </a:rPr>
                        <a:t>e for elder people </a:t>
                      </a:r>
                      <a:endParaRPr lang="en-GB" sz="700" dirty="0">
                        <a:latin typeface="Lucida Sans Unicode (Body)"/>
                      </a:endParaRPr>
                    </a:p>
                  </a:txBody>
                  <a:tcPr/>
                </a:tc>
                <a:tc>
                  <a:txBody>
                    <a:bodyPr/>
                    <a:lstStyle/>
                    <a:p>
                      <a:r>
                        <a:rPr lang="en-GB" sz="700" dirty="0" smtClean="0">
                          <a:latin typeface="Lucida Sans Unicode (Body)"/>
                        </a:rPr>
                        <a:t>Elder people experiencing/at risk</a:t>
                      </a:r>
                      <a:endParaRPr lang="en-GB" sz="700" dirty="0">
                        <a:latin typeface="Lucida Sans Unicode (Body)"/>
                      </a:endParaRPr>
                    </a:p>
                  </a:txBody>
                  <a:tcPr/>
                </a:tc>
                <a:tc>
                  <a:txBody>
                    <a:bodyPr/>
                    <a:lstStyle/>
                    <a:p>
                      <a:r>
                        <a:rPr lang="en-GB" sz="700" b="0" i="0" dirty="0" smtClean="0">
                          <a:latin typeface="Lucida Sans Unicode (Body)"/>
                        </a:rPr>
                        <a:t>080 8808 8141 – free</a:t>
                      </a:r>
                      <a:r>
                        <a:rPr lang="en-GB" sz="700" b="0" i="0" baseline="0" dirty="0" smtClean="0">
                          <a:latin typeface="Lucida Sans Unicode (Body)"/>
                        </a:rPr>
                        <a:t> </a:t>
                      </a:r>
                      <a:endParaRPr lang="en-GB" sz="700" b="0" i="0" dirty="0">
                        <a:latin typeface="Lucida Sans Unicode (Body)"/>
                      </a:endParaRPr>
                    </a:p>
                  </a:txBody>
                  <a:tcPr/>
                </a:tc>
              </a:tr>
              <a:tr h="370840">
                <a:tc>
                  <a:txBody>
                    <a:bodyPr/>
                    <a:lstStyle/>
                    <a:p>
                      <a:r>
                        <a:rPr lang="en-GB" sz="800" b="1" dirty="0" smtClean="0">
                          <a:latin typeface="Lucida Sans Unicode (Body)"/>
                          <a:hlinkClick r:id="rId15"/>
                        </a:rPr>
                        <a:t>Starfish Project (Bede House</a:t>
                      </a:r>
                      <a:endParaRPr lang="en-GB" sz="800" b="1" dirty="0">
                        <a:latin typeface="Lucida Sans Unicode (Body)"/>
                      </a:endParaRPr>
                    </a:p>
                  </a:txBody>
                  <a:tcPr/>
                </a:tc>
                <a:tc>
                  <a:txBody>
                    <a:bodyPr/>
                    <a:lstStyle/>
                    <a:p>
                      <a:r>
                        <a:rPr lang="en-GB" sz="700" dirty="0" smtClean="0">
                          <a:latin typeface="Lucida Sans Unicode (Body)"/>
                        </a:rPr>
                        <a:t>Tailored</a:t>
                      </a:r>
                      <a:r>
                        <a:rPr lang="en-GB" sz="700" baseline="0" dirty="0" smtClean="0">
                          <a:latin typeface="Lucida Sans Unicode (Body)"/>
                        </a:rPr>
                        <a:t> safety plan; understand legal rights; gather information; rebuild confidence </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0" i="0" dirty="0" smtClean="0">
                          <a:latin typeface="Lucida Sans Unicode (Body)"/>
                          <a:hlinkClick r:id="rId16"/>
                        </a:rPr>
                        <a:t>Leaflet</a:t>
                      </a:r>
                      <a:r>
                        <a:rPr lang="en-GB" sz="700" b="0" i="0" baseline="0" dirty="0" smtClean="0">
                          <a:latin typeface="Lucida Sans Unicode (Body)"/>
                          <a:hlinkClick r:id="rId16"/>
                        </a:rPr>
                        <a:t> </a:t>
                      </a:r>
                      <a:endParaRPr lang="en-GB" sz="700" b="0" i="0" dirty="0" smtClean="0">
                        <a:latin typeface="Lucida Sans Unicode (Body)"/>
                      </a:endParaRPr>
                    </a:p>
                  </a:txBody>
                  <a:tcPr/>
                </a:tc>
                <a:tc>
                  <a:txBody>
                    <a:bodyPr/>
                    <a:lstStyle/>
                    <a:p>
                      <a:r>
                        <a:rPr lang="en-GB" sz="700" dirty="0" smtClean="0">
                          <a:latin typeface="Lucida Sans Unicode (Body)"/>
                        </a:rPr>
                        <a:t>Femal</a:t>
                      </a:r>
                      <a:r>
                        <a:rPr lang="en-GB" sz="700" baseline="0" dirty="0" smtClean="0">
                          <a:latin typeface="Lucida Sans Unicode (Body)"/>
                        </a:rPr>
                        <a:t>e survivors </a:t>
                      </a:r>
                      <a:endParaRPr lang="en-GB" sz="700" dirty="0">
                        <a:latin typeface="Lucida Sans Unicode (Body)"/>
                      </a:endParaRPr>
                    </a:p>
                  </a:txBody>
                  <a:tcPr/>
                </a:tc>
                <a:tc>
                  <a:txBody>
                    <a:bodyPr/>
                    <a:lstStyle/>
                    <a:p>
                      <a:r>
                        <a:rPr lang="en-GB" sz="700" b="0" i="0" dirty="0" smtClean="0">
                          <a:latin typeface="Lucida Sans Unicode (Body)"/>
                        </a:rPr>
                        <a:t>02072379162 – for info; to joi</a:t>
                      </a:r>
                      <a:r>
                        <a:rPr lang="en-GB" sz="700" b="0" i="0" baseline="0" dirty="0" smtClean="0">
                          <a:latin typeface="Lucida Sans Unicode (Body)"/>
                        </a:rPr>
                        <a:t>n support group; to arrange counselling </a:t>
                      </a:r>
                      <a:endParaRPr lang="en-GB" sz="700" b="0" i="0" dirty="0" smtClean="0">
                        <a:latin typeface="Lucida Sans Unicode (Body)"/>
                      </a:endParaRPr>
                    </a:p>
                    <a:p>
                      <a:r>
                        <a:rPr lang="en-GB" sz="700" b="0" i="0" dirty="0" smtClean="0">
                          <a:latin typeface="Lucida Sans Unicode (Body)"/>
                        </a:rPr>
                        <a:t>351 Southwark Park Road, SE16 2JW</a:t>
                      </a:r>
                    </a:p>
                    <a:p>
                      <a:r>
                        <a:rPr lang="en-GB" sz="700" b="0" i="0" dirty="0" smtClean="0">
                          <a:latin typeface="Lucida Sans Unicode (Body)"/>
                        </a:rPr>
                        <a:t>Mon-Fri 09:30-16:00 </a:t>
                      </a:r>
                    </a:p>
                  </a:txBody>
                  <a:tcPr/>
                </a:tc>
              </a:tr>
              <a:tr h="370840">
                <a:tc>
                  <a:txBody>
                    <a:bodyPr/>
                    <a:lstStyle/>
                    <a:p>
                      <a:pPr>
                        <a:lnSpc>
                          <a:spcPct val="115000"/>
                        </a:lnSpc>
                        <a:spcAft>
                          <a:spcPts val="0"/>
                        </a:spcAft>
                      </a:pPr>
                      <a:r>
                        <a:rPr lang="en-GB" sz="800" b="1" dirty="0" smtClean="0">
                          <a:solidFill>
                            <a:schemeClr val="tx1"/>
                          </a:solidFill>
                          <a:effectLst/>
                          <a:latin typeface="Lucida Sans Unicode (Body)"/>
                          <a:cs typeface="Arial" panose="020B0604020202020204" pitchFamily="34" charset="0"/>
                          <a:hlinkClick r:id="rId17"/>
                        </a:rPr>
                        <a:t>Grace</a:t>
                      </a:r>
                      <a:r>
                        <a:rPr lang="en-GB" sz="800" b="1" baseline="0" dirty="0" smtClean="0">
                          <a:solidFill>
                            <a:schemeClr val="tx1"/>
                          </a:solidFill>
                          <a:effectLst/>
                          <a:latin typeface="Lucida Sans Unicode (Body)"/>
                          <a:cs typeface="Arial" panose="020B0604020202020204" pitchFamily="34" charset="0"/>
                          <a:hlinkClick r:id="rId17"/>
                        </a:rPr>
                        <a:t> House</a:t>
                      </a:r>
                      <a:endParaRPr lang="en-GB" sz="800" b="1" dirty="0">
                        <a:latin typeface="Lucida Sans Unicode (Body)"/>
                      </a:endParaRPr>
                    </a:p>
                  </a:txBody>
                  <a:tcPr/>
                </a:tc>
                <a:tc>
                  <a:txBody>
                    <a:bodyPr/>
                    <a:lstStyle/>
                    <a:p>
                      <a:pPr>
                        <a:lnSpc>
                          <a:spcPct val="115000"/>
                        </a:lnSpc>
                        <a:spcAft>
                          <a:spcPts val="0"/>
                        </a:spcAft>
                      </a:pPr>
                      <a:r>
                        <a:rPr lang="en-GB" sz="700" b="0" baseline="0" dirty="0" smtClean="0">
                          <a:solidFill>
                            <a:schemeClr val="tx1"/>
                          </a:solidFill>
                          <a:effectLst/>
                          <a:latin typeface="Lucida Sans Unicode (Body)"/>
                          <a:cs typeface="Arial" panose="020B0604020202020204" pitchFamily="34" charset="0"/>
                        </a:rPr>
                        <a:t>S</a:t>
                      </a:r>
                      <a:r>
                        <a:rPr lang="en-GB" sz="700" b="0" dirty="0" smtClean="0">
                          <a:solidFill>
                            <a:schemeClr val="tx1"/>
                          </a:solidFill>
                          <a:effectLst/>
                          <a:latin typeface="Lucida Sans Unicode (Body)"/>
                          <a:cs typeface="Arial" panose="020B0604020202020204" pitchFamily="34" charset="0"/>
                        </a:rPr>
                        <a:t>upported housing </a:t>
                      </a:r>
                    </a:p>
                    <a:p>
                      <a:pPr>
                        <a:lnSpc>
                          <a:spcPct val="115000"/>
                        </a:lnSpc>
                        <a:spcAft>
                          <a:spcPts val="0"/>
                        </a:spcAft>
                      </a:pPr>
                      <a:r>
                        <a:rPr lang="en-GB" sz="700" b="0" dirty="0" smtClean="0">
                          <a:solidFill>
                            <a:schemeClr val="tx1"/>
                          </a:solidFill>
                          <a:effectLst/>
                          <a:latin typeface="Lucida Sans Unicode (Body)"/>
                          <a:cs typeface="Arial" panose="020B0604020202020204" pitchFamily="34" charset="0"/>
                        </a:rPr>
                        <a:t>12-24</a:t>
                      </a:r>
                      <a:r>
                        <a:rPr lang="en-GB" sz="700" b="0" baseline="0" dirty="0" smtClean="0">
                          <a:solidFill>
                            <a:schemeClr val="tx1"/>
                          </a:solidFill>
                          <a:effectLst/>
                          <a:latin typeface="Lucida Sans Unicode (Body)"/>
                          <a:cs typeface="Arial" panose="020B0604020202020204" pitchFamily="34" charset="0"/>
                        </a:rPr>
                        <a:t> week r</a:t>
                      </a:r>
                      <a:r>
                        <a:rPr lang="en-GB" sz="700" b="0" dirty="0" smtClean="0">
                          <a:solidFill>
                            <a:schemeClr val="tx1"/>
                          </a:solidFill>
                          <a:effectLst/>
                          <a:latin typeface="Lucida Sans Unicode (Body)"/>
                          <a:cs typeface="Arial" panose="020B0604020202020204" pitchFamily="34" charset="0"/>
                        </a:rPr>
                        <a:t>esidential service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0" dirty="0" smtClean="0">
                          <a:solidFill>
                            <a:schemeClr val="tx1"/>
                          </a:solidFill>
                          <a:effectLst/>
                          <a:latin typeface="Lucida Sans Unicode (Body)"/>
                          <a:cs typeface="Arial" panose="020B0604020202020204" pitchFamily="34" charset="0"/>
                        </a:rPr>
                        <a:t>18+ women with substance misuse problems and complex needs incl.</a:t>
                      </a:r>
                      <a:r>
                        <a:rPr lang="en-GB" sz="700" b="0" baseline="0" dirty="0" smtClean="0">
                          <a:solidFill>
                            <a:schemeClr val="tx1"/>
                          </a:solidFill>
                          <a:effectLst/>
                          <a:latin typeface="Lucida Sans Unicode (Body)"/>
                          <a:cs typeface="Arial" panose="020B0604020202020204" pitchFamily="34" charset="0"/>
                        </a:rPr>
                        <a:t> domestic abuse </a:t>
                      </a:r>
                      <a:endParaRPr lang="en-GB" sz="700" b="0" dirty="0" smtClean="0">
                        <a:solidFill>
                          <a:schemeClr val="tx1"/>
                        </a:solidFill>
                        <a:effectLst/>
                        <a:latin typeface="Lucida Sans Unicode (Body)"/>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0" dirty="0" smtClean="0">
                          <a:solidFill>
                            <a:schemeClr val="tx1"/>
                          </a:solidFill>
                          <a:effectLst/>
                          <a:latin typeface="Lucida Sans Unicode (Body)"/>
                          <a:cs typeface="Arial" panose="020B0604020202020204" pitchFamily="34" charset="0"/>
                        </a:rPr>
                        <a:t>Grace House </a:t>
                      </a:r>
                      <a:r>
                        <a:rPr lang="en-GB" sz="700" b="0" dirty="0" smtClean="0">
                          <a:solidFill>
                            <a:schemeClr val="tx1"/>
                          </a:solidFill>
                          <a:effectLst/>
                          <a:latin typeface="Lucida Sans Unicode (Body)"/>
                          <a:cs typeface="Arial" panose="020B0604020202020204" pitchFamily="34" charset="0"/>
                          <a:hlinkClick r:id="rId18"/>
                        </a:rPr>
                        <a:t>leaflet </a:t>
                      </a:r>
                      <a:r>
                        <a:rPr lang="en-GB" sz="700" b="0" dirty="0" smtClean="0">
                          <a:solidFill>
                            <a:schemeClr val="tx1"/>
                          </a:solidFill>
                          <a:effectLst/>
                          <a:latin typeface="Lucida Sans Unicode (Body)"/>
                          <a:cs typeface="Arial" panose="020B0604020202020204" pitchFamily="34" charset="0"/>
                        </a:rPr>
                        <a:t> - accepts multi-agency</a:t>
                      </a:r>
                      <a:r>
                        <a:rPr lang="en-GB" sz="700" b="0" baseline="0" dirty="0" smtClean="0">
                          <a:solidFill>
                            <a:schemeClr val="tx1"/>
                          </a:solidFill>
                          <a:effectLst/>
                          <a:latin typeface="Lucida Sans Unicode (Body)"/>
                          <a:cs typeface="Arial" panose="020B0604020202020204" pitchFamily="34" charset="0"/>
                        </a:rPr>
                        <a:t> referrals / call </a:t>
                      </a:r>
                      <a:r>
                        <a:rPr lang="en-GB" sz="700" b="0" dirty="0" smtClean="0">
                          <a:latin typeface="Lucida Sans Unicode (Body)"/>
                        </a:rPr>
                        <a:t>02079165013/ 07718563243 </a:t>
                      </a:r>
                    </a:p>
                  </a:txBody>
                  <a:tcPr/>
                </a:tc>
              </a:tr>
              <a:tr h="263465">
                <a:tc>
                  <a:txBody>
                    <a:bodyPr/>
                    <a:lstStyle/>
                    <a:p>
                      <a:pPr>
                        <a:lnSpc>
                          <a:spcPct val="115000"/>
                        </a:lnSpc>
                        <a:spcAft>
                          <a:spcPts val="0"/>
                        </a:spcAft>
                      </a:pPr>
                      <a:r>
                        <a:rPr lang="en-GB" sz="800" b="1" dirty="0" smtClean="0">
                          <a:latin typeface="Lucida Sans Unicode (Body)"/>
                          <a:hlinkClick r:id="rId19"/>
                        </a:rPr>
                        <a:t>Survivors’ Network</a:t>
                      </a:r>
                      <a:endParaRPr lang="en-GB" sz="800" b="1" dirty="0">
                        <a:latin typeface="Lucida Sans Unicode (Body)"/>
                      </a:endParaRPr>
                    </a:p>
                  </a:txBody>
                  <a:tcPr/>
                </a:tc>
                <a:tc>
                  <a:txBody>
                    <a:bodyPr/>
                    <a:lstStyle/>
                    <a:p>
                      <a:r>
                        <a:rPr lang="en-GB" sz="700" dirty="0" smtClean="0">
                          <a:latin typeface="Lucida Sans Unicode (Body)"/>
                        </a:rPr>
                        <a:t>Support </a:t>
                      </a:r>
                      <a:endParaRPr lang="en-GB" sz="7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smtClean="0">
                          <a:latin typeface="Lucida Sans Unicode (Body)"/>
                        </a:rPr>
                        <a:t>Female survivors</a:t>
                      </a:r>
                      <a:r>
                        <a:rPr lang="en-GB" sz="700" baseline="0" dirty="0" smtClean="0">
                          <a:latin typeface="Lucida Sans Unicode (Body)"/>
                        </a:rPr>
                        <a:t> of sexual violence at any point </a:t>
                      </a:r>
                      <a:endParaRPr lang="en-GB" sz="700" dirty="0" smtClean="0">
                        <a:latin typeface="Lucida Sans Unicode (Body)"/>
                      </a:endParaRPr>
                    </a:p>
                  </a:txBody>
                  <a:tcPr/>
                </a:tc>
                <a:tc>
                  <a:txBody>
                    <a:bodyPr/>
                    <a:lstStyle/>
                    <a:p>
                      <a:r>
                        <a:rPr lang="en-GB" sz="700" b="0" i="0" dirty="0" smtClean="0">
                          <a:latin typeface="Lucida Sans Unicode (Body)"/>
                        </a:rPr>
                        <a:t>Helpline: </a:t>
                      </a:r>
                      <a:r>
                        <a:rPr lang="en-GB" sz="700" b="0" dirty="0" smtClean="0">
                          <a:latin typeface="Lucida Sans Unicode (Body)"/>
                        </a:rPr>
                        <a:t> </a:t>
                      </a:r>
                      <a:r>
                        <a:rPr lang="en-GB" sz="700" b="0" dirty="0" smtClean="0">
                          <a:effectLst/>
                          <a:latin typeface="Lucida Sans Unicode (Body)"/>
                        </a:rPr>
                        <a:t>01273 720110 – Wed 19:00-21:00</a:t>
                      </a:r>
                    </a:p>
                    <a:p>
                      <a:r>
                        <a:rPr lang="en-GB" sz="700" b="0" i="0" dirty="0" smtClean="0">
                          <a:effectLst/>
                          <a:latin typeface="Lucida Sans Unicode (Body)"/>
                        </a:rPr>
                        <a:t>Helpline for trans/non-binary</a:t>
                      </a:r>
                      <a:r>
                        <a:rPr lang="en-GB" sz="700" b="0" i="0" baseline="0" dirty="0" smtClean="0">
                          <a:effectLst/>
                          <a:latin typeface="Lucida Sans Unicode (Body)"/>
                        </a:rPr>
                        <a:t> survivors: </a:t>
                      </a:r>
                      <a:r>
                        <a:rPr lang="en-GB" sz="700" b="0" dirty="0" smtClean="0">
                          <a:effectLst/>
                          <a:latin typeface="Lucida Sans Unicode (Body)"/>
                        </a:rPr>
                        <a:t>01273 204050 –</a:t>
                      </a:r>
                      <a:r>
                        <a:rPr lang="en-GB" sz="700" b="0" baseline="0" dirty="0" smtClean="0">
                          <a:effectLst/>
                          <a:latin typeface="Lucida Sans Unicode (Body)"/>
                        </a:rPr>
                        <a:t> Sundays 13:00-17:00</a:t>
                      </a:r>
                      <a:endParaRPr lang="en-GB" sz="700" b="0" i="0" dirty="0">
                        <a:latin typeface="Lucida Sans Unicode (Body)"/>
                      </a:endParaRPr>
                    </a:p>
                  </a:txBody>
                  <a:tcPr/>
                </a:tc>
              </a:tr>
              <a:tr h="0">
                <a:tc>
                  <a:txBody>
                    <a:bodyPr/>
                    <a:lstStyle/>
                    <a:p>
                      <a:pPr>
                        <a:lnSpc>
                          <a:spcPct val="115000"/>
                        </a:lnSpc>
                        <a:spcAft>
                          <a:spcPts val="0"/>
                        </a:spcAft>
                      </a:pPr>
                      <a:r>
                        <a:rPr lang="en-GB" sz="800" b="1" dirty="0" smtClean="0">
                          <a:latin typeface="Lucida Sans Unicode (Body)"/>
                          <a:hlinkClick r:id="rId20"/>
                        </a:rPr>
                        <a:t>NAPAC</a:t>
                      </a:r>
                      <a:endParaRPr lang="en-GB" sz="800" b="1" dirty="0">
                        <a:latin typeface="Lucida Sans Unicode (Body)"/>
                      </a:endParaRPr>
                    </a:p>
                  </a:txBody>
                  <a:tcPr/>
                </a:tc>
                <a:tc>
                  <a:txBody>
                    <a:bodyPr/>
                    <a:lstStyle/>
                    <a:p>
                      <a:r>
                        <a:rPr lang="en-GB" sz="700" dirty="0" smtClean="0">
                          <a:latin typeface="Lucida Sans Unicode (Body)"/>
                        </a:rPr>
                        <a:t>Support</a:t>
                      </a:r>
                      <a:endParaRPr lang="en-GB" sz="7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smtClean="0">
                          <a:latin typeface="Lucida Sans Unicode (Body)"/>
                        </a:rPr>
                        <a:t>Survivors of child abuse </a:t>
                      </a:r>
                    </a:p>
                  </a:txBody>
                  <a:tcPr/>
                </a:tc>
                <a:tc>
                  <a:txBody>
                    <a:bodyPr/>
                    <a:lstStyle/>
                    <a:p>
                      <a:r>
                        <a:rPr lang="en-GB" sz="700" b="0" dirty="0" smtClean="0">
                          <a:effectLst/>
                          <a:latin typeface="Lucida Sans Unicode (Body)"/>
                        </a:rPr>
                        <a:t>0808 801 0331 – Mon-Thurs 10:00-21:00, Fri 10:00-18:00 </a:t>
                      </a:r>
                      <a:endParaRPr lang="en-GB" sz="700" b="0" dirty="0">
                        <a:effectLst/>
                        <a:latin typeface="Lucida Sans Unicode (Body)"/>
                      </a:endParaRPr>
                    </a:p>
                  </a:txBody>
                  <a:tcPr/>
                </a:tc>
              </a:tr>
              <a:tr h="370840">
                <a:tc>
                  <a:txBody>
                    <a:bodyPr/>
                    <a:lstStyle/>
                    <a:p>
                      <a:pPr>
                        <a:lnSpc>
                          <a:spcPct val="115000"/>
                        </a:lnSpc>
                        <a:spcAft>
                          <a:spcPts val="0"/>
                        </a:spcAft>
                      </a:pPr>
                      <a:r>
                        <a:rPr lang="en-GB" sz="800" b="1" dirty="0" err="1" smtClean="0">
                          <a:latin typeface="Lucida Sans Unicode (Body)"/>
                          <a:hlinkClick r:id="rId21"/>
                        </a:rPr>
                        <a:t>Safeline</a:t>
                      </a:r>
                      <a:endParaRPr lang="en-GB" sz="800" b="1" dirty="0">
                        <a:latin typeface="Lucida Sans Unicode (Body)"/>
                      </a:endParaRPr>
                    </a:p>
                  </a:txBody>
                  <a:tcPr/>
                </a:tc>
                <a:tc>
                  <a:txBody>
                    <a:bodyPr/>
                    <a:lstStyle/>
                    <a:p>
                      <a:r>
                        <a:rPr lang="en-GB" sz="700" dirty="0" smtClean="0">
                          <a:latin typeface="Lucida Sans Unicode (Body)"/>
                        </a:rPr>
                        <a:t>Range</a:t>
                      </a:r>
                      <a:r>
                        <a:rPr lang="en-GB" sz="700" baseline="0" dirty="0" smtClean="0">
                          <a:latin typeface="Lucida Sans Unicode (Body)"/>
                        </a:rPr>
                        <a:t> of s</a:t>
                      </a:r>
                      <a:r>
                        <a:rPr lang="en-GB" sz="700" dirty="0" smtClean="0">
                          <a:latin typeface="Lucida Sans Unicode (Body)"/>
                        </a:rPr>
                        <a:t>upport </a:t>
                      </a:r>
                    </a:p>
                    <a:p>
                      <a:r>
                        <a:rPr lang="en-GB" sz="700" baseline="0" dirty="0" smtClean="0">
                          <a:latin typeface="Lucida Sans Unicode (Body)"/>
                          <a:hlinkClick r:id="rId22"/>
                        </a:rPr>
                        <a:t>Telephone and online counselling </a:t>
                      </a:r>
                      <a:r>
                        <a:rPr lang="en-GB" sz="700" baseline="0" dirty="0" smtClean="0">
                          <a:latin typeface="Lucida Sans Unicode (Body)"/>
                        </a:rPr>
                        <a:t>for 18+ : self-referral by email / phone / instant messenger </a:t>
                      </a:r>
                      <a:endParaRPr lang="en-GB" sz="7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aseline="0" dirty="0" smtClean="0">
                          <a:latin typeface="Lucida Sans Unicode (Body)"/>
                        </a:rPr>
                        <a:t>Those affected by rape/childhood sexual abuse </a:t>
                      </a:r>
                    </a:p>
                  </a:txBody>
                  <a:tcPr/>
                </a:tc>
                <a:tc>
                  <a:txBody>
                    <a:bodyPr/>
                    <a:lstStyle/>
                    <a:p>
                      <a:r>
                        <a:rPr lang="en-GB" sz="700" b="0" dirty="0" smtClean="0">
                          <a:effectLst/>
                          <a:latin typeface="Lucida Sans Unicode (Body)"/>
                        </a:rPr>
                        <a:t>Helpline for all:</a:t>
                      </a:r>
                      <a:r>
                        <a:rPr lang="en-GB" sz="700" b="0" baseline="0" dirty="0" smtClean="0">
                          <a:effectLst/>
                          <a:latin typeface="Lucida Sans Unicode (Body)"/>
                        </a:rPr>
                        <a:t> </a:t>
                      </a:r>
                      <a:r>
                        <a:rPr lang="en-GB" sz="700" b="0" dirty="0" smtClean="0">
                          <a:latin typeface="Lucida Sans Unicode (Body)"/>
                        </a:rPr>
                        <a:t>0808 800 5008</a:t>
                      </a:r>
                    </a:p>
                    <a:p>
                      <a:r>
                        <a:rPr lang="en-GB" sz="700" b="0" dirty="0" smtClean="0">
                          <a:latin typeface="Lucida Sans Unicode (Body)"/>
                        </a:rPr>
                        <a:t>Male Helpline: 0808 800 5005</a:t>
                      </a:r>
                    </a:p>
                    <a:p>
                      <a:r>
                        <a:rPr lang="en-GB" sz="700" b="0" dirty="0" smtClean="0">
                          <a:latin typeface="Lucida Sans Unicode (Body)"/>
                        </a:rPr>
                        <a:t>Helpline</a:t>
                      </a:r>
                      <a:r>
                        <a:rPr lang="en-GB" sz="700" b="0" baseline="0" dirty="0" smtClean="0">
                          <a:latin typeface="Lucida Sans Unicode (Body)"/>
                        </a:rPr>
                        <a:t> for under 18s: </a:t>
                      </a:r>
                      <a:r>
                        <a:rPr lang="en-GB" sz="700" b="0" dirty="0" smtClean="0">
                          <a:latin typeface="Lucida Sans Unicode (Body)"/>
                        </a:rPr>
                        <a:t>0808 800 5007</a:t>
                      </a:r>
                    </a:p>
                    <a:p>
                      <a:r>
                        <a:rPr lang="en-GB" sz="700" b="0" dirty="0" smtClean="0">
                          <a:effectLst/>
                          <a:latin typeface="Lucida Sans Unicode (Body)"/>
                        </a:rPr>
                        <a:t>Mon 10:00-16:00, Tues 08:00-20:00, Wed 10:00-16:00, Thurs 08:00-20:00, Fri 10:00-16:00,</a:t>
                      </a:r>
                      <a:r>
                        <a:rPr lang="en-GB" sz="700" b="0" baseline="0" dirty="0" smtClean="0">
                          <a:effectLst/>
                          <a:latin typeface="Lucida Sans Unicode (Body)"/>
                        </a:rPr>
                        <a:t> Sat 10:00-12:00 </a:t>
                      </a:r>
                      <a:endParaRPr lang="en-GB" sz="700" b="0" dirty="0">
                        <a:effectLst/>
                        <a:latin typeface="Lucida Sans Unicode (Body)"/>
                      </a:endParaRPr>
                    </a:p>
                  </a:txBody>
                  <a:tcPr/>
                </a:tc>
              </a:tr>
              <a:tr h="370840">
                <a:tc>
                  <a:txBody>
                    <a:bodyPr/>
                    <a:lstStyle/>
                    <a:p>
                      <a:pPr>
                        <a:lnSpc>
                          <a:spcPct val="115000"/>
                        </a:lnSpc>
                        <a:spcAft>
                          <a:spcPts val="0"/>
                        </a:spcAft>
                      </a:pPr>
                      <a:r>
                        <a:rPr lang="en-GB" sz="800" b="1" dirty="0" err="1" smtClean="0">
                          <a:latin typeface="Lucida Sans Unicode (Body)"/>
                          <a:hlinkClick r:id="rId23"/>
                        </a:rPr>
                        <a:t>Mozaic</a:t>
                      </a:r>
                      <a:r>
                        <a:rPr lang="en-GB" sz="800" b="1" dirty="0" smtClean="0">
                          <a:latin typeface="Lucida Sans Unicode (Body)"/>
                          <a:hlinkClick r:id="rId23"/>
                        </a:rPr>
                        <a:t> Women’s Wellbeing Project </a:t>
                      </a:r>
                      <a:endParaRPr lang="en-GB" sz="800" b="1" dirty="0">
                        <a:latin typeface="Lucida Sans Unicode (Body)"/>
                      </a:endParaRPr>
                    </a:p>
                  </a:txBody>
                  <a:tcPr/>
                </a:tc>
                <a:tc>
                  <a:txBody>
                    <a:bodyPr/>
                    <a:lstStyle/>
                    <a:p>
                      <a:r>
                        <a:rPr lang="en-GB" sz="700" dirty="0" smtClean="0">
                          <a:latin typeface="Lucida Sans Unicode (Body)"/>
                        </a:rPr>
                        <a:t>Support, advocacy </a:t>
                      </a:r>
                      <a:r>
                        <a:rPr lang="en-GB" sz="700" baseline="0" dirty="0" smtClean="0">
                          <a:latin typeface="Lucida Sans Unicode (Body)"/>
                        </a:rPr>
                        <a:t>and referrals to other services incl. refuge spaces and counselling  </a:t>
                      </a:r>
                    </a:p>
                    <a:p>
                      <a:r>
                        <a:rPr lang="en-GB" sz="700" baseline="0" dirty="0" smtClean="0">
                          <a:latin typeface="Lucida Sans Unicode (Body)"/>
                        </a:rPr>
                        <a:t>Use of language line and face to face interpreters </a:t>
                      </a:r>
                      <a:endParaRPr lang="en-GB" sz="7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aseline="0" dirty="0" smtClean="0">
                          <a:latin typeface="Lucida Sans Unicode (Body)"/>
                        </a:rPr>
                        <a:t>Women experiencing violence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700" b="0" kern="1200" dirty="0" smtClean="0">
                          <a:solidFill>
                            <a:schemeClr val="dk1"/>
                          </a:solidFill>
                          <a:effectLst/>
                          <a:latin typeface="Lucida Sans Unicode (Body)"/>
                          <a:ea typeface="+mn-ea"/>
                          <a:cs typeface="+mn-cs"/>
                        </a:rPr>
                        <a:t>Self-referral or by JCP</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700" baseline="0" dirty="0" smtClean="0">
                        <a:latin typeface="Lucida Sans Unicode (Body)"/>
                      </a:endParaRPr>
                    </a:p>
                  </a:txBody>
                  <a:tcPr/>
                </a:tc>
                <a:tc>
                  <a:txBody>
                    <a:bodyPr/>
                    <a:lstStyle/>
                    <a:p>
                      <a:r>
                        <a:rPr kumimoji="0" lang="en-GB" sz="700" kern="1200" dirty="0" smtClean="0">
                          <a:solidFill>
                            <a:schemeClr val="dk1"/>
                          </a:solidFill>
                          <a:effectLst/>
                          <a:latin typeface="Lucida Sans Unicode (Body)"/>
                          <a:ea typeface="+mn-ea"/>
                          <a:cs typeface="+mn-cs"/>
                        </a:rPr>
                        <a:t>0207 188 7710 / </a:t>
                      </a:r>
                      <a:r>
                        <a:rPr kumimoji="0" lang="en-GB" sz="700" kern="1200" dirty="0" smtClean="0">
                          <a:solidFill>
                            <a:schemeClr val="dk1"/>
                          </a:solidFill>
                          <a:effectLst/>
                          <a:latin typeface="Lucida Sans Unicode (Body)"/>
                          <a:ea typeface="+mn-ea"/>
                          <a:cs typeface="+mn-cs"/>
                          <a:hlinkClick r:id="rId24"/>
                        </a:rPr>
                        <a:t>MozaicReferrals@gstt.nhs.uk</a:t>
                      </a:r>
                      <a:endParaRPr kumimoji="0" lang="en-GB" sz="700" kern="1200" dirty="0" smtClean="0">
                        <a:solidFill>
                          <a:schemeClr val="dk1"/>
                        </a:solidFill>
                        <a:effectLst/>
                        <a:latin typeface="Lucida Sans Unicode (Body)"/>
                        <a:ea typeface="+mn-ea"/>
                        <a:cs typeface="+mn-cs"/>
                      </a:endParaRPr>
                    </a:p>
                    <a:p>
                      <a:r>
                        <a:rPr kumimoji="0" lang="en-GB" sz="700" b="0" kern="1200" dirty="0" smtClean="0">
                          <a:solidFill>
                            <a:schemeClr val="dk1"/>
                          </a:solidFill>
                          <a:effectLst/>
                          <a:latin typeface="Lucida Sans Unicode (Body)"/>
                          <a:ea typeface="+mn-ea"/>
                          <a:cs typeface="+mn-cs"/>
                        </a:rPr>
                        <a:t>Mon-Fri</a:t>
                      </a:r>
                      <a:r>
                        <a:rPr kumimoji="0" lang="en-GB" sz="700" b="0" kern="1200" baseline="0" dirty="0" smtClean="0">
                          <a:solidFill>
                            <a:schemeClr val="dk1"/>
                          </a:solidFill>
                          <a:effectLst/>
                          <a:latin typeface="Lucida Sans Unicode (Body)"/>
                          <a:ea typeface="+mn-ea"/>
                          <a:cs typeface="+mn-cs"/>
                        </a:rPr>
                        <a:t> 09:00-17:00</a:t>
                      </a:r>
                    </a:p>
                    <a:p>
                      <a:r>
                        <a:rPr kumimoji="0" lang="en-GB" sz="700" b="0" kern="1200" baseline="0" dirty="0" smtClean="0">
                          <a:solidFill>
                            <a:schemeClr val="dk1"/>
                          </a:solidFill>
                          <a:effectLst/>
                          <a:latin typeface="Lucida Sans Unicode (Body)"/>
                          <a:ea typeface="+mn-ea"/>
                          <a:cs typeface="+mn-cs"/>
                        </a:rPr>
                        <a:t>St Thomas’ Hospital, Westminster Bridge Road, SE1 7EH  </a:t>
                      </a:r>
                      <a:r>
                        <a:rPr kumimoji="0" lang="en-GB" sz="700" b="0" kern="1200" dirty="0" smtClean="0">
                          <a:solidFill>
                            <a:schemeClr val="dk1"/>
                          </a:solidFill>
                          <a:effectLst/>
                          <a:latin typeface="Lucida Sans Unicode (Body)"/>
                          <a:ea typeface="+mn-ea"/>
                          <a:cs typeface="+mn-cs"/>
                        </a:rPr>
                        <a:t> </a:t>
                      </a:r>
                      <a:endParaRPr lang="en-GB" sz="700" b="0" dirty="0">
                        <a:effectLst/>
                        <a:latin typeface="Lucida Sans Unicode (Body)"/>
                      </a:endParaRPr>
                    </a:p>
                  </a:txBody>
                  <a:tcPr/>
                </a:tc>
              </a:tr>
            </a:tbl>
          </a:graphicData>
        </a:graphic>
      </p:graphicFrame>
      <p:sp>
        <p:nvSpPr>
          <p:cNvPr id="5" name="TextBox 4"/>
          <p:cNvSpPr txBox="1"/>
          <p:nvPr/>
        </p:nvSpPr>
        <p:spPr>
          <a:xfrm>
            <a:off x="251520" y="260648"/>
            <a:ext cx="8496944" cy="369332"/>
          </a:xfrm>
          <a:prstGeom prst="rect">
            <a:avLst/>
          </a:prstGeom>
          <a:noFill/>
        </p:spPr>
        <p:txBody>
          <a:bodyPr wrap="square" rtlCol="0">
            <a:spAutoFit/>
          </a:bodyPr>
          <a:lstStyle/>
          <a:p>
            <a:r>
              <a:rPr lang="en-GB" b="1" dirty="0" smtClean="0"/>
              <a:t>Domestic/sexual violence					</a:t>
            </a:r>
            <a:endParaRPr lang="en-GB" b="1" dirty="0"/>
          </a:p>
        </p:txBody>
      </p:sp>
      <p:sp>
        <p:nvSpPr>
          <p:cNvPr id="7" name="Rounded Rectangle 6">
            <a:hlinkClick r:id="rId25"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8" name="Picture 2"/>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874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644951645"/>
              </p:ext>
            </p:extLst>
          </p:nvPr>
        </p:nvGraphicFramePr>
        <p:xfrm>
          <a:off x="287016" y="612865"/>
          <a:ext cx="8749480" cy="5882640"/>
        </p:xfrm>
        <a:graphic>
          <a:graphicData uri="http://schemas.openxmlformats.org/drawingml/2006/table">
            <a:tbl>
              <a:tblPr firstRow="1" bandRow="1">
                <a:tableStyleId>{5C22544A-7EE6-4342-B048-85BDC9FD1C3A}</a:tableStyleId>
              </a:tblPr>
              <a:tblGrid>
                <a:gridCol w="1236897"/>
                <a:gridCol w="2616039"/>
                <a:gridCol w="1800200"/>
                <a:gridCol w="3096344"/>
              </a:tblGrid>
              <a:tr h="151839">
                <a:tc>
                  <a:txBody>
                    <a:bodyPr/>
                    <a:lstStyle/>
                    <a:p>
                      <a:r>
                        <a:rPr lang="en-GB" sz="750" dirty="0" smtClean="0"/>
                        <a:t>ORGANISATION</a:t>
                      </a:r>
                      <a:endParaRPr lang="en-GB" sz="750" dirty="0"/>
                    </a:p>
                  </a:txBody>
                  <a:tcPr/>
                </a:tc>
                <a:tc>
                  <a:txBody>
                    <a:bodyPr/>
                    <a:lstStyle/>
                    <a:p>
                      <a:r>
                        <a:rPr lang="en-GB" sz="750" dirty="0" smtClean="0"/>
                        <a:t>SERVICES</a:t>
                      </a:r>
                      <a:endParaRPr lang="en-GB" sz="750" dirty="0"/>
                    </a:p>
                  </a:txBody>
                  <a:tcPr/>
                </a:tc>
                <a:tc>
                  <a:txBody>
                    <a:bodyPr/>
                    <a:lstStyle/>
                    <a:p>
                      <a:r>
                        <a:rPr lang="en-GB" sz="750" dirty="0" smtClean="0"/>
                        <a:t>WHO’S ELIGIBLE?</a:t>
                      </a:r>
                      <a:r>
                        <a:rPr lang="en-GB" sz="750" baseline="0" dirty="0" smtClean="0"/>
                        <a:t> </a:t>
                      </a:r>
                      <a:endParaRPr lang="en-GB" sz="750" dirty="0"/>
                    </a:p>
                  </a:txBody>
                  <a:tcPr/>
                </a:tc>
                <a:tc>
                  <a:txBody>
                    <a:bodyPr/>
                    <a:lstStyle/>
                    <a:p>
                      <a:r>
                        <a:rPr lang="en-GB" sz="750" dirty="0" smtClean="0"/>
                        <a:t>CONTACT</a:t>
                      </a:r>
                      <a:endParaRPr lang="en-GB" sz="750" dirty="0"/>
                    </a:p>
                  </a:txBody>
                  <a:tcPr/>
                </a:tc>
              </a:tr>
              <a:tr h="370840">
                <a:tc>
                  <a:txBody>
                    <a:bodyPr/>
                    <a:lstStyle/>
                    <a:p>
                      <a:r>
                        <a:rPr lang="en-GB" sz="800" b="1" dirty="0" smtClean="0">
                          <a:latin typeface="Lucida Sans Unicode (Body)"/>
                          <a:hlinkClick r:id="rId4"/>
                        </a:rPr>
                        <a:t>Southwark Cyprus</a:t>
                      </a:r>
                      <a:r>
                        <a:rPr lang="en-GB" sz="800" b="1" baseline="0" dirty="0" smtClean="0">
                          <a:latin typeface="Lucida Sans Unicode (Body)"/>
                          <a:hlinkClick r:id="rId4"/>
                        </a:rPr>
                        <a:t> Turkish Association </a:t>
                      </a:r>
                      <a:endParaRPr lang="en-GB" sz="800" b="1" dirty="0">
                        <a:latin typeface="Lucida Sans Unicode (Body)"/>
                      </a:endParaRPr>
                    </a:p>
                  </a:txBody>
                  <a:tcPr/>
                </a:tc>
                <a:tc>
                  <a:txBody>
                    <a:bodyPr/>
                    <a:lstStyle/>
                    <a:p>
                      <a:r>
                        <a:rPr lang="en-GB" sz="750" dirty="0" smtClean="0">
                          <a:latin typeface="Lucida Sans Unicode (Body)"/>
                        </a:rPr>
                        <a:t>Translation</a:t>
                      </a:r>
                      <a:r>
                        <a:rPr lang="en-GB" sz="750" baseline="0" dirty="0" smtClean="0">
                          <a:latin typeface="Lucida Sans Unicode (Body)"/>
                        </a:rPr>
                        <a:t> services and English classes</a:t>
                      </a:r>
                    </a:p>
                    <a:p>
                      <a:r>
                        <a:rPr lang="en-GB" sz="750" baseline="0" dirty="0" smtClean="0">
                          <a:latin typeface="Lucida Sans Unicode (Body)"/>
                        </a:rPr>
                        <a:t>Skills training for young people</a:t>
                      </a:r>
                    </a:p>
                    <a:p>
                      <a:r>
                        <a:rPr lang="en-GB" sz="750" baseline="0" dirty="0" smtClean="0">
                          <a:latin typeface="Lucida Sans Unicode (Body)"/>
                        </a:rPr>
                        <a:t>Day and home care for older people </a:t>
                      </a:r>
                      <a:endParaRPr lang="en-GB" sz="750" dirty="0">
                        <a:latin typeface="Lucida Sans Unicode (Body)"/>
                      </a:endParaRPr>
                    </a:p>
                  </a:txBody>
                  <a:tcPr/>
                </a:tc>
                <a:tc>
                  <a:txBody>
                    <a:bodyPr/>
                    <a:lstStyle/>
                    <a:p>
                      <a:r>
                        <a:rPr lang="en-GB" sz="750" dirty="0" smtClean="0">
                          <a:latin typeface="Lucida Sans Unicode (Body)"/>
                        </a:rPr>
                        <a:t>Turkish/Cypriot</a:t>
                      </a:r>
                      <a:r>
                        <a:rPr lang="en-GB" sz="750" baseline="0" dirty="0" smtClean="0">
                          <a:latin typeface="Lucida Sans Unicode (Body)"/>
                        </a:rPr>
                        <a:t> </a:t>
                      </a:r>
                      <a:endParaRPr lang="en-GB" sz="750" dirty="0">
                        <a:latin typeface="Lucida Sans Unicode (Body)"/>
                      </a:endParaRPr>
                    </a:p>
                  </a:txBody>
                  <a:tcPr/>
                </a:tc>
                <a:tc>
                  <a:txBody>
                    <a:bodyPr/>
                    <a:lstStyle/>
                    <a:p>
                      <a:r>
                        <a:rPr lang="en-GB" sz="750" dirty="0" smtClean="0">
                          <a:latin typeface="Lucida Sans Unicode (Body)"/>
                        </a:rPr>
                        <a:t>0207 701 7375</a:t>
                      </a:r>
                    </a:p>
                    <a:p>
                      <a:r>
                        <a:rPr lang="en-GB" sz="750" dirty="0" smtClean="0">
                          <a:latin typeface="Lucida Sans Unicode (Body)"/>
                        </a:rPr>
                        <a:t>152 Old Kent Road,</a:t>
                      </a:r>
                      <a:r>
                        <a:rPr lang="en-GB" sz="750" baseline="0" dirty="0" smtClean="0">
                          <a:latin typeface="Lucida Sans Unicode (Body)"/>
                        </a:rPr>
                        <a:t> </a:t>
                      </a:r>
                      <a:r>
                        <a:rPr lang="en-GB" sz="750" dirty="0" smtClean="0">
                          <a:latin typeface="Lucida Sans Unicode (Body)"/>
                        </a:rPr>
                        <a:t>SE1 5TY</a:t>
                      </a:r>
                    </a:p>
                    <a:p>
                      <a:r>
                        <a:rPr lang="en-GB" sz="750" dirty="0" smtClean="0">
                          <a:latin typeface="Lucida Sans Unicode (Body)"/>
                        </a:rPr>
                        <a:t>Mon-Fri 10:30-17:00</a:t>
                      </a:r>
                    </a:p>
                  </a:txBody>
                  <a:tcPr/>
                </a:tc>
              </a:tr>
              <a:tr h="370840">
                <a:tc>
                  <a:txBody>
                    <a:bodyPr/>
                    <a:lstStyle/>
                    <a:p>
                      <a:r>
                        <a:rPr lang="en-GB" sz="800" b="1" dirty="0" smtClean="0">
                          <a:latin typeface="Lucida Sans Unicode (Body)"/>
                          <a:hlinkClick r:id="rId5"/>
                        </a:rPr>
                        <a:t>Latin American Disabled People’s Project </a:t>
                      </a:r>
                      <a:endParaRPr lang="en-GB" sz="800" b="1" dirty="0">
                        <a:latin typeface="Lucida Sans Unicode (Body)"/>
                      </a:endParaRPr>
                    </a:p>
                  </a:txBody>
                  <a:tcPr/>
                </a:tc>
                <a:tc>
                  <a:txBody>
                    <a:bodyPr/>
                    <a:lstStyle/>
                    <a:p>
                      <a:r>
                        <a:rPr lang="en-GB" sz="750" dirty="0" smtClean="0">
                          <a:latin typeface="Lucida Sans Unicode (Body)"/>
                        </a:rPr>
                        <a:t>Support and advocacy</a:t>
                      </a:r>
                      <a:endParaRPr lang="en-GB" sz="75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dirty="0" smtClean="0">
                          <a:latin typeface="Lucida Sans Unicode (Body)"/>
                        </a:rPr>
                        <a:t>Disabled</a:t>
                      </a:r>
                      <a:r>
                        <a:rPr lang="en-GB" sz="750" baseline="0" dirty="0" smtClean="0">
                          <a:latin typeface="Lucida Sans Unicode (Body)"/>
                        </a:rPr>
                        <a:t> people from </a:t>
                      </a:r>
                      <a:r>
                        <a:rPr lang="en-GB" sz="750" dirty="0" smtClean="0">
                          <a:latin typeface="Lucida Sans Unicode (Body)"/>
                        </a:rPr>
                        <a:t>Latin America, Europe and Africa </a:t>
                      </a:r>
                    </a:p>
                    <a:p>
                      <a:endParaRPr lang="en-GB" sz="750" dirty="0">
                        <a:latin typeface="Lucida Sans Unicode (Body)"/>
                      </a:endParaRPr>
                    </a:p>
                  </a:txBody>
                  <a:tcPr/>
                </a:tc>
                <a:tc>
                  <a:txBody>
                    <a:bodyPr/>
                    <a:lstStyle/>
                    <a:p>
                      <a:r>
                        <a:rPr kumimoji="0" lang="en-GB" sz="750" b="0" kern="1200" dirty="0" smtClean="0">
                          <a:solidFill>
                            <a:schemeClr val="dk1"/>
                          </a:solidFill>
                          <a:effectLst/>
                          <a:latin typeface="Lucida Sans Unicode (Body)"/>
                          <a:ea typeface="+mn-ea"/>
                          <a:cs typeface="+mn-cs"/>
                        </a:rPr>
                        <a:t>0800 141 2287 </a:t>
                      </a:r>
                    </a:p>
                    <a:p>
                      <a:r>
                        <a:rPr kumimoji="0" lang="en-GB" sz="750" b="0" kern="1200" dirty="0" smtClean="0">
                          <a:solidFill>
                            <a:schemeClr val="dk1"/>
                          </a:solidFill>
                          <a:effectLst/>
                          <a:latin typeface="Lucida Sans Unicode (Body)"/>
                          <a:ea typeface="+mn-ea"/>
                          <a:cs typeface="+mn-cs"/>
                        </a:rPr>
                        <a:t>Unit 7</a:t>
                      </a:r>
                      <a:r>
                        <a:rPr kumimoji="0" lang="en-GB" sz="750" b="0" kern="1200" baseline="0" dirty="0" smtClean="0">
                          <a:solidFill>
                            <a:schemeClr val="dk1"/>
                          </a:solidFill>
                          <a:effectLst/>
                          <a:latin typeface="Lucida Sans Unicode (Body)"/>
                          <a:ea typeface="+mn-ea"/>
                          <a:cs typeface="+mn-cs"/>
                        </a:rPr>
                        <a:t>, </a:t>
                      </a:r>
                      <a:r>
                        <a:rPr kumimoji="0" lang="en-GB" sz="750" b="0" kern="1200" dirty="0" smtClean="0">
                          <a:solidFill>
                            <a:schemeClr val="dk1"/>
                          </a:solidFill>
                          <a:effectLst/>
                          <a:latin typeface="Lucida Sans Unicode (Body)"/>
                          <a:ea typeface="+mn-ea"/>
                          <a:cs typeface="+mn-cs"/>
                        </a:rPr>
                        <a:t>Kennington Workshop,</a:t>
                      </a:r>
                      <a:r>
                        <a:rPr kumimoji="0" lang="en-GB" sz="750" b="0" kern="1200" baseline="0" dirty="0" smtClean="0">
                          <a:solidFill>
                            <a:schemeClr val="dk1"/>
                          </a:solidFill>
                          <a:effectLst/>
                          <a:latin typeface="Lucida Sans Unicode (Body)"/>
                          <a:ea typeface="+mn-ea"/>
                          <a:cs typeface="+mn-cs"/>
                        </a:rPr>
                        <a:t> </a:t>
                      </a:r>
                      <a:r>
                        <a:rPr kumimoji="0" lang="en-GB" sz="750" b="0" kern="1200" dirty="0" smtClean="0">
                          <a:solidFill>
                            <a:schemeClr val="dk1"/>
                          </a:solidFill>
                          <a:effectLst/>
                          <a:latin typeface="Lucida Sans Unicode (Body)"/>
                          <a:ea typeface="+mn-ea"/>
                          <a:cs typeface="+mn-cs"/>
                        </a:rPr>
                        <a:t>42 Braganza Street,</a:t>
                      </a:r>
                      <a:r>
                        <a:rPr kumimoji="0" lang="en-GB" sz="750" b="0" kern="1200" baseline="0" dirty="0" smtClean="0">
                          <a:solidFill>
                            <a:schemeClr val="dk1"/>
                          </a:solidFill>
                          <a:effectLst/>
                          <a:latin typeface="Lucida Sans Unicode (Body)"/>
                          <a:ea typeface="+mn-ea"/>
                          <a:cs typeface="+mn-cs"/>
                        </a:rPr>
                        <a:t> </a:t>
                      </a:r>
                      <a:r>
                        <a:rPr kumimoji="0" lang="en-GB" sz="750" b="0" kern="1200" dirty="0" smtClean="0">
                          <a:solidFill>
                            <a:schemeClr val="dk1"/>
                          </a:solidFill>
                          <a:effectLst/>
                          <a:latin typeface="Lucida Sans Unicode (Body)"/>
                          <a:ea typeface="+mn-ea"/>
                          <a:cs typeface="+mn-cs"/>
                        </a:rPr>
                        <a:t>SE17 3RJ</a:t>
                      </a:r>
                    </a:p>
                    <a:p>
                      <a:r>
                        <a:rPr kumimoji="0" lang="en-GB" sz="750" b="0" kern="1200" dirty="0" smtClean="0">
                          <a:solidFill>
                            <a:schemeClr val="dk1"/>
                          </a:solidFill>
                          <a:effectLst/>
                          <a:latin typeface="Lucida Sans Unicode (Body)"/>
                          <a:ea typeface="+mn-ea"/>
                          <a:cs typeface="+mn-cs"/>
                        </a:rPr>
                        <a:t>Mon-Fri 09:30-17:00 </a:t>
                      </a:r>
                      <a:endParaRPr lang="en-GB" sz="750" b="0" dirty="0">
                        <a:latin typeface="Lucida Sans Unicode (Body)"/>
                      </a:endParaRPr>
                    </a:p>
                  </a:txBody>
                  <a:tcPr/>
                </a:tc>
              </a:tr>
              <a:tr h="249103">
                <a:tc>
                  <a:txBody>
                    <a:bodyPr/>
                    <a:lstStyle/>
                    <a:p>
                      <a:r>
                        <a:rPr lang="en-GB" sz="800" b="1" dirty="0" smtClean="0">
                          <a:latin typeface="Lucida Sans Unicode (Body)"/>
                          <a:hlinkClick r:id="rId6"/>
                        </a:rPr>
                        <a:t>Afro-Asian Advisory Service</a:t>
                      </a:r>
                      <a:endParaRPr lang="en-GB" sz="800" b="1" dirty="0">
                        <a:latin typeface="Lucida Sans Unicode (Body)"/>
                      </a:endParaRPr>
                    </a:p>
                  </a:txBody>
                  <a:tcPr/>
                </a:tc>
                <a:tc>
                  <a:txBody>
                    <a:bodyPr/>
                    <a:lstStyle/>
                    <a:p>
                      <a:r>
                        <a:rPr lang="en-GB" sz="750" dirty="0" smtClean="0">
                          <a:latin typeface="Lucida Sans Unicode (Body)"/>
                        </a:rPr>
                        <a:t>Immigration</a:t>
                      </a:r>
                      <a:r>
                        <a:rPr lang="en-GB" sz="750" baseline="0" dirty="0" smtClean="0">
                          <a:latin typeface="Lucida Sans Unicode (Body)"/>
                        </a:rPr>
                        <a:t> advocacy</a:t>
                      </a:r>
                      <a:endParaRPr lang="en-GB" sz="75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dirty="0" smtClean="0">
                          <a:latin typeface="Lucida Sans Unicode (Body)"/>
                        </a:rPr>
                        <a:t>All nationalities </a:t>
                      </a:r>
                    </a:p>
                    <a:p>
                      <a:endParaRPr lang="en-GB" sz="750" dirty="0">
                        <a:latin typeface="Lucida Sans Unicode (Body)"/>
                      </a:endParaRPr>
                    </a:p>
                  </a:txBody>
                  <a:tcPr/>
                </a:tc>
                <a:tc>
                  <a:txBody>
                    <a:bodyPr/>
                    <a:lstStyle/>
                    <a:p>
                      <a:r>
                        <a:rPr lang="en-GB" sz="750" b="0" dirty="0" smtClean="0">
                          <a:latin typeface="Lucida Sans Unicode (Body)"/>
                        </a:rPr>
                        <a:t>08456185385 – Mon-Fri, 14:00-17:00,</a:t>
                      </a:r>
                      <a:r>
                        <a:rPr lang="en-GB" sz="750" b="0" baseline="0" dirty="0" smtClean="0">
                          <a:latin typeface="Lucida Sans Unicode (Body)"/>
                        </a:rPr>
                        <a:t> to book appointment </a:t>
                      </a:r>
                      <a:endParaRPr lang="en-GB" sz="750" b="0" dirty="0" smtClean="0">
                        <a:latin typeface="Lucida Sans Unicode (Body)"/>
                      </a:endParaRPr>
                    </a:p>
                    <a:p>
                      <a:r>
                        <a:rPr lang="en-GB" sz="750" b="0" dirty="0" smtClean="0">
                          <a:latin typeface="Lucida Sans Unicode (Body)"/>
                        </a:rPr>
                        <a:t>53 Addington Square, SE5 7LB</a:t>
                      </a:r>
                      <a:endParaRPr lang="en-GB" sz="750" b="0" dirty="0">
                        <a:latin typeface="Lucida Sans Unicode (Body)"/>
                      </a:endParaRPr>
                    </a:p>
                  </a:txBody>
                  <a:tcPr/>
                </a:tc>
              </a:tr>
              <a:tr h="370840">
                <a:tc>
                  <a:txBody>
                    <a:bodyPr/>
                    <a:lstStyle/>
                    <a:p>
                      <a:r>
                        <a:rPr lang="en-GB" sz="800" b="1" dirty="0" smtClean="0">
                          <a:latin typeface="Lucida Sans Unicode (Body)"/>
                          <a:hlinkClick r:id="rId7"/>
                        </a:rPr>
                        <a:t>Blackfriars Advice</a:t>
                      </a:r>
                      <a:r>
                        <a:rPr lang="en-GB" sz="800" b="1" baseline="0" dirty="0" smtClean="0">
                          <a:latin typeface="Lucida Sans Unicode (Body)"/>
                          <a:hlinkClick r:id="rId7"/>
                        </a:rPr>
                        <a:t> Centre</a:t>
                      </a:r>
                      <a:endParaRPr lang="en-GB" sz="800" b="1" dirty="0" smtClean="0">
                        <a:latin typeface="Lucida Sans Unicode (Body)"/>
                      </a:endParaRPr>
                    </a:p>
                  </a:txBody>
                  <a:tcPr/>
                </a:tc>
                <a:tc>
                  <a:txBody>
                    <a:bodyPr/>
                    <a:lstStyle/>
                    <a:p>
                      <a:r>
                        <a:rPr lang="en-GB" sz="750" dirty="0" smtClean="0">
                          <a:latin typeface="Lucida Sans Unicode (Body)"/>
                        </a:rPr>
                        <a:t>Outreach services to Bengali, Somali and Irish communities </a:t>
                      </a:r>
                    </a:p>
                    <a:p>
                      <a:r>
                        <a:rPr lang="en-GB" sz="750" dirty="0" smtClean="0">
                          <a:latin typeface="Lucida Sans Unicode (Body)"/>
                        </a:rPr>
                        <a:t>Rights Reach project with new</a:t>
                      </a:r>
                      <a:r>
                        <a:rPr lang="en-GB" sz="750" baseline="0" dirty="0" smtClean="0">
                          <a:latin typeface="Lucida Sans Unicode (Body)"/>
                        </a:rPr>
                        <a:t> migrant communities </a:t>
                      </a:r>
                      <a:endParaRPr lang="en-GB" sz="750" dirty="0">
                        <a:latin typeface="Lucida Sans Unicode (Body)"/>
                      </a:endParaRPr>
                    </a:p>
                  </a:txBody>
                  <a:tcPr/>
                </a:tc>
                <a:tc>
                  <a:txBody>
                    <a:bodyPr/>
                    <a:lstStyle/>
                    <a:p>
                      <a:r>
                        <a:rPr lang="en-GB" sz="750" dirty="0" smtClean="0">
                          <a:latin typeface="Lucida Sans Unicode (Body)"/>
                        </a:rPr>
                        <a:t>All</a:t>
                      </a:r>
                      <a:r>
                        <a:rPr lang="en-GB" sz="750" baseline="0" dirty="0" smtClean="0">
                          <a:latin typeface="Lucida Sans Unicode (Body)"/>
                        </a:rPr>
                        <a:t> nationalities </a:t>
                      </a:r>
                      <a:endParaRPr lang="en-GB" sz="750" dirty="0">
                        <a:latin typeface="Lucida Sans Unicode (Body)"/>
                      </a:endParaRPr>
                    </a:p>
                  </a:txBody>
                  <a:tcPr/>
                </a:tc>
                <a:tc>
                  <a:txBody>
                    <a:bodyPr/>
                    <a:lstStyle/>
                    <a:p>
                      <a:r>
                        <a:rPr lang="en-GB" sz="750" dirty="0" smtClean="0">
                          <a:latin typeface="Lucida Sans Unicode (Body)"/>
                        </a:rPr>
                        <a:t>02073587034</a:t>
                      </a:r>
                    </a:p>
                    <a:p>
                      <a:r>
                        <a:rPr lang="en-GB" sz="750" dirty="0" smtClean="0">
                          <a:latin typeface="Lucida Sans Unicode (Body)"/>
                        </a:rPr>
                        <a:t>Cambridge</a:t>
                      </a:r>
                      <a:r>
                        <a:rPr lang="en-GB" sz="750" baseline="0" dirty="0" smtClean="0">
                          <a:latin typeface="Lucida Sans Unicode (Body)"/>
                        </a:rPr>
                        <a:t> House, 1 Addington Square, SE5 0HF </a:t>
                      </a:r>
                      <a:endParaRPr lang="en-GB" sz="750" dirty="0">
                        <a:latin typeface="Lucida Sans Unicode (Body)"/>
                      </a:endParaRPr>
                    </a:p>
                  </a:txBody>
                  <a:tcPr/>
                </a:tc>
              </a:tr>
              <a:tr h="370840">
                <a:tc>
                  <a:txBody>
                    <a:bodyPr/>
                    <a:lstStyle/>
                    <a:p>
                      <a:r>
                        <a:rPr lang="en-GB" sz="800" b="1" dirty="0" smtClean="0">
                          <a:latin typeface="Lucida Sans Unicode (Body)"/>
                          <a:hlinkClick r:id="rId8"/>
                        </a:rPr>
                        <a:t>Southwark Day Centre for Asylum Seekers</a:t>
                      </a:r>
                      <a:endParaRPr lang="en-GB" sz="800" b="1"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dirty="0" smtClean="0">
                          <a:latin typeface="Lucida Sans Unicode (Body)"/>
                        </a:rPr>
                        <a:t>Intro</a:t>
                      </a:r>
                      <a:r>
                        <a:rPr lang="en-GB" sz="750" baseline="0" dirty="0" smtClean="0">
                          <a:latin typeface="Lucida Sans Unicode (Body)"/>
                        </a:rPr>
                        <a:t> English and computer classes, with crèche service </a:t>
                      </a:r>
                    </a:p>
                    <a:p>
                      <a:pPr marL="0" marR="0" indent="0" algn="l" defTabSz="914400" rtl="0" eaLnBrk="1" fontAlgn="auto" latinLnBrk="0" hangingPunct="1">
                        <a:lnSpc>
                          <a:spcPct val="100000"/>
                        </a:lnSpc>
                        <a:spcBef>
                          <a:spcPts val="0"/>
                        </a:spcBef>
                        <a:spcAft>
                          <a:spcPts val="0"/>
                        </a:spcAft>
                        <a:buClrTx/>
                        <a:buSzTx/>
                        <a:buFontTx/>
                        <a:buNone/>
                        <a:tabLst/>
                        <a:defRPr/>
                      </a:pPr>
                      <a:r>
                        <a:rPr lang="en-GB" sz="750" baseline="0" dirty="0" smtClean="0">
                          <a:latin typeface="Lucida Sans Unicode (Body)"/>
                        </a:rPr>
                        <a:t>Support and advocacy </a:t>
                      </a:r>
                      <a:endParaRPr lang="en-GB" sz="75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dirty="0" smtClean="0">
                          <a:latin typeface="Lucida Sans Unicode (Body)"/>
                        </a:rPr>
                        <a:t>Asylum seekers </a:t>
                      </a:r>
                    </a:p>
                  </a:txBody>
                  <a:tcPr/>
                </a:tc>
                <a:tc>
                  <a:txBody>
                    <a:bodyPr/>
                    <a:lstStyle/>
                    <a:p>
                      <a:r>
                        <a:rPr lang="en-GB" sz="750" dirty="0" smtClean="0">
                          <a:latin typeface="Lucida Sans Unicode (Body)"/>
                        </a:rPr>
                        <a:t>020 7277 9799 /</a:t>
                      </a:r>
                      <a:r>
                        <a:rPr lang="en-GB" sz="750" baseline="0" dirty="0" smtClean="0">
                          <a:latin typeface="Lucida Sans Unicode (Body)"/>
                        </a:rPr>
                        <a:t> 02077320505 </a:t>
                      </a:r>
                      <a:endParaRPr lang="en-GB" sz="750" dirty="0" smtClean="0">
                        <a:latin typeface="Lucida Sans Unicode (Body)"/>
                      </a:endParaRPr>
                    </a:p>
                    <a:p>
                      <a:r>
                        <a:rPr lang="en-GB" sz="750" dirty="0" smtClean="0">
                          <a:latin typeface="Lucida Sans Unicode (Body)"/>
                        </a:rPr>
                        <a:t>Peckham Settlement, Goldsmiths</a:t>
                      </a:r>
                      <a:r>
                        <a:rPr lang="en-GB" sz="750" baseline="0" dirty="0" smtClean="0">
                          <a:latin typeface="Lucida Sans Unicode (Body)"/>
                        </a:rPr>
                        <a:t> Road, </a:t>
                      </a:r>
                      <a:r>
                        <a:rPr lang="en-GB" sz="750" dirty="0" smtClean="0">
                          <a:latin typeface="Lucida Sans Unicode (Body)"/>
                        </a:rPr>
                        <a:t>SE15 5TF</a:t>
                      </a:r>
                    </a:p>
                    <a:p>
                      <a:r>
                        <a:rPr lang="en-GB" sz="750" dirty="0" smtClean="0">
                          <a:latin typeface="Lucida Sans Unicode (Body)"/>
                        </a:rPr>
                        <a:t>Wed 13:30-16:00</a:t>
                      </a:r>
                      <a:endParaRPr lang="en-GB" sz="750" dirty="0">
                        <a:latin typeface="Lucida Sans Unicode (Body)"/>
                      </a:endParaRPr>
                    </a:p>
                  </a:txBody>
                  <a:tcPr/>
                </a:tc>
              </a:tr>
              <a:tr h="144695">
                <a:tc>
                  <a:txBody>
                    <a:bodyPr/>
                    <a:lstStyle/>
                    <a:p>
                      <a:r>
                        <a:rPr lang="en-GB" sz="800" b="1" dirty="0" smtClean="0">
                          <a:latin typeface="Lucida Sans Unicode (Body)"/>
                          <a:hlinkClick r:id="rId9"/>
                        </a:rPr>
                        <a:t>Southwark Law Centre</a:t>
                      </a:r>
                      <a:endParaRPr lang="en-GB" sz="800" b="1" dirty="0">
                        <a:latin typeface="Lucida Sans Unicode (Body)"/>
                      </a:endParaRPr>
                    </a:p>
                  </a:txBody>
                  <a:tcPr/>
                </a:tc>
                <a:tc>
                  <a:txBody>
                    <a:bodyPr/>
                    <a:lstStyle/>
                    <a:p>
                      <a:r>
                        <a:rPr lang="en-GB" sz="750" dirty="0" smtClean="0">
                          <a:latin typeface="Lucida Sans Unicode (Body)"/>
                        </a:rPr>
                        <a:t>Representation</a:t>
                      </a:r>
                      <a:r>
                        <a:rPr lang="en-GB" sz="750" baseline="0" dirty="0" smtClean="0">
                          <a:latin typeface="Lucida Sans Unicode (Body)"/>
                        </a:rPr>
                        <a:t> in immigration by referral only </a:t>
                      </a:r>
                      <a:endParaRPr lang="en-GB" sz="750" dirty="0">
                        <a:latin typeface="Lucida Sans Unicode (Body)"/>
                      </a:endParaRPr>
                    </a:p>
                  </a:txBody>
                  <a:tcPr/>
                </a:tc>
                <a:tc>
                  <a:txBody>
                    <a:bodyPr/>
                    <a:lstStyle/>
                    <a:p>
                      <a:r>
                        <a:rPr lang="en-GB" sz="750" dirty="0" smtClean="0">
                          <a:latin typeface="Lucida Sans Unicode (Body)"/>
                        </a:rPr>
                        <a:t>Immigrants</a:t>
                      </a:r>
                      <a:endParaRPr lang="en-GB" sz="750" dirty="0">
                        <a:latin typeface="Lucida Sans Unicode (Body)"/>
                      </a:endParaRPr>
                    </a:p>
                  </a:txBody>
                  <a:tcPr/>
                </a:tc>
                <a:tc>
                  <a:txBody>
                    <a:bodyPr/>
                    <a:lstStyle/>
                    <a:p>
                      <a:r>
                        <a:rPr lang="en-GB" sz="750" dirty="0" smtClean="0">
                          <a:latin typeface="Lucida Sans Unicode (Body)"/>
                        </a:rPr>
                        <a:t>02077322008</a:t>
                      </a:r>
                    </a:p>
                  </a:txBody>
                  <a:tcPr/>
                </a:tc>
              </a:tr>
              <a:tr h="277911">
                <a:tc>
                  <a:txBody>
                    <a:bodyPr/>
                    <a:lstStyle/>
                    <a:p>
                      <a:r>
                        <a:rPr lang="en-GB" sz="800" b="1" dirty="0" smtClean="0">
                          <a:latin typeface="Lucida Sans Unicode (Body)"/>
                          <a:hlinkClick r:id="rId10"/>
                        </a:rPr>
                        <a:t>Southwark Refugee Project </a:t>
                      </a:r>
                      <a:endParaRPr lang="en-GB" sz="800" b="1" dirty="0">
                        <a:latin typeface="Lucida Sans Unicode (Body)"/>
                      </a:endParaRPr>
                    </a:p>
                  </a:txBody>
                  <a:tcPr/>
                </a:tc>
                <a:tc>
                  <a:txBody>
                    <a:bodyPr/>
                    <a:lstStyle/>
                    <a:p>
                      <a:r>
                        <a:rPr lang="en-GB" sz="750" dirty="0" smtClean="0">
                          <a:latin typeface="Lucida Sans Unicode (Body)"/>
                        </a:rPr>
                        <a:t>Support and advice for refugees and asylum seekers,</a:t>
                      </a:r>
                      <a:r>
                        <a:rPr lang="en-GB" sz="750" baseline="0" dirty="0" smtClean="0">
                          <a:latin typeface="Lucida Sans Unicode (Body)"/>
                        </a:rPr>
                        <a:t> plus education and training support </a:t>
                      </a:r>
                      <a:endParaRPr lang="en-GB" sz="750" dirty="0">
                        <a:latin typeface="Lucida Sans Unicode (Body)"/>
                      </a:endParaRPr>
                    </a:p>
                  </a:txBody>
                  <a:tcPr/>
                </a:tc>
                <a:tc>
                  <a:txBody>
                    <a:bodyPr/>
                    <a:lstStyle/>
                    <a:p>
                      <a:r>
                        <a:rPr lang="en-GB" sz="750" dirty="0" smtClean="0">
                          <a:latin typeface="Lucida Sans Unicode (Body)"/>
                        </a:rPr>
                        <a:t>Refugees and asylum seekers</a:t>
                      </a:r>
                      <a:endParaRPr lang="en-GB" sz="750" dirty="0">
                        <a:latin typeface="Lucida Sans Unicode (Body)"/>
                      </a:endParaRPr>
                    </a:p>
                  </a:txBody>
                  <a:tcPr/>
                </a:tc>
                <a:tc>
                  <a:txBody>
                    <a:bodyPr/>
                    <a:lstStyle/>
                    <a:p>
                      <a:r>
                        <a:rPr lang="en-GB" sz="750" dirty="0" smtClean="0">
                          <a:latin typeface="Lucida Sans Unicode (Body)"/>
                        </a:rPr>
                        <a:t>02077034046</a:t>
                      </a:r>
                    </a:p>
                    <a:p>
                      <a:r>
                        <a:rPr lang="en-GB" sz="750" dirty="0" smtClean="0">
                          <a:latin typeface="Lucida Sans Unicode (Body)"/>
                        </a:rPr>
                        <a:t>161 Sumner Road, SE15 6JL</a:t>
                      </a:r>
                      <a:r>
                        <a:rPr lang="en-GB" sz="750" baseline="0" dirty="0" smtClean="0">
                          <a:latin typeface="Lucida Sans Unicode (Body)"/>
                        </a:rPr>
                        <a:t> </a:t>
                      </a:r>
                      <a:endParaRPr lang="en-GB" sz="750" dirty="0" smtClean="0">
                        <a:latin typeface="Lucida Sans Unicode (Body)"/>
                      </a:endParaRPr>
                    </a:p>
                  </a:txBody>
                  <a:tcPr/>
                </a:tc>
              </a:tr>
              <a:tr h="216024">
                <a:tc>
                  <a:txBody>
                    <a:bodyPr/>
                    <a:lstStyle/>
                    <a:p>
                      <a:r>
                        <a:rPr lang="en-GB" sz="800" b="1" dirty="0" smtClean="0">
                          <a:latin typeface="Lucida Sans Unicode (Body)"/>
                          <a:hlinkClick r:id="rId11"/>
                        </a:rPr>
                        <a:t>Southwark Vietnamese-Chinese</a:t>
                      </a:r>
                      <a:r>
                        <a:rPr lang="en-GB" sz="800" b="1" baseline="0" dirty="0" smtClean="0">
                          <a:latin typeface="Lucida Sans Unicode (Body)"/>
                          <a:hlinkClick r:id="rId11"/>
                        </a:rPr>
                        <a:t> Community</a:t>
                      </a:r>
                      <a:endParaRPr lang="en-GB" sz="800" b="1" dirty="0">
                        <a:latin typeface="Lucida Sans Unicode (Body)"/>
                      </a:endParaRPr>
                    </a:p>
                  </a:txBody>
                  <a:tcPr/>
                </a:tc>
                <a:tc>
                  <a:txBody>
                    <a:bodyPr/>
                    <a:lstStyle/>
                    <a:p>
                      <a:r>
                        <a:rPr lang="en-GB" sz="750" dirty="0" smtClean="0">
                          <a:latin typeface="Lucida Sans Unicode (Body)"/>
                        </a:rPr>
                        <a:t>Day centre,</a:t>
                      </a:r>
                      <a:r>
                        <a:rPr lang="en-GB" sz="750" baseline="0" dirty="0" smtClean="0">
                          <a:latin typeface="Lucida Sans Unicode (Body)"/>
                        </a:rPr>
                        <a:t> advice and language support </a:t>
                      </a:r>
                      <a:r>
                        <a:rPr lang="en-GB" sz="750" dirty="0" smtClean="0">
                          <a:latin typeface="Lucida Sans Unicode (Body)"/>
                        </a:rPr>
                        <a:t>for community, esp. refugees</a:t>
                      </a:r>
                    </a:p>
                  </a:txBody>
                  <a:tcPr/>
                </a:tc>
                <a:tc>
                  <a:txBody>
                    <a:bodyPr/>
                    <a:lstStyle/>
                    <a:p>
                      <a:r>
                        <a:rPr lang="en-GB" sz="750" dirty="0" smtClean="0">
                          <a:latin typeface="Lucida Sans Unicode (Body)"/>
                        </a:rPr>
                        <a:t>Vietnamese-Chinese</a:t>
                      </a:r>
                    </a:p>
                  </a:txBody>
                  <a:tcPr/>
                </a:tc>
                <a:tc>
                  <a:txBody>
                    <a:bodyPr/>
                    <a:lstStyle/>
                    <a:p>
                      <a:r>
                        <a:rPr lang="en-GB" sz="750" dirty="0" smtClean="0">
                          <a:latin typeface="Lucida Sans Unicode (Body)"/>
                        </a:rPr>
                        <a:t>02072775425</a:t>
                      </a:r>
                    </a:p>
                    <a:p>
                      <a:r>
                        <a:rPr lang="en-GB" sz="750" dirty="0" smtClean="0">
                          <a:latin typeface="Lucida Sans Unicode (Body)"/>
                        </a:rPr>
                        <a:t>Troytown</a:t>
                      </a:r>
                      <a:r>
                        <a:rPr lang="en-GB" sz="750" baseline="0" dirty="0" smtClean="0">
                          <a:latin typeface="Lucida Sans Unicode (Body)"/>
                        </a:rPr>
                        <a:t> Community Centre, Nigel Road, SE15 4NS </a:t>
                      </a:r>
                    </a:p>
                  </a:txBody>
                  <a:tcPr/>
                </a:tc>
              </a:tr>
              <a:tr h="0">
                <a:tc>
                  <a:txBody>
                    <a:bodyPr/>
                    <a:lstStyle/>
                    <a:p>
                      <a:r>
                        <a:rPr lang="en-GB" sz="800" b="1" dirty="0" smtClean="0">
                          <a:latin typeface="Lucida Sans Unicode (Body)"/>
                          <a:hlinkClick r:id="rId12"/>
                        </a:rPr>
                        <a:t>East</a:t>
                      </a:r>
                      <a:r>
                        <a:rPr lang="en-GB" sz="800" b="1" baseline="0" dirty="0" smtClean="0">
                          <a:latin typeface="Lucida Sans Unicode (Body)"/>
                          <a:hlinkClick r:id="rId12"/>
                        </a:rPr>
                        <a:t> European Resource Centre </a:t>
                      </a:r>
                      <a:endParaRPr lang="en-GB" sz="800" b="1" dirty="0">
                        <a:latin typeface="Lucida Sans Unicode (Body)"/>
                      </a:endParaRPr>
                    </a:p>
                  </a:txBody>
                  <a:tcPr/>
                </a:tc>
                <a:tc>
                  <a:txBody>
                    <a:bodyPr/>
                    <a:lstStyle/>
                    <a:p>
                      <a:r>
                        <a:rPr lang="en-GB" sz="750" dirty="0" smtClean="0">
                          <a:latin typeface="Lucida Sans Unicode (Body)"/>
                        </a:rPr>
                        <a:t>Information, advice and advocacy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baseline="0" dirty="0" smtClean="0">
                          <a:latin typeface="Lucida Sans Unicode (Body)"/>
                        </a:rPr>
                        <a:t>Eastern European migrants </a:t>
                      </a:r>
                      <a:endParaRPr lang="en-GB" sz="750" dirty="0" smtClean="0">
                        <a:latin typeface="Lucida Sans Unicode (Body)"/>
                      </a:endParaRPr>
                    </a:p>
                    <a:p>
                      <a:endParaRPr lang="en-GB" sz="750" dirty="0" smtClean="0">
                        <a:latin typeface="Lucida Sans Unicode (Body)"/>
                      </a:endParaRPr>
                    </a:p>
                  </a:txBody>
                  <a:tcPr/>
                </a:tc>
                <a:tc>
                  <a:txBody>
                    <a:bodyPr/>
                    <a:lstStyle/>
                    <a:p>
                      <a:r>
                        <a:rPr lang="en-GB" sz="750" dirty="0" smtClean="0">
                          <a:latin typeface="Lucida Sans Unicode (Body)"/>
                        </a:rPr>
                        <a:t>Refer client:</a:t>
                      </a:r>
                      <a:r>
                        <a:rPr lang="en-GB" sz="750" baseline="0" dirty="0" smtClean="0">
                          <a:latin typeface="Lucida Sans Unicode (Body)"/>
                        </a:rPr>
                        <a:t> </a:t>
                      </a:r>
                      <a:r>
                        <a:rPr kumimoji="0" lang="en-GB" sz="750" kern="1200" dirty="0" smtClean="0">
                          <a:solidFill>
                            <a:schemeClr val="dk1"/>
                          </a:solidFill>
                          <a:effectLst/>
                          <a:latin typeface="Lucida Sans Unicode (Body)"/>
                          <a:ea typeface="+mn-ea"/>
                          <a:cs typeface="+mn-cs"/>
                          <a:hlinkClick r:id="rId13"/>
                        </a:rPr>
                        <a:t>florina@eerc.org.uk</a:t>
                      </a:r>
                      <a:r>
                        <a:rPr kumimoji="0" lang="en-GB" sz="750" kern="1200" dirty="0" smtClean="0">
                          <a:solidFill>
                            <a:schemeClr val="dk1"/>
                          </a:solidFill>
                          <a:effectLst/>
                          <a:latin typeface="Lucida Sans Unicode (Body)"/>
                          <a:ea typeface="+mn-ea"/>
                          <a:cs typeface="+mn-cs"/>
                        </a:rPr>
                        <a:t> </a:t>
                      </a:r>
                      <a:endParaRPr lang="en-GB" sz="750" dirty="0" smtClean="0">
                        <a:latin typeface="Lucida Sans Unicode (Body)"/>
                      </a:endParaRPr>
                    </a:p>
                  </a:txBody>
                  <a:tcPr/>
                </a:tc>
              </a:tr>
              <a:tr h="370840">
                <a:tc>
                  <a:txBody>
                    <a:bodyPr/>
                    <a:lstStyle/>
                    <a:p>
                      <a:r>
                        <a:rPr lang="en-GB" sz="800" b="1" dirty="0" smtClean="0">
                          <a:latin typeface="Lucida Sans Unicode (Body)"/>
                          <a:hlinkClick r:id="rId14"/>
                        </a:rPr>
                        <a:t>Maroon</a:t>
                      </a:r>
                      <a:r>
                        <a:rPr lang="en-GB" sz="800" b="1" baseline="0" dirty="0" smtClean="0">
                          <a:latin typeface="Lucida Sans Unicode (Body)"/>
                          <a:hlinkClick r:id="rId14"/>
                        </a:rPr>
                        <a:t> Mental Health Resource Centre </a:t>
                      </a:r>
                      <a:endParaRPr lang="en-GB" sz="800" b="1" dirty="0">
                        <a:latin typeface="Lucida Sans Unicode (Body)"/>
                      </a:endParaRPr>
                    </a:p>
                  </a:txBody>
                  <a:tcPr/>
                </a:tc>
                <a:tc>
                  <a:txBody>
                    <a:bodyPr/>
                    <a:lstStyle/>
                    <a:p>
                      <a:r>
                        <a:rPr lang="en-GB" sz="750" dirty="0" smtClean="0">
                          <a:latin typeface="Lucida Sans Unicode (Body)"/>
                        </a:rPr>
                        <a:t>Mental</a:t>
                      </a:r>
                      <a:r>
                        <a:rPr lang="en-GB" sz="750" baseline="0" dirty="0" smtClean="0">
                          <a:latin typeface="Lucida Sans Unicode (Body)"/>
                        </a:rPr>
                        <a:t> health support</a:t>
                      </a:r>
                      <a:endParaRPr lang="en-GB" sz="75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dirty="0" smtClean="0">
                          <a:latin typeface="Lucida Sans Unicode (Body)"/>
                        </a:rPr>
                        <a:t>African-Caribbean</a:t>
                      </a:r>
                      <a:r>
                        <a:rPr lang="en-GB" sz="750" baseline="0" dirty="0" smtClean="0">
                          <a:latin typeface="Lucida Sans Unicode (Body)"/>
                        </a:rPr>
                        <a:t> people</a:t>
                      </a:r>
                      <a:endParaRPr lang="en-GB" sz="750" dirty="0" smtClean="0">
                        <a:latin typeface="Lucida Sans Unicode (Body)"/>
                      </a:endParaRPr>
                    </a:p>
                  </a:txBody>
                  <a:tcPr/>
                </a:tc>
                <a:tc>
                  <a:txBody>
                    <a:bodyPr/>
                    <a:lstStyle/>
                    <a:p>
                      <a:r>
                        <a:rPr kumimoji="0" lang="en-GB" sz="750" kern="1200" dirty="0" smtClean="0">
                          <a:solidFill>
                            <a:schemeClr val="dk1"/>
                          </a:solidFill>
                          <a:effectLst/>
                          <a:latin typeface="Lucida Sans Unicode (Body)"/>
                          <a:ea typeface="+mn-ea"/>
                          <a:cs typeface="+mn-cs"/>
                        </a:rPr>
                        <a:t>020 7708 1524</a:t>
                      </a:r>
                    </a:p>
                    <a:p>
                      <a:r>
                        <a:rPr kumimoji="0" lang="en-GB" sz="750" kern="1200" dirty="0" smtClean="0">
                          <a:solidFill>
                            <a:schemeClr val="dk1"/>
                          </a:solidFill>
                          <a:effectLst/>
                          <a:latin typeface="Lucida Sans Unicode (Body)"/>
                          <a:ea typeface="+mn-ea"/>
                          <a:cs typeface="+mn-cs"/>
                        </a:rPr>
                        <a:t>Mon-Fri</a:t>
                      </a:r>
                      <a:r>
                        <a:rPr kumimoji="0" lang="en-GB" sz="750" kern="1200" baseline="0" dirty="0" smtClean="0">
                          <a:solidFill>
                            <a:schemeClr val="dk1"/>
                          </a:solidFill>
                          <a:effectLst/>
                          <a:latin typeface="Lucida Sans Unicode (Body)"/>
                          <a:ea typeface="+mn-ea"/>
                          <a:cs typeface="+mn-cs"/>
                        </a:rPr>
                        <a:t> 10:00-15:30</a:t>
                      </a:r>
                    </a:p>
                    <a:p>
                      <a:r>
                        <a:rPr kumimoji="0" lang="en-GB" sz="750" kern="1200" baseline="0" dirty="0" smtClean="0">
                          <a:solidFill>
                            <a:schemeClr val="dk1"/>
                          </a:solidFill>
                          <a:effectLst/>
                          <a:latin typeface="Lucida Sans Unicode (Body)"/>
                          <a:ea typeface="+mn-ea"/>
                          <a:cs typeface="+mn-cs"/>
                        </a:rPr>
                        <a:t>Unit 3 &amp; 5, Addington Loft, 1 Betwin Road, SE5 0SH </a:t>
                      </a:r>
                      <a:endParaRPr kumimoji="0" lang="en-GB" sz="750" kern="1200" dirty="0" smtClean="0">
                        <a:solidFill>
                          <a:schemeClr val="dk1"/>
                        </a:solidFill>
                        <a:effectLst/>
                        <a:latin typeface="Lucida Sans Unicode (Body)"/>
                        <a:ea typeface="+mn-ea"/>
                        <a:cs typeface="+mn-cs"/>
                      </a:endParaRPr>
                    </a:p>
                  </a:txBody>
                  <a:tcPr/>
                </a:tc>
              </a:tr>
              <a:tr h="223911">
                <a:tc>
                  <a:txBody>
                    <a:bodyPr/>
                    <a:lstStyle/>
                    <a:p>
                      <a:r>
                        <a:rPr lang="en-GB" sz="800" b="1" dirty="0" smtClean="0">
                          <a:latin typeface="Lucida Sans Unicode (Body)"/>
                          <a:hlinkClick r:id="rId15"/>
                        </a:rPr>
                        <a:t>AAINA</a:t>
                      </a:r>
                      <a:endParaRPr lang="en-GB" sz="800" b="1" dirty="0">
                        <a:latin typeface="Lucida Sans Unicode (Body)"/>
                      </a:endParaRPr>
                    </a:p>
                  </a:txBody>
                  <a:tcPr/>
                </a:tc>
                <a:tc>
                  <a:txBody>
                    <a:bodyPr/>
                    <a:lstStyle/>
                    <a:p>
                      <a:r>
                        <a:rPr lang="en-GB" sz="750" dirty="0" smtClean="0">
                          <a:latin typeface="Lucida Sans Unicode (Body)"/>
                        </a:rPr>
                        <a:t>Support</a:t>
                      </a:r>
                      <a:r>
                        <a:rPr lang="en-GB" sz="750" baseline="0" dirty="0" smtClean="0">
                          <a:latin typeface="Lucida Sans Unicode (Body)"/>
                        </a:rPr>
                        <a:t> incl. playscheme for children </a:t>
                      </a:r>
                      <a:endParaRPr lang="en-GB" sz="750" dirty="0">
                        <a:latin typeface="Lucida Sans Unicode (Body)"/>
                      </a:endParaRPr>
                    </a:p>
                  </a:txBody>
                  <a:tcPr/>
                </a:tc>
                <a:tc>
                  <a:txBody>
                    <a:bodyPr/>
                    <a:lstStyle/>
                    <a:p>
                      <a:r>
                        <a:rPr lang="en-GB" sz="750" baseline="0" dirty="0" smtClean="0">
                          <a:latin typeface="Lucida Sans Unicode (Body)"/>
                        </a:rPr>
                        <a:t>South Asian and Muslim women</a:t>
                      </a:r>
                      <a:endParaRPr lang="en-GB" sz="750" dirty="0">
                        <a:latin typeface="Lucida Sans Unicode (Body)"/>
                      </a:endParaRPr>
                    </a:p>
                  </a:txBody>
                  <a:tcPr/>
                </a:tc>
                <a:tc>
                  <a:txBody>
                    <a:bodyPr/>
                    <a:lstStyle/>
                    <a:p>
                      <a:r>
                        <a:rPr lang="en-GB" sz="750" dirty="0" smtClean="0">
                          <a:latin typeface="Lucida Sans Unicode (Body)"/>
                        </a:rPr>
                        <a:t>0207 7083151 / 020 7358 0697</a:t>
                      </a:r>
                    </a:p>
                    <a:p>
                      <a:r>
                        <a:rPr lang="en-GB" sz="750" dirty="0" smtClean="0">
                          <a:latin typeface="Lucida Sans Unicode (Body)"/>
                        </a:rPr>
                        <a:t>Unit 9 Sojourner Truth Centre,</a:t>
                      </a:r>
                      <a:r>
                        <a:rPr lang="en-GB" sz="750" baseline="0" dirty="0" smtClean="0">
                          <a:latin typeface="Lucida Sans Unicode (Body)"/>
                        </a:rPr>
                        <a:t> </a:t>
                      </a:r>
                      <a:r>
                        <a:rPr lang="en-GB" sz="750" dirty="0" smtClean="0">
                          <a:latin typeface="Lucida Sans Unicode (Body)"/>
                        </a:rPr>
                        <a:t>Sumner Road,</a:t>
                      </a:r>
                      <a:r>
                        <a:rPr lang="en-GB" sz="750" baseline="0" dirty="0" smtClean="0">
                          <a:latin typeface="Lucida Sans Unicode (Body)"/>
                        </a:rPr>
                        <a:t> </a:t>
                      </a:r>
                      <a:r>
                        <a:rPr lang="en-GB" sz="750" dirty="0" smtClean="0">
                          <a:latin typeface="Lucida Sans Unicode (Body)"/>
                        </a:rPr>
                        <a:t>SE15 6JL</a:t>
                      </a:r>
                    </a:p>
                  </a:txBody>
                  <a:tcPr/>
                </a:tc>
              </a:tr>
              <a:tr h="213111">
                <a:tc>
                  <a:txBody>
                    <a:bodyPr/>
                    <a:lstStyle/>
                    <a:p>
                      <a:r>
                        <a:rPr lang="en-GB" sz="800" b="1" dirty="0" smtClean="0">
                          <a:latin typeface="Lucida Sans Unicode (Body)"/>
                          <a:hlinkClick r:id="rId16"/>
                        </a:rPr>
                        <a:t>Vietnamese</a:t>
                      </a:r>
                      <a:r>
                        <a:rPr lang="en-GB" sz="800" b="1" baseline="0" dirty="0" smtClean="0">
                          <a:latin typeface="Lucida Sans Unicode (Body)"/>
                          <a:hlinkClick r:id="rId16"/>
                        </a:rPr>
                        <a:t> Mental Health Services </a:t>
                      </a:r>
                      <a:endParaRPr lang="en-GB" sz="800" b="1" dirty="0">
                        <a:latin typeface="Lucida Sans Unicode (Body)"/>
                      </a:endParaRPr>
                    </a:p>
                  </a:txBody>
                  <a:tcPr/>
                </a:tc>
                <a:tc>
                  <a:txBody>
                    <a:bodyPr/>
                    <a:lstStyle/>
                    <a:p>
                      <a:r>
                        <a:rPr lang="en-GB" sz="750" dirty="0" smtClean="0">
                          <a:latin typeface="Lucida Sans Unicode (Body)"/>
                        </a:rPr>
                        <a:t>Support</a:t>
                      </a:r>
                      <a:r>
                        <a:rPr lang="en-GB" sz="750" baseline="0" dirty="0" smtClean="0">
                          <a:latin typeface="Lucida Sans Unicode (Body)"/>
                        </a:rPr>
                        <a:t> and advice</a:t>
                      </a:r>
                      <a:endParaRPr lang="en-GB" sz="75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baseline="0" dirty="0" smtClean="0">
                          <a:latin typeface="Lucida Sans Unicode (Body)"/>
                        </a:rPr>
                        <a:t>Vietnamese people with mental health problems </a:t>
                      </a:r>
                      <a:endParaRPr lang="en-GB" sz="750" dirty="0" smtClean="0">
                        <a:latin typeface="Lucida Sans Unicode (Body)"/>
                      </a:endParaRPr>
                    </a:p>
                  </a:txBody>
                  <a:tcPr/>
                </a:tc>
                <a:tc>
                  <a:txBody>
                    <a:bodyPr/>
                    <a:lstStyle/>
                    <a:p>
                      <a:r>
                        <a:rPr lang="en-GB" sz="750" dirty="0" smtClean="0">
                          <a:latin typeface="Lucida Sans Unicode (Body)"/>
                        </a:rPr>
                        <a:t>020 7234 0601 – Mon-Fri 09:00-17:00</a:t>
                      </a:r>
                    </a:p>
                    <a:p>
                      <a:r>
                        <a:rPr lang="en-GB" sz="750" dirty="0" smtClean="0">
                          <a:latin typeface="Lucida Sans Unicode (Body)"/>
                          <a:hlinkClick r:id="rId17"/>
                        </a:rPr>
                        <a:t>Online referral form </a:t>
                      </a:r>
                      <a:endParaRPr lang="en-GB" sz="750" dirty="0" smtClean="0">
                        <a:latin typeface="Lucida Sans Unicode (Body)"/>
                      </a:endParaRPr>
                    </a:p>
                  </a:txBody>
                  <a:tcPr/>
                </a:tc>
              </a:tr>
              <a:tr h="195649">
                <a:tc>
                  <a:txBody>
                    <a:bodyPr/>
                    <a:lstStyle/>
                    <a:p>
                      <a:r>
                        <a:rPr lang="en-GB" sz="800" b="1" dirty="0" smtClean="0">
                          <a:latin typeface="Lucida Sans Unicode (Body)"/>
                          <a:hlinkClick r:id="rId18"/>
                        </a:rPr>
                        <a:t>Elevate</a:t>
                      </a:r>
                      <a:endParaRPr lang="en-GB" sz="800" b="1" dirty="0">
                        <a:latin typeface="Lucida Sans Unicode (Body)"/>
                      </a:endParaRPr>
                    </a:p>
                  </a:txBody>
                  <a:tcPr/>
                </a:tc>
                <a:tc>
                  <a:txBody>
                    <a:bodyPr/>
                    <a:lstStyle/>
                    <a:p>
                      <a:r>
                        <a:rPr lang="en-GB" sz="750" dirty="0" smtClean="0">
                          <a:latin typeface="Lucida Sans Unicode (Body)"/>
                        </a:rPr>
                        <a:t>1-1</a:t>
                      </a:r>
                      <a:r>
                        <a:rPr lang="en-GB" sz="750" baseline="0" dirty="0" smtClean="0">
                          <a:latin typeface="Lucida Sans Unicode (Body)"/>
                        </a:rPr>
                        <a:t> advice to refugees incl. employability support, and ESOL classes </a:t>
                      </a:r>
                      <a:endParaRPr lang="en-GB" sz="750" dirty="0">
                        <a:latin typeface="Lucida Sans Unicode (Body)"/>
                      </a:endParaRPr>
                    </a:p>
                  </a:txBody>
                  <a:tcPr/>
                </a:tc>
                <a:tc>
                  <a:txBody>
                    <a:bodyPr/>
                    <a:lstStyle/>
                    <a:p>
                      <a:r>
                        <a:rPr lang="en-GB" sz="750" dirty="0" smtClean="0">
                          <a:latin typeface="Lucida Sans Unicode (Body)"/>
                        </a:rPr>
                        <a:t>25+ unemployed</a:t>
                      </a:r>
                      <a:endParaRPr lang="en-GB" sz="750" dirty="0">
                        <a:latin typeface="Lucida Sans Unicode (Body)"/>
                      </a:endParaRPr>
                    </a:p>
                  </a:txBody>
                  <a:tcPr/>
                </a:tc>
                <a:tc>
                  <a:txBody>
                    <a:bodyPr/>
                    <a:lstStyle/>
                    <a:p>
                      <a:r>
                        <a:rPr lang="en-GB" sz="750" dirty="0" smtClean="0">
                          <a:latin typeface="Lucida Sans Unicode (Body)"/>
                        </a:rPr>
                        <a:t>0207 922 1230 / </a:t>
                      </a:r>
                      <a:r>
                        <a:rPr lang="en-GB" sz="750" dirty="0" smtClean="0">
                          <a:latin typeface="Lucida Sans Unicode (Body)"/>
                          <a:hlinkClick r:id="rId19"/>
                        </a:rPr>
                        <a:t>elevate@groundwork.org.uk</a:t>
                      </a:r>
                      <a:endParaRPr kumimoji="0" lang="en-GB" sz="750" kern="1200" dirty="0" smtClean="0">
                        <a:solidFill>
                          <a:schemeClr val="dk1"/>
                        </a:solidFill>
                        <a:effectLst/>
                        <a:latin typeface="Lucida Sans Unicode (Body)"/>
                        <a:ea typeface="+mn-ea"/>
                        <a:cs typeface="+mn-cs"/>
                      </a:endParaRPr>
                    </a:p>
                  </a:txBody>
                  <a:tcPr/>
                </a:tc>
              </a:tr>
              <a:tr h="195649">
                <a:tc>
                  <a:txBody>
                    <a:bodyPr/>
                    <a:lstStyle/>
                    <a:p>
                      <a:r>
                        <a:rPr lang="en-GB" sz="800" b="1" dirty="0" smtClean="0">
                          <a:latin typeface="Lucida Sans Unicode (Body)"/>
                          <a:hlinkClick r:id="rId20"/>
                        </a:rPr>
                        <a:t>Advising London</a:t>
                      </a:r>
                      <a:endParaRPr lang="en-GB" sz="800" b="1" dirty="0">
                        <a:latin typeface="Lucida Sans Unicode (Body)"/>
                      </a:endParaRPr>
                    </a:p>
                  </a:txBody>
                  <a:tcPr/>
                </a:tc>
                <a:tc>
                  <a:txBody>
                    <a:bodyPr/>
                    <a:lstStyle/>
                    <a:p>
                      <a:r>
                        <a:rPr lang="en-GB" sz="750" dirty="0" smtClean="0">
                          <a:latin typeface="Lucida Sans Unicode (Body)"/>
                        </a:rPr>
                        <a:t>Drop-in advice sessions </a:t>
                      </a:r>
                    </a:p>
                    <a:p>
                      <a:r>
                        <a:rPr lang="en-GB" sz="750" dirty="0" smtClean="0">
                          <a:latin typeface="Lucida Sans Unicode (Body)"/>
                        </a:rPr>
                        <a:t>Book</a:t>
                      </a:r>
                      <a:r>
                        <a:rPr lang="en-GB" sz="750" baseline="0" dirty="0" smtClean="0">
                          <a:latin typeface="Lucida Sans Unicode (Body)"/>
                        </a:rPr>
                        <a:t> an appointment as a Spanish speaker: 020 3752 5526 Mon 10:00-13:00 </a:t>
                      </a:r>
                    </a:p>
                    <a:p>
                      <a:r>
                        <a:rPr lang="en-GB" sz="750" baseline="0" dirty="0" smtClean="0">
                          <a:latin typeface="Lucida Sans Unicode (Body)"/>
                        </a:rPr>
                        <a:t>Book an appointment with interpreter: </a:t>
                      </a:r>
                      <a:r>
                        <a:rPr lang="en-GB" sz="750" dirty="0" smtClean="0">
                          <a:latin typeface="Lucida Sans Unicode (Body)"/>
                          <a:hlinkClick r:id="rId21"/>
                        </a:rPr>
                        <a:t>multilingualadvice@advising.london</a:t>
                      </a:r>
                      <a:r>
                        <a:rPr lang="en-GB" sz="750" dirty="0" smtClean="0">
                          <a:latin typeface="Lucida Sans Unicode (Body)"/>
                        </a:rPr>
                        <a:t> </a:t>
                      </a:r>
                      <a:endParaRPr lang="en-GB" sz="750" baseline="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baseline="0" dirty="0" smtClean="0">
                          <a:latin typeface="Lucida Sans Unicode (Body)"/>
                          <a:hlinkClick r:id="rId22"/>
                        </a:rPr>
                        <a:t>Leaflet</a:t>
                      </a:r>
                      <a:endParaRPr lang="en-GB" sz="750" dirty="0" smtClean="0">
                        <a:latin typeface="Lucida Sans Unicode (Body)"/>
                      </a:endParaRPr>
                    </a:p>
                    <a:p>
                      <a:r>
                        <a:rPr kumimoji="0" lang="en-GB" sz="750" b="0" kern="1200" dirty="0" smtClean="0">
                          <a:solidFill>
                            <a:schemeClr val="dk1"/>
                          </a:solidFill>
                          <a:effectLst/>
                          <a:latin typeface="Lucida Sans Unicode (Body)"/>
                          <a:ea typeface="+mn-ea"/>
                          <a:cs typeface="+mn-cs"/>
                        </a:rPr>
                        <a:t>All </a:t>
                      </a:r>
                    </a:p>
                  </a:txBody>
                  <a:tcPr/>
                </a:tc>
                <a:tc>
                  <a:txBody>
                    <a:bodyPr/>
                    <a:lstStyle/>
                    <a:p>
                      <a:r>
                        <a:rPr lang="en-GB" sz="750" b="0" dirty="0" smtClean="0">
                          <a:latin typeface="Lucida Sans Unicode (Body)"/>
                        </a:rPr>
                        <a:t>6-8 Westmoreland Road,</a:t>
                      </a:r>
                      <a:r>
                        <a:rPr kumimoji="0" lang="en-GB" sz="750" b="0" kern="1200" dirty="0" smtClean="0">
                          <a:solidFill>
                            <a:schemeClr val="dk1"/>
                          </a:solidFill>
                          <a:effectLst/>
                          <a:latin typeface="Lucida Sans Unicode (Body)"/>
                          <a:ea typeface="+mn-ea"/>
                          <a:cs typeface="+mn-cs"/>
                        </a:rPr>
                        <a:t> SE17</a:t>
                      </a:r>
                      <a:r>
                        <a:rPr kumimoji="0" lang="en-GB" sz="750" b="0" kern="1200" baseline="0" dirty="0" smtClean="0">
                          <a:solidFill>
                            <a:schemeClr val="dk1"/>
                          </a:solidFill>
                          <a:effectLst/>
                          <a:latin typeface="Lucida Sans Unicode (Body)"/>
                          <a:ea typeface="+mn-ea"/>
                          <a:cs typeface="+mn-cs"/>
                        </a:rPr>
                        <a:t> 2AX</a:t>
                      </a:r>
                      <a:r>
                        <a:rPr kumimoji="0" lang="en-GB" sz="750" b="0" kern="1200" dirty="0" smtClean="0">
                          <a:solidFill>
                            <a:schemeClr val="dk1"/>
                          </a:solidFill>
                          <a:effectLst/>
                          <a:latin typeface="Lucida Sans Unicode (Body)"/>
                          <a:ea typeface="+mn-ea"/>
                          <a:cs typeface="+mn-cs"/>
                        </a:rPr>
                        <a:t> </a:t>
                      </a:r>
                    </a:p>
                    <a:p>
                      <a:r>
                        <a:rPr kumimoji="0" lang="en-GB" sz="750" b="0" kern="1200" dirty="0" smtClean="0">
                          <a:solidFill>
                            <a:schemeClr val="dk1"/>
                          </a:solidFill>
                          <a:effectLst/>
                          <a:latin typeface="Lucida Sans Unicode (Body)"/>
                          <a:ea typeface="+mn-ea"/>
                          <a:cs typeface="+mn-cs"/>
                        </a:rPr>
                        <a:t>Drop-in</a:t>
                      </a:r>
                      <a:r>
                        <a:rPr kumimoji="0" lang="en-GB" sz="750" b="0" kern="1200" baseline="0" dirty="0" smtClean="0">
                          <a:solidFill>
                            <a:schemeClr val="dk1"/>
                          </a:solidFill>
                          <a:effectLst/>
                          <a:latin typeface="Lucida Sans Unicode (Body)"/>
                          <a:ea typeface="+mn-ea"/>
                          <a:cs typeface="+mn-cs"/>
                        </a:rPr>
                        <a:t> Mon 09:00-12:00, 13:00-16:00; Wed 09:00-12:00; Thurs 09:00-12:00, 13:00-16:00 </a:t>
                      </a:r>
                      <a:endParaRPr kumimoji="0" lang="en-GB" sz="750" b="0" kern="1200" dirty="0" smtClean="0">
                        <a:solidFill>
                          <a:schemeClr val="dk1"/>
                        </a:solidFill>
                        <a:effectLst/>
                        <a:latin typeface="Lucida Sans Unicode (Body)"/>
                        <a:ea typeface="+mn-ea"/>
                        <a:cs typeface="+mn-cs"/>
                      </a:endParaRPr>
                    </a:p>
                    <a:p>
                      <a:endParaRPr kumimoji="0" lang="en-GB" sz="750" kern="1200" dirty="0" smtClean="0">
                        <a:solidFill>
                          <a:schemeClr val="dk1"/>
                        </a:solidFill>
                        <a:effectLst/>
                        <a:latin typeface="Lucida Sans Unicode (Body)"/>
                        <a:ea typeface="+mn-ea"/>
                        <a:cs typeface="+mn-cs"/>
                      </a:endParaRPr>
                    </a:p>
                  </a:txBody>
                  <a:tcPr/>
                </a:tc>
              </a:tr>
            </a:tbl>
          </a:graphicData>
        </a:graphic>
      </p:graphicFrame>
      <p:sp>
        <p:nvSpPr>
          <p:cNvPr id="6" name="TextBox 5"/>
          <p:cNvSpPr txBox="1"/>
          <p:nvPr/>
        </p:nvSpPr>
        <p:spPr>
          <a:xfrm>
            <a:off x="251520" y="260648"/>
            <a:ext cx="5904656" cy="369332"/>
          </a:xfrm>
          <a:prstGeom prst="rect">
            <a:avLst/>
          </a:prstGeom>
          <a:noFill/>
        </p:spPr>
        <p:txBody>
          <a:bodyPr wrap="square" rtlCol="0">
            <a:spAutoFit/>
          </a:bodyPr>
          <a:lstStyle/>
          <a:p>
            <a:r>
              <a:rPr lang="en-GB" b="1" dirty="0" smtClean="0"/>
              <a:t>Ethnic/cultural groups			</a:t>
            </a:r>
            <a:endParaRPr lang="en-GB" b="1" dirty="0"/>
          </a:p>
        </p:txBody>
      </p:sp>
      <p:sp>
        <p:nvSpPr>
          <p:cNvPr id="2" name="TextBox 1"/>
          <p:cNvSpPr txBox="1"/>
          <p:nvPr/>
        </p:nvSpPr>
        <p:spPr>
          <a:xfrm>
            <a:off x="6300192" y="45204"/>
            <a:ext cx="2483768" cy="430887"/>
          </a:xfrm>
          <a:prstGeom prst="rect">
            <a:avLst/>
          </a:prstGeom>
          <a:solidFill>
            <a:schemeClr val="bg2">
              <a:lumMod val="75000"/>
            </a:schemeClr>
          </a:solidFill>
        </p:spPr>
        <p:txBody>
          <a:bodyPr wrap="square" rtlCol="0">
            <a:spAutoFit/>
          </a:bodyPr>
          <a:lstStyle/>
          <a:p>
            <a:pPr algn="ctr"/>
            <a:r>
              <a:rPr lang="en-GB" sz="1100" dirty="0" smtClean="0">
                <a:hlinkClick r:id="rId23"/>
              </a:rPr>
              <a:t>DWP guidance for refugees/asylum seekers </a:t>
            </a:r>
            <a:endParaRPr lang="en-GB" sz="1100" dirty="0"/>
          </a:p>
        </p:txBody>
      </p:sp>
      <p:sp>
        <p:nvSpPr>
          <p:cNvPr id="8" name="Rounded Rectangle 7">
            <a:hlinkClick r:id="rId24"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4268998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282019358"/>
              </p:ext>
            </p:extLst>
          </p:nvPr>
        </p:nvGraphicFramePr>
        <p:xfrm>
          <a:off x="323549" y="764704"/>
          <a:ext cx="8424936" cy="2032000"/>
        </p:xfrm>
        <a:graphic>
          <a:graphicData uri="http://schemas.openxmlformats.org/drawingml/2006/table">
            <a:tbl>
              <a:tblPr firstRow="1" bandRow="1">
                <a:tableStyleId>{5C22544A-7EE6-4342-B048-85BDC9FD1C3A}</a:tableStyleId>
              </a:tblPr>
              <a:tblGrid>
                <a:gridCol w="2016224"/>
                <a:gridCol w="1742087"/>
                <a:gridCol w="4666625"/>
              </a:tblGrid>
              <a:tr h="370840">
                <a:tc>
                  <a:txBody>
                    <a:bodyPr/>
                    <a:lstStyle/>
                    <a:p>
                      <a:r>
                        <a:rPr lang="en-GB" sz="1000" dirty="0" smtClean="0"/>
                        <a:t>ORGANISATION</a:t>
                      </a:r>
                      <a:endParaRPr lang="en-GB" sz="1000" dirty="0"/>
                    </a:p>
                  </a:txBody>
                  <a:tcPr/>
                </a:tc>
                <a:tc>
                  <a:txBody>
                    <a:bodyPr/>
                    <a:lstStyle/>
                    <a:p>
                      <a:r>
                        <a:rPr lang="en-GB" sz="1000" dirty="0" smtClean="0"/>
                        <a:t>SERVICES</a:t>
                      </a:r>
                      <a:endParaRPr lang="en-GB" sz="1000" dirty="0"/>
                    </a:p>
                  </a:txBody>
                  <a:tcPr/>
                </a:tc>
                <a:tc>
                  <a:txBody>
                    <a:bodyPr/>
                    <a:lstStyle/>
                    <a:p>
                      <a:r>
                        <a:rPr lang="en-GB" sz="1000" dirty="0" smtClean="0"/>
                        <a:t>CONTACT</a:t>
                      </a:r>
                      <a:endParaRPr lang="en-GB" sz="1000" dirty="0"/>
                    </a:p>
                  </a:txBody>
                  <a:tcPr/>
                </a:tc>
              </a:tr>
              <a:tr h="370840">
                <a:tc>
                  <a:txBody>
                    <a:bodyPr/>
                    <a:lstStyle/>
                    <a:p>
                      <a:r>
                        <a:rPr lang="en-GB" sz="1000" b="1" dirty="0" smtClean="0">
                          <a:latin typeface="Lucida Sans Unicode (Body)"/>
                          <a:hlinkClick r:id="rId4"/>
                        </a:rPr>
                        <a:t>Mermaids</a:t>
                      </a:r>
                      <a:endParaRPr lang="en-GB" sz="1000" b="1" dirty="0">
                        <a:latin typeface="Lucida Sans Unicode (Body)"/>
                      </a:endParaRPr>
                    </a:p>
                  </a:txBody>
                  <a:tcPr/>
                </a:tc>
                <a:tc>
                  <a:txBody>
                    <a:bodyPr/>
                    <a:lstStyle/>
                    <a:p>
                      <a:r>
                        <a:rPr lang="en-GB" sz="1000" dirty="0" smtClean="0">
                          <a:latin typeface="Lucida Sans Unicode (Body)"/>
                        </a:rPr>
                        <a:t>Support and advice</a:t>
                      </a:r>
                      <a:endParaRPr lang="en-GB" sz="1000" dirty="0">
                        <a:latin typeface="Lucida Sans Unicode (Body)"/>
                      </a:endParaRPr>
                    </a:p>
                  </a:txBody>
                  <a:tcPr/>
                </a:tc>
                <a:tc>
                  <a:txBody>
                    <a:bodyPr/>
                    <a:lstStyle/>
                    <a:p>
                      <a:r>
                        <a:rPr lang="en-GB" sz="1000" b="0" dirty="0" smtClean="0">
                          <a:latin typeface="Lucida Sans Unicode (Body)"/>
                        </a:rPr>
                        <a:t>0344 334 0550 – Mon-Fri, 09:00-21:00</a:t>
                      </a:r>
                      <a:r>
                        <a:rPr lang="en-GB" sz="1000" b="0" baseline="0" dirty="0" smtClean="0">
                          <a:latin typeface="Lucida Sans Unicode (Body)"/>
                        </a:rPr>
                        <a:t> </a:t>
                      </a:r>
                      <a:endParaRPr lang="en-GB" sz="1000" b="0" dirty="0">
                        <a:latin typeface="Lucida Sans Unicode (Body)"/>
                      </a:endParaRPr>
                    </a:p>
                  </a:txBody>
                  <a:tcPr/>
                </a:tc>
              </a:tr>
              <a:tr h="370840">
                <a:tc>
                  <a:txBody>
                    <a:bodyPr/>
                    <a:lstStyle/>
                    <a:p>
                      <a:r>
                        <a:rPr lang="en-GB" sz="1000" b="1" dirty="0" smtClean="0">
                          <a:latin typeface="Lucida Sans Unicode (Body)"/>
                          <a:hlinkClick r:id="rId5"/>
                        </a:rPr>
                        <a:t>Beaumont Society </a:t>
                      </a:r>
                      <a:endParaRPr lang="en-GB" sz="1000" b="1" dirty="0">
                        <a:latin typeface="Lucida Sans Unicode (Body)"/>
                      </a:endParaRPr>
                    </a:p>
                  </a:txBody>
                  <a:tcPr/>
                </a:tc>
                <a:tc>
                  <a:txBody>
                    <a:bodyPr/>
                    <a:lstStyle/>
                    <a:p>
                      <a:r>
                        <a:rPr lang="en-GB" sz="1000" dirty="0" smtClean="0">
                          <a:latin typeface="Lucida Sans Unicode (Body)"/>
                        </a:rPr>
                        <a:t>Support and advice</a:t>
                      </a:r>
                      <a:endParaRPr lang="en-GB" sz="1000" dirty="0">
                        <a:latin typeface="Lucida Sans Unicode (Body)"/>
                      </a:endParaRPr>
                    </a:p>
                  </a:txBody>
                  <a:tcPr/>
                </a:tc>
                <a:tc>
                  <a:txBody>
                    <a:bodyPr/>
                    <a:lstStyle/>
                    <a:p>
                      <a:r>
                        <a:rPr kumimoji="0" lang="en-GB" sz="1000" b="0" kern="1200" dirty="0" smtClean="0">
                          <a:solidFill>
                            <a:schemeClr val="dk1"/>
                          </a:solidFill>
                          <a:effectLst/>
                          <a:latin typeface="Lucida Sans Unicode (Body)"/>
                          <a:ea typeface="+mn-ea"/>
                          <a:cs typeface="+mn-cs"/>
                        </a:rPr>
                        <a:t>01582 412220 – 24/7</a:t>
                      </a:r>
                      <a:r>
                        <a:rPr kumimoji="0" lang="en-GB" sz="1000" b="0" kern="1200" baseline="0" dirty="0" smtClean="0">
                          <a:solidFill>
                            <a:schemeClr val="dk1"/>
                          </a:solidFill>
                          <a:effectLst/>
                          <a:latin typeface="Lucida Sans Unicode (Body)"/>
                          <a:ea typeface="+mn-ea"/>
                          <a:cs typeface="+mn-cs"/>
                        </a:rPr>
                        <a:t> </a:t>
                      </a:r>
                      <a:endParaRPr lang="en-GB" sz="1000" b="0" dirty="0">
                        <a:latin typeface="Lucida Sans Unicode (Body)"/>
                      </a:endParaRPr>
                    </a:p>
                  </a:txBody>
                  <a:tcPr/>
                </a:tc>
              </a:tr>
              <a:tr h="370840">
                <a:tc>
                  <a:txBody>
                    <a:bodyPr/>
                    <a:lstStyle/>
                    <a:p>
                      <a:r>
                        <a:rPr lang="en-GB" sz="1000" b="1" dirty="0" smtClean="0">
                          <a:latin typeface="Lucida Sans Unicode (Body)"/>
                          <a:hlinkClick r:id="rId6"/>
                        </a:rPr>
                        <a:t>Stonewall</a:t>
                      </a:r>
                      <a:endParaRPr lang="en-GB" sz="1000" b="1" dirty="0">
                        <a:latin typeface="Lucida Sans Unicode (Body)"/>
                      </a:endParaRPr>
                    </a:p>
                  </a:txBody>
                  <a:tcPr/>
                </a:tc>
                <a:tc>
                  <a:txBody>
                    <a:bodyPr/>
                    <a:lstStyle/>
                    <a:p>
                      <a:r>
                        <a:rPr lang="en-GB" sz="1000" dirty="0" smtClean="0">
                          <a:latin typeface="Lucida Sans Unicode (Body)"/>
                        </a:rPr>
                        <a:t>Support and advice </a:t>
                      </a:r>
                      <a:endParaRPr lang="en-GB" sz="1000" dirty="0">
                        <a:latin typeface="Lucida Sans Unicode (Body)"/>
                      </a:endParaRPr>
                    </a:p>
                  </a:txBody>
                  <a:tcPr/>
                </a:tc>
                <a:tc>
                  <a:txBody>
                    <a:bodyPr/>
                    <a:lstStyle/>
                    <a:p>
                      <a:r>
                        <a:rPr lang="en-GB" sz="1000" dirty="0" smtClean="0">
                          <a:latin typeface="Lucida Sans Unicode (Body)"/>
                        </a:rPr>
                        <a:t>08000 50 20 20 –</a:t>
                      </a:r>
                      <a:r>
                        <a:rPr lang="en-GB" sz="1000" baseline="0" dirty="0" smtClean="0">
                          <a:latin typeface="Lucida Sans Unicode (Body)"/>
                        </a:rPr>
                        <a:t> Mon-Fri, 09:30-17:30 </a:t>
                      </a:r>
                      <a:endParaRPr lang="en-GB" sz="1000" dirty="0">
                        <a:latin typeface="Lucida Sans Unicode (Body)"/>
                      </a:endParaRPr>
                    </a:p>
                  </a:txBody>
                  <a:tcPr/>
                </a:tc>
              </a:tr>
              <a:tr h="370840">
                <a:tc>
                  <a:txBody>
                    <a:bodyPr/>
                    <a:lstStyle/>
                    <a:p>
                      <a:pPr>
                        <a:lnSpc>
                          <a:spcPct val="115000"/>
                        </a:lnSpc>
                        <a:spcAft>
                          <a:spcPts val="0"/>
                        </a:spcAft>
                      </a:pPr>
                      <a:r>
                        <a:rPr lang="en-GB" sz="1000" b="1" dirty="0" smtClean="0">
                          <a:latin typeface="Lucida Sans Unicode (Body)"/>
                          <a:hlinkClick r:id="rId7"/>
                        </a:rPr>
                        <a:t>Survivors’ Network</a:t>
                      </a:r>
                      <a:endParaRPr lang="en-GB" sz="1000" b="1" dirty="0">
                        <a:latin typeface="Lucida Sans Unicode (Body)"/>
                      </a:endParaRPr>
                    </a:p>
                  </a:txBody>
                  <a:tcPr/>
                </a:tc>
                <a:tc>
                  <a:txBody>
                    <a:bodyPr/>
                    <a:lstStyle/>
                    <a:p>
                      <a:r>
                        <a:rPr lang="en-GB" sz="1000" dirty="0" smtClean="0">
                          <a:latin typeface="Lucida Sans Unicode (Body)"/>
                        </a:rPr>
                        <a:t>Support for trans/non-binary survivors </a:t>
                      </a:r>
                      <a:r>
                        <a:rPr lang="en-GB" sz="1000" baseline="0" dirty="0" smtClean="0">
                          <a:latin typeface="Lucida Sans Unicode (Body)"/>
                        </a:rPr>
                        <a:t>of sexual violence at any point </a:t>
                      </a:r>
                      <a:endParaRPr lang="en-GB" sz="1000" dirty="0">
                        <a:latin typeface="Lucida Sans Unicode (Body)"/>
                      </a:endParaRPr>
                    </a:p>
                  </a:txBody>
                  <a:tcPr/>
                </a:tc>
                <a:tc>
                  <a:txBody>
                    <a:bodyPr/>
                    <a:lstStyle/>
                    <a:p>
                      <a:r>
                        <a:rPr lang="en-GB" sz="1000" b="0" i="0" dirty="0" smtClean="0">
                          <a:effectLst/>
                          <a:latin typeface="Lucida Sans Unicode (Body)"/>
                        </a:rPr>
                        <a:t>Helpline:</a:t>
                      </a:r>
                      <a:r>
                        <a:rPr lang="en-GB" sz="1000" b="0" i="0" baseline="0" dirty="0" smtClean="0">
                          <a:effectLst/>
                          <a:latin typeface="Lucida Sans Unicode (Body)"/>
                        </a:rPr>
                        <a:t> </a:t>
                      </a:r>
                      <a:r>
                        <a:rPr lang="en-GB" sz="1000" dirty="0" smtClean="0">
                          <a:effectLst/>
                          <a:latin typeface="Lucida Sans Unicode (Body)"/>
                        </a:rPr>
                        <a:t>01273 204050 –</a:t>
                      </a:r>
                      <a:r>
                        <a:rPr lang="en-GB" sz="1000" baseline="0" dirty="0" smtClean="0">
                          <a:effectLst/>
                          <a:latin typeface="Lucida Sans Unicode (Body)"/>
                        </a:rPr>
                        <a:t> Sundays 13:00-17:00</a:t>
                      </a:r>
                      <a:endParaRPr lang="en-GB" sz="1000" b="0" i="0" dirty="0">
                        <a:latin typeface="Lucida Sans Unicode (Body)"/>
                      </a:endParaRPr>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Gender reassignment </a:t>
            </a:r>
            <a:endParaRPr lang="en-GB" b="1" dirty="0"/>
          </a:p>
        </p:txBody>
      </p:sp>
      <p:sp>
        <p:nvSpPr>
          <p:cNvPr id="7" name="Rounded Rectangle 6">
            <a:hlinkClick r:id="rId8"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422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38406723"/>
              </p:ext>
            </p:extLst>
          </p:nvPr>
        </p:nvGraphicFramePr>
        <p:xfrm>
          <a:off x="339267" y="632163"/>
          <a:ext cx="8424936" cy="5842000"/>
        </p:xfrm>
        <a:graphic>
          <a:graphicData uri="http://schemas.openxmlformats.org/drawingml/2006/table">
            <a:tbl>
              <a:tblPr firstRow="1" bandRow="1">
                <a:tableStyleId>{5C22544A-7EE6-4342-B048-85BDC9FD1C3A}</a:tableStyleId>
              </a:tblPr>
              <a:tblGrid>
                <a:gridCol w="1584176"/>
                <a:gridCol w="3528392"/>
                <a:gridCol w="3312368"/>
              </a:tblGrid>
              <a:tr h="132541">
                <a:tc>
                  <a:txBody>
                    <a:bodyPr/>
                    <a:lstStyle/>
                    <a:p>
                      <a:r>
                        <a:rPr lang="en-GB" sz="900" dirty="0" smtClean="0"/>
                        <a:t>ORGANISATION</a:t>
                      </a:r>
                      <a:endParaRPr lang="en-GB" sz="900" dirty="0"/>
                    </a:p>
                  </a:txBody>
                  <a:tcPr/>
                </a:tc>
                <a:tc>
                  <a:txBody>
                    <a:bodyPr/>
                    <a:lstStyle/>
                    <a:p>
                      <a:r>
                        <a:rPr lang="en-GB" sz="900" dirty="0" smtClean="0"/>
                        <a:t>SERVICES</a:t>
                      </a:r>
                      <a:endParaRPr lang="en-GB" sz="900" dirty="0"/>
                    </a:p>
                  </a:txBody>
                  <a:tcPr/>
                </a:tc>
                <a:tc>
                  <a:txBody>
                    <a:bodyPr/>
                    <a:lstStyle/>
                    <a:p>
                      <a:r>
                        <a:rPr lang="en-GB" sz="900" dirty="0" smtClean="0"/>
                        <a:t>CONTACT</a:t>
                      </a:r>
                      <a:endParaRPr lang="en-GB" sz="900" dirty="0"/>
                    </a:p>
                  </a:txBody>
                  <a:tcPr/>
                </a:tc>
              </a:tr>
              <a:tr h="370840">
                <a:tc>
                  <a:txBody>
                    <a:bodyPr/>
                    <a:lstStyle/>
                    <a:p>
                      <a:r>
                        <a:rPr lang="en-GB" sz="900" b="1" dirty="0" smtClean="0">
                          <a:latin typeface="Lucida Sans Unicode (Body)"/>
                          <a:hlinkClick r:id="rId3"/>
                        </a:rPr>
                        <a:t>Samaritans</a:t>
                      </a:r>
                      <a:endParaRPr lang="en-GB" sz="900" b="1" dirty="0">
                        <a:latin typeface="Lucida Sans Unicode (Body)"/>
                      </a:endParaRPr>
                    </a:p>
                  </a:txBody>
                  <a:tcPr/>
                </a:tc>
                <a:tc>
                  <a:txBody>
                    <a:bodyPr/>
                    <a:lstStyle/>
                    <a:p>
                      <a:r>
                        <a:rPr lang="en-GB" sz="900" dirty="0" smtClean="0">
                          <a:latin typeface="Lucida Sans Unicode (Body)"/>
                        </a:rPr>
                        <a:t>Support</a:t>
                      </a:r>
                      <a:r>
                        <a:rPr lang="en-GB" sz="900" baseline="0" dirty="0" smtClean="0">
                          <a:latin typeface="Lucida Sans Unicode (Body)"/>
                        </a:rPr>
                        <a:t> and advice on all vulnerabilities </a:t>
                      </a:r>
                      <a:endParaRPr lang="en-GB" sz="900" dirty="0">
                        <a:latin typeface="Lucida Sans Unicode (Body)"/>
                      </a:endParaRPr>
                    </a:p>
                  </a:txBody>
                  <a:tcPr/>
                </a:tc>
                <a:tc>
                  <a:txBody>
                    <a:bodyPr/>
                    <a:lstStyle/>
                    <a:p>
                      <a:r>
                        <a:rPr kumimoji="0" lang="en-GB" sz="900" b="0" kern="1200" baseline="0" dirty="0" smtClean="0">
                          <a:solidFill>
                            <a:schemeClr val="dk1"/>
                          </a:solidFill>
                          <a:effectLst/>
                          <a:latin typeface="Lucida Sans Unicode (Body)"/>
                          <a:ea typeface="+mn-ea"/>
                          <a:cs typeface="+mn-cs"/>
                        </a:rPr>
                        <a:t>116 123 </a:t>
                      </a:r>
                      <a:r>
                        <a:rPr kumimoji="0" lang="en-GB" sz="900" b="0" kern="1200" dirty="0" smtClean="0">
                          <a:solidFill>
                            <a:schemeClr val="dk1"/>
                          </a:solidFill>
                          <a:effectLst/>
                          <a:latin typeface="Lucida Sans Unicode (Body)"/>
                          <a:ea typeface="+mn-ea"/>
                          <a:cs typeface="+mn-cs"/>
                        </a:rPr>
                        <a:t>–</a:t>
                      </a:r>
                      <a:r>
                        <a:rPr kumimoji="0" lang="en-GB" sz="900" b="0" kern="1200" baseline="0" dirty="0" smtClean="0">
                          <a:solidFill>
                            <a:schemeClr val="dk1"/>
                          </a:solidFill>
                          <a:effectLst/>
                          <a:latin typeface="Lucida Sans Unicode (Body)"/>
                          <a:ea typeface="+mn-ea"/>
                          <a:cs typeface="+mn-cs"/>
                        </a:rPr>
                        <a:t> free </a:t>
                      </a:r>
                    </a:p>
                    <a:p>
                      <a:r>
                        <a:rPr kumimoji="0" lang="en-GB" sz="900" b="0" kern="1200" baseline="0" dirty="0" smtClean="0">
                          <a:solidFill>
                            <a:schemeClr val="dk1"/>
                          </a:solidFill>
                          <a:effectLst/>
                          <a:latin typeface="Lucida Sans Unicode (Body)"/>
                          <a:ea typeface="+mn-ea"/>
                          <a:cs typeface="+mn-cs"/>
                        </a:rPr>
                        <a:t>1-5 Angus Street, SE14 6LU </a:t>
                      </a:r>
                    </a:p>
                  </a:txBody>
                  <a:tcPr/>
                </a:tc>
              </a:tr>
              <a:tr h="370840">
                <a:tc>
                  <a:txBody>
                    <a:bodyPr/>
                    <a:lstStyle/>
                    <a:p>
                      <a:r>
                        <a:rPr lang="en-GB" sz="900" b="1" dirty="0" smtClean="0">
                          <a:latin typeface="Lucida Sans Unicode (Body)"/>
                          <a:hlinkClick r:id="rId4"/>
                        </a:rPr>
                        <a:t>Citizens’ Advice Bureaux</a:t>
                      </a:r>
                      <a:r>
                        <a:rPr lang="en-GB" sz="900" b="1" baseline="0" dirty="0" smtClean="0">
                          <a:latin typeface="Lucida Sans Unicode (Body)"/>
                          <a:hlinkClick r:id="rId4"/>
                        </a:rPr>
                        <a:t> </a:t>
                      </a:r>
                      <a:endParaRPr lang="en-GB" sz="900" b="1" dirty="0">
                        <a:latin typeface="Lucida Sans Unicode (Body)"/>
                      </a:endParaRPr>
                    </a:p>
                  </a:txBody>
                  <a:tcPr/>
                </a:tc>
                <a:tc>
                  <a:txBody>
                    <a:bodyPr/>
                    <a:lstStyle/>
                    <a:p>
                      <a:r>
                        <a:rPr lang="en-GB" sz="900" dirty="0" smtClean="0">
                          <a:latin typeface="Lucida Sans Unicode (Body)"/>
                        </a:rPr>
                        <a:t>Support</a:t>
                      </a:r>
                      <a:r>
                        <a:rPr lang="en-GB" sz="900" baseline="0" dirty="0" smtClean="0">
                          <a:latin typeface="Lucida Sans Unicode (Body)"/>
                        </a:rPr>
                        <a:t> and advice </a:t>
                      </a:r>
                      <a:r>
                        <a:rPr lang="en-GB" sz="900" dirty="0" smtClean="0">
                          <a:latin typeface="Lucida Sans Unicode (Body)"/>
                        </a:rPr>
                        <a:t>on</a:t>
                      </a:r>
                      <a:r>
                        <a:rPr lang="en-GB" sz="900" baseline="0" dirty="0" smtClean="0">
                          <a:latin typeface="Lucida Sans Unicode (Body)"/>
                        </a:rPr>
                        <a:t> a huge range of issues </a:t>
                      </a:r>
                    </a:p>
                    <a:p>
                      <a:r>
                        <a:rPr lang="en-GB" sz="900" baseline="0" dirty="0" smtClean="0">
                          <a:latin typeface="Lucida Sans Unicode (Body)"/>
                        </a:rPr>
                        <a:t>Money management training sessions </a:t>
                      </a:r>
                    </a:p>
                    <a:p>
                      <a:endParaRPr lang="en-GB" sz="900" baseline="0" dirty="0" smtClean="0">
                        <a:latin typeface="Lucida Sans Unicode (Body)"/>
                      </a:endParaRPr>
                    </a:p>
                  </a:txBody>
                  <a:tcPr/>
                </a:tc>
                <a:tc>
                  <a:txBody>
                    <a:bodyPr/>
                    <a:lstStyle/>
                    <a:p>
                      <a:r>
                        <a:rPr kumimoji="0" lang="en-GB" sz="900" b="0" kern="1200" dirty="0" smtClean="0">
                          <a:solidFill>
                            <a:schemeClr val="dk1"/>
                          </a:solidFill>
                          <a:effectLst/>
                          <a:latin typeface="Lucida Sans Unicode (Body)"/>
                          <a:ea typeface="+mn-ea"/>
                          <a:cs typeface="+mn-cs"/>
                        </a:rPr>
                        <a:t>08444 111 444  </a:t>
                      </a:r>
                    </a:p>
                    <a:p>
                      <a:r>
                        <a:rPr kumimoji="0" lang="en-GB" sz="900" b="0" kern="1200" dirty="0" smtClean="0">
                          <a:solidFill>
                            <a:schemeClr val="dk1"/>
                          </a:solidFill>
                          <a:effectLst/>
                          <a:latin typeface="Lucida Sans Unicode (Body)"/>
                          <a:ea typeface="+mn-ea"/>
                          <a:cs typeface="+mn-cs"/>
                        </a:rPr>
                        <a:t>Self-referral</a:t>
                      </a:r>
                      <a:r>
                        <a:rPr kumimoji="0" lang="en-GB" sz="900" b="0" kern="1200" baseline="0" dirty="0" smtClean="0">
                          <a:solidFill>
                            <a:schemeClr val="dk1"/>
                          </a:solidFill>
                          <a:effectLst/>
                          <a:latin typeface="Lucida Sans Unicode (Body)"/>
                          <a:ea typeface="+mn-ea"/>
                          <a:cs typeface="+mn-cs"/>
                        </a:rPr>
                        <a:t> / Telephone advice: 03444994134 – Mon-Fri, 09:30-16:00 </a:t>
                      </a:r>
                      <a:endParaRPr kumimoji="0" lang="en-GB" sz="900" b="0" kern="1200" dirty="0" smtClean="0">
                        <a:solidFill>
                          <a:schemeClr val="dk1"/>
                        </a:solidFill>
                        <a:effectLst/>
                        <a:latin typeface="Lucida Sans Unicode (Body)"/>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900" b="0" kern="1200" dirty="0" smtClean="0">
                          <a:solidFill>
                            <a:schemeClr val="dk1"/>
                          </a:solidFill>
                          <a:effectLst/>
                          <a:latin typeface="Lucida Sans Unicode (Body)"/>
                          <a:ea typeface="+mn-ea"/>
                          <a:cs typeface="+mn-cs"/>
                        </a:rPr>
                        <a:t>97 Peckham High Street, SE15 5RS  </a:t>
                      </a:r>
                    </a:p>
                  </a:txBody>
                  <a:tcPr/>
                </a:tc>
              </a:tr>
              <a:tr h="172149">
                <a:tc>
                  <a:txBody>
                    <a:bodyPr/>
                    <a:lstStyle/>
                    <a:p>
                      <a:r>
                        <a:rPr lang="en-GB" sz="900" b="1" dirty="0" smtClean="0">
                          <a:latin typeface="Lucida Sans Unicode (Body)"/>
                          <a:hlinkClick r:id="rId5"/>
                        </a:rPr>
                        <a:t>Community Southwark </a:t>
                      </a:r>
                      <a:endParaRPr lang="en-GB" sz="900" b="1" dirty="0">
                        <a:latin typeface="Lucida Sans Unicode (Body)"/>
                      </a:endParaRPr>
                    </a:p>
                  </a:txBody>
                  <a:tcPr/>
                </a:tc>
                <a:tc>
                  <a:txBody>
                    <a:bodyPr/>
                    <a:lstStyle/>
                    <a:p>
                      <a:r>
                        <a:rPr lang="en-GB" sz="900" dirty="0" smtClean="0">
                          <a:latin typeface="Lucida Sans Unicode (Body)"/>
                        </a:rPr>
                        <a:t>Information on</a:t>
                      </a:r>
                      <a:r>
                        <a:rPr lang="en-GB" sz="900" baseline="0" dirty="0" smtClean="0">
                          <a:latin typeface="Lucida Sans Unicode (Body)"/>
                        </a:rPr>
                        <a:t> available services </a:t>
                      </a:r>
                      <a:endParaRPr lang="en-GB" sz="900" dirty="0">
                        <a:latin typeface="Lucida Sans Unicode (Body)"/>
                      </a:endParaRPr>
                    </a:p>
                  </a:txBody>
                  <a:tcPr/>
                </a:tc>
                <a:tc>
                  <a:txBody>
                    <a:bodyPr/>
                    <a:lstStyle/>
                    <a:p>
                      <a:r>
                        <a:rPr lang="en-GB" sz="900" b="0" dirty="0" smtClean="0">
                          <a:latin typeface="Lucida Sans Unicode (Body)"/>
                        </a:rPr>
                        <a:t>Website</a:t>
                      </a:r>
                      <a:r>
                        <a:rPr lang="en-GB" sz="900" b="0" baseline="0" dirty="0" smtClean="0">
                          <a:latin typeface="Lucida Sans Unicode (Body)"/>
                        </a:rPr>
                        <a:t> </a:t>
                      </a:r>
                      <a:endParaRPr lang="en-GB" sz="900" b="0" dirty="0">
                        <a:latin typeface="Lucida Sans Unicode (Body)"/>
                      </a:endParaRPr>
                    </a:p>
                  </a:txBody>
                  <a:tcPr/>
                </a:tc>
              </a:tr>
              <a:tr h="370840">
                <a:tc>
                  <a:txBody>
                    <a:bodyPr/>
                    <a:lstStyle/>
                    <a:p>
                      <a:r>
                        <a:rPr lang="en-GB" sz="900" b="1" dirty="0" smtClean="0">
                          <a:latin typeface="Lucida Sans Unicode (Body)"/>
                          <a:hlinkClick r:id="rId6"/>
                        </a:rPr>
                        <a:t>Cambridge House</a:t>
                      </a:r>
                      <a:r>
                        <a:rPr lang="en-GB" sz="900" b="1" baseline="0" dirty="0" smtClean="0">
                          <a:latin typeface="Lucida Sans Unicode (Body)"/>
                          <a:hlinkClick r:id="rId6"/>
                        </a:rPr>
                        <a:t> Law Centre</a:t>
                      </a:r>
                      <a:endParaRPr lang="en-GB" sz="900" b="1" dirty="0">
                        <a:latin typeface="Lucida Sans Unicode (Body)"/>
                      </a:endParaRPr>
                    </a:p>
                  </a:txBody>
                  <a:tcPr/>
                </a:tc>
                <a:tc>
                  <a:txBody>
                    <a:bodyPr/>
                    <a:lstStyle/>
                    <a:p>
                      <a:r>
                        <a:rPr lang="en-GB" sz="900" dirty="0" smtClean="0">
                          <a:latin typeface="Lucida Sans Unicode (Body)"/>
                        </a:rPr>
                        <a:t>Free legal services and employment advice </a:t>
                      </a:r>
                      <a:endParaRPr lang="en-GB" sz="900" dirty="0">
                        <a:latin typeface="Lucida Sans Unicode (Body)"/>
                      </a:endParaRPr>
                    </a:p>
                  </a:txBody>
                  <a:tcPr/>
                </a:tc>
                <a:tc>
                  <a:txBody>
                    <a:bodyPr/>
                    <a:lstStyle/>
                    <a:p>
                      <a:r>
                        <a:rPr lang="en-GB" sz="900" b="0" dirty="0" smtClean="0">
                          <a:latin typeface="Lucida Sans Unicode (Body)"/>
                        </a:rPr>
                        <a:t>0207 358 7025</a:t>
                      </a:r>
                    </a:p>
                    <a:p>
                      <a:r>
                        <a:rPr lang="en-GB" sz="900" b="0" dirty="0" smtClean="0">
                          <a:effectLst/>
                          <a:latin typeface="Lucida Sans Unicode (Body)"/>
                        </a:rPr>
                        <a:t>1 Addington Square, London SE5 0HF</a:t>
                      </a:r>
                      <a:endParaRPr lang="en-GB" sz="900" b="0" dirty="0">
                        <a:latin typeface="Lucida Sans Unicode (Body)"/>
                      </a:endParaRPr>
                    </a:p>
                  </a:txBody>
                  <a:tcPr/>
                </a:tc>
              </a:tr>
              <a:tr h="370840">
                <a:tc>
                  <a:txBody>
                    <a:bodyPr/>
                    <a:lstStyle/>
                    <a:p>
                      <a:r>
                        <a:rPr lang="en-GB" sz="900" b="1" dirty="0" smtClean="0">
                          <a:latin typeface="Lucida Sans Unicode (Body)"/>
                          <a:hlinkClick r:id="rId7"/>
                        </a:rPr>
                        <a:t>Southwark Pensioners</a:t>
                      </a:r>
                      <a:r>
                        <a:rPr lang="en-GB" sz="900" b="1" baseline="0" dirty="0" smtClean="0">
                          <a:latin typeface="Lucida Sans Unicode (Body)"/>
                          <a:hlinkClick r:id="rId7"/>
                        </a:rPr>
                        <a:t> Centre</a:t>
                      </a:r>
                      <a:endParaRPr lang="en-GB" sz="900" b="1" dirty="0">
                        <a:latin typeface="Lucida Sans Unicode (Body)"/>
                      </a:endParaRPr>
                    </a:p>
                  </a:txBody>
                  <a:tcPr/>
                </a:tc>
                <a:tc>
                  <a:txBody>
                    <a:bodyPr/>
                    <a:lstStyle/>
                    <a:p>
                      <a:r>
                        <a:rPr lang="en-GB" sz="900" dirty="0" smtClean="0">
                          <a:latin typeface="Lucida Sans Unicode (Body)"/>
                        </a:rPr>
                        <a:t>Support</a:t>
                      </a:r>
                      <a:r>
                        <a:rPr lang="en-GB" sz="900" baseline="0" dirty="0" smtClean="0">
                          <a:latin typeface="Lucida Sans Unicode (Body)"/>
                        </a:rPr>
                        <a:t> and advice for elder people </a:t>
                      </a:r>
                      <a:endParaRPr lang="en-GB" sz="900" dirty="0">
                        <a:latin typeface="Lucida Sans Unicode (Body)"/>
                      </a:endParaRPr>
                    </a:p>
                  </a:txBody>
                  <a:tcPr/>
                </a:tc>
                <a:tc>
                  <a:txBody>
                    <a:bodyPr/>
                    <a:lstStyle/>
                    <a:p>
                      <a:r>
                        <a:rPr lang="en-GB" sz="900" b="0" dirty="0" smtClean="0">
                          <a:latin typeface="Lucida Sans Unicode (Body)"/>
                        </a:rPr>
                        <a:t>02077084556</a:t>
                      </a:r>
                    </a:p>
                    <a:p>
                      <a:r>
                        <a:rPr lang="en-GB" sz="900" b="0" dirty="0" smtClean="0">
                          <a:latin typeface="Lucida Sans Unicode (Body)"/>
                        </a:rPr>
                        <a:t>305-307 Camberwell Road, SE5 0HQ</a:t>
                      </a:r>
                      <a:endParaRPr lang="en-GB" sz="900" b="0" dirty="0">
                        <a:latin typeface="Lucida Sans Unicode (Body)"/>
                      </a:endParaRPr>
                    </a:p>
                  </a:txBody>
                  <a:tcPr/>
                </a:tc>
              </a:tr>
              <a:tr h="370840">
                <a:tc>
                  <a:txBody>
                    <a:bodyPr/>
                    <a:lstStyle/>
                    <a:p>
                      <a:r>
                        <a:rPr lang="en-GB" sz="900" b="1" dirty="0" smtClean="0">
                          <a:latin typeface="Lucida Sans Unicode (Body)"/>
                          <a:hlinkClick r:id="rId8"/>
                        </a:rPr>
                        <a:t>Southwark Works</a:t>
                      </a:r>
                      <a:endParaRPr lang="en-GB" sz="900" b="1" dirty="0">
                        <a:latin typeface="Lucida Sans Unicode (Body)"/>
                      </a:endParaRPr>
                    </a:p>
                  </a:txBody>
                  <a:tcPr/>
                </a:tc>
                <a:tc>
                  <a:txBody>
                    <a:bodyPr/>
                    <a:lstStyle/>
                    <a:p>
                      <a:r>
                        <a:rPr lang="en-GB" sz="900" dirty="0" smtClean="0">
                          <a:latin typeface="Lucida Sans Unicode (Body)"/>
                        </a:rPr>
                        <a:t>Employment support for troubled families, benefit cap clients, gang members, ex-offenders, substance issues,</a:t>
                      </a:r>
                      <a:r>
                        <a:rPr lang="en-GB" sz="900" baseline="0" dirty="0" smtClean="0">
                          <a:latin typeface="Lucida Sans Unicode (Body)"/>
                        </a:rPr>
                        <a:t> single parents, people with disabilities and health issues </a:t>
                      </a:r>
                      <a:endParaRPr lang="en-GB" sz="900" dirty="0">
                        <a:latin typeface="Lucida Sans Unicode (Body)"/>
                      </a:endParaRPr>
                    </a:p>
                  </a:txBody>
                  <a:tcPr/>
                </a:tc>
                <a:tc>
                  <a:txBody>
                    <a:bodyPr/>
                    <a:lstStyle/>
                    <a:p>
                      <a:r>
                        <a:rPr lang="en-GB" sz="900" b="0" dirty="0" smtClean="0">
                          <a:latin typeface="Lucida Sans Unicode (Body)"/>
                        </a:rPr>
                        <a:t>0800 0520 540</a:t>
                      </a:r>
                    </a:p>
                    <a:p>
                      <a:r>
                        <a:rPr lang="en-GB" sz="900" b="0" dirty="0" smtClean="0">
                          <a:latin typeface="Lucida Sans Unicode (Body)"/>
                        </a:rPr>
                        <a:t>Elephant &amp;</a:t>
                      </a:r>
                      <a:r>
                        <a:rPr lang="en-GB" sz="900" b="0" baseline="0" dirty="0" smtClean="0">
                          <a:latin typeface="Lucida Sans Unicode (Body)"/>
                        </a:rPr>
                        <a:t> Castle Shopping Centre </a:t>
                      </a:r>
                    </a:p>
                    <a:p>
                      <a:r>
                        <a:rPr lang="en-GB" sz="900" b="0" baseline="0" dirty="0" smtClean="0">
                          <a:latin typeface="Lucida Sans Unicode (Body)"/>
                        </a:rPr>
                        <a:t>Mon-Fri 10:00-12:00, 14:00-16:00 </a:t>
                      </a:r>
                      <a:endParaRPr lang="en-GB" sz="900" b="0" dirty="0">
                        <a:latin typeface="Lucida Sans Unicode (Body)"/>
                      </a:endParaRPr>
                    </a:p>
                  </a:txBody>
                  <a:tcPr/>
                </a:tc>
              </a:tr>
              <a:tr h="370840">
                <a:tc>
                  <a:txBody>
                    <a:bodyPr/>
                    <a:lstStyle/>
                    <a:p>
                      <a:r>
                        <a:rPr lang="en-GB" sz="900" b="1" dirty="0" smtClean="0">
                          <a:latin typeface="Lucida Sans Unicode (Body)"/>
                          <a:hlinkClick r:id="rId9"/>
                        </a:rPr>
                        <a:t>Rightfully Yours </a:t>
                      </a:r>
                      <a:endParaRPr lang="en-GB" sz="900" b="1" dirty="0">
                        <a:latin typeface="Lucida Sans Unicode (Body)"/>
                      </a:endParaRPr>
                    </a:p>
                  </a:txBody>
                  <a:tcPr/>
                </a:tc>
                <a:tc>
                  <a:txBody>
                    <a:bodyPr/>
                    <a:lstStyle/>
                    <a:p>
                      <a:r>
                        <a:rPr lang="en-GB" sz="900" dirty="0" smtClean="0">
                          <a:latin typeface="Lucida Sans Unicode (Body)"/>
                        </a:rPr>
                        <a:t>Benefit support</a:t>
                      </a:r>
                    </a:p>
                    <a:p>
                      <a:r>
                        <a:rPr lang="en-GB" sz="900" baseline="0" dirty="0" smtClean="0">
                          <a:latin typeface="Lucida Sans Unicode (Body)"/>
                        </a:rPr>
                        <a:t>Home visits for vulnerable people </a:t>
                      </a:r>
                      <a:endParaRPr lang="en-GB" sz="900" dirty="0">
                        <a:latin typeface="Lucida Sans Unicode (Body)"/>
                      </a:endParaRPr>
                    </a:p>
                  </a:txBody>
                  <a:tcPr/>
                </a:tc>
                <a:tc>
                  <a:txBody>
                    <a:bodyPr/>
                    <a:lstStyle/>
                    <a:p>
                      <a:r>
                        <a:rPr lang="en-GB" sz="900" b="0" dirty="0" smtClean="0">
                          <a:latin typeface="Lucida Sans Unicode (Body)"/>
                        </a:rPr>
                        <a:t>02075257434 / 02075253393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Lucida Sans Unicode (Body)"/>
                        </a:rPr>
                        <a:t>Face to face appointments</a:t>
                      </a:r>
                      <a:r>
                        <a:rPr lang="en-GB" sz="900" baseline="0" dirty="0" smtClean="0">
                          <a:latin typeface="Lucida Sans Unicode (Body)"/>
                        </a:rPr>
                        <a:t>, t</a:t>
                      </a:r>
                      <a:r>
                        <a:rPr lang="en-GB" sz="900" dirty="0" smtClean="0">
                          <a:latin typeface="Lucida Sans Unicode (Body)"/>
                        </a:rPr>
                        <a:t>elephone advice and drop-in</a:t>
                      </a:r>
                      <a:r>
                        <a:rPr lang="en-GB" sz="900" baseline="0" dirty="0" smtClean="0">
                          <a:latin typeface="Lucida Sans Unicode (Body)"/>
                        </a:rPr>
                        <a:t> service </a:t>
                      </a:r>
                    </a:p>
                  </a:txBody>
                  <a:tcPr/>
                </a:tc>
              </a:tr>
              <a:tr h="370840">
                <a:tc>
                  <a:txBody>
                    <a:bodyPr/>
                    <a:lstStyle/>
                    <a:p>
                      <a:r>
                        <a:rPr lang="en-GB" sz="900" b="1" dirty="0" smtClean="0">
                          <a:latin typeface="Lucida Sans Unicode (Body)"/>
                          <a:hlinkClick r:id="rId10"/>
                        </a:rPr>
                        <a:t>Money Advice Service</a:t>
                      </a:r>
                      <a:endParaRPr lang="en-GB" sz="900" b="1" dirty="0">
                        <a:latin typeface="Lucida Sans Unicode (Body)"/>
                      </a:endParaRPr>
                    </a:p>
                  </a:txBody>
                  <a:tcPr/>
                </a:tc>
                <a:tc>
                  <a:txBody>
                    <a:bodyPr/>
                    <a:lstStyle/>
                    <a:p>
                      <a:r>
                        <a:rPr lang="en-GB" sz="900" dirty="0" smtClean="0">
                          <a:latin typeface="Lucida Sans Unicode (Body)"/>
                        </a:rPr>
                        <a:t>Financial</a:t>
                      </a:r>
                      <a:r>
                        <a:rPr lang="en-GB" sz="900" baseline="0" dirty="0" smtClean="0">
                          <a:latin typeface="Lucida Sans Unicode (Body)"/>
                        </a:rPr>
                        <a:t> support and advice </a:t>
                      </a:r>
                    </a:p>
                    <a:p>
                      <a:r>
                        <a:rPr lang="en-GB" sz="900" baseline="0" dirty="0" smtClean="0">
                          <a:latin typeface="Lucida Sans Unicode (Body)"/>
                        </a:rPr>
                        <a:t>Online, phone and face to face </a:t>
                      </a:r>
                      <a:endParaRPr lang="en-GB" sz="900" dirty="0">
                        <a:latin typeface="Lucida Sans Unicode (Body)"/>
                      </a:endParaRPr>
                    </a:p>
                  </a:txBody>
                  <a:tcPr/>
                </a:tc>
                <a:tc>
                  <a:txBody>
                    <a:bodyPr/>
                    <a:lstStyle/>
                    <a:p>
                      <a:r>
                        <a:rPr lang="en-GB" sz="900" b="0" dirty="0" smtClean="0">
                          <a:latin typeface="Lucida Sans Unicode (Body)"/>
                        </a:rPr>
                        <a:t>03005005000 </a:t>
                      </a:r>
                      <a:endParaRPr lang="en-GB" sz="900" b="0" dirty="0">
                        <a:latin typeface="Lucida Sans Unicode (Body)"/>
                      </a:endParaRPr>
                    </a:p>
                  </a:txBody>
                  <a:tcPr/>
                </a:tc>
              </a:tr>
              <a:tr h="370840">
                <a:tc>
                  <a:txBody>
                    <a:bodyPr/>
                    <a:lstStyle/>
                    <a:p>
                      <a:r>
                        <a:rPr lang="en-GB" sz="900" b="1" dirty="0" smtClean="0">
                          <a:latin typeface="Lucida Sans Unicode (Body)"/>
                          <a:hlinkClick r:id="rId11"/>
                        </a:rPr>
                        <a:t>South</a:t>
                      </a:r>
                      <a:r>
                        <a:rPr lang="en-GB" sz="900" b="1" baseline="0" dirty="0" smtClean="0">
                          <a:latin typeface="Lucida Sans Unicode (Body)"/>
                          <a:hlinkClick r:id="rId11"/>
                        </a:rPr>
                        <a:t> London &amp; Maudlsey NHS (SLAM) </a:t>
                      </a:r>
                      <a:endParaRPr lang="en-GB" sz="900" b="1" dirty="0">
                        <a:latin typeface="Lucida Sans Unicode (Body)"/>
                      </a:endParaRPr>
                    </a:p>
                  </a:txBody>
                  <a:tcPr/>
                </a:tc>
                <a:tc>
                  <a:txBody>
                    <a:bodyPr/>
                    <a:lstStyle/>
                    <a:p>
                      <a:r>
                        <a:rPr lang="en-GB" sz="900" dirty="0" smtClean="0">
                          <a:latin typeface="Lucida Sans Unicode (Body)"/>
                        </a:rPr>
                        <a:t>Mental health advice and treatment </a:t>
                      </a:r>
                    </a:p>
                    <a:p>
                      <a:r>
                        <a:rPr lang="en-GB" sz="900" dirty="0" smtClean="0">
                          <a:latin typeface="Lucida Sans Unicode (Body)"/>
                        </a:rPr>
                        <a:t>Helpline</a:t>
                      </a:r>
                      <a:r>
                        <a:rPr lang="en-GB" sz="900" baseline="0" dirty="0" smtClean="0">
                          <a:latin typeface="Lucida Sans Unicode (Body)"/>
                        </a:rPr>
                        <a:t> </a:t>
                      </a:r>
                      <a:endParaRPr lang="en-GB" sz="900" dirty="0">
                        <a:latin typeface="Lucida Sans Unicode (Body)"/>
                      </a:endParaRPr>
                    </a:p>
                  </a:txBody>
                  <a:tcPr/>
                </a:tc>
                <a:tc>
                  <a:txBody>
                    <a:bodyPr/>
                    <a:lstStyle/>
                    <a:p>
                      <a:r>
                        <a:rPr lang="en-GB" sz="900" b="0" dirty="0" smtClean="0">
                          <a:latin typeface="Lucida Sans Unicode (Body)"/>
                        </a:rPr>
                        <a:t>020 3228 6000 - 24hr </a:t>
                      </a:r>
                      <a:endParaRPr lang="en-GB" sz="900" b="0" dirty="0">
                        <a:latin typeface="Lucida Sans Unicode (Body)"/>
                      </a:endParaRPr>
                    </a:p>
                  </a:txBody>
                  <a:tcPr/>
                </a:tc>
              </a:tr>
              <a:tr h="370840">
                <a:tc>
                  <a:txBody>
                    <a:bodyPr/>
                    <a:lstStyle/>
                    <a:p>
                      <a:r>
                        <a:rPr lang="en-GB" sz="900" b="1" dirty="0" smtClean="0">
                          <a:latin typeface="Lucida Sans Unicode (Body)"/>
                          <a:hlinkClick r:id="rId12"/>
                        </a:rPr>
                        <a:t>Change, Grow, Live</a:t>
                      </a:r>
                      <a:endParaRPr lang="en-GB" sz="900" b="1" dirty="0">
                        <a:latin typeface="Lucida Sans Unicode (Body)"/>
                      </a:endParaRPr>
                    </a:p>
                  </a:txBody>
                  <a:tcPr/>
                </a:tc>
                <a:tc>
                  <a:txBody>
                    <a:bodyPr/>
                    <a:lstStyle/>
                    <a:p>
                      <a:r>
                        <a:rPr lang="en-GB" sz="900" dirty="0" smtClean="0">
                          <a:latin typeface="Lucida Sans Unicode (Body)"/>
                        </a:rPr>
                        <a:t>Support</a:t>
                      </a:r>
                      <a:r>
                        <a:rPr lang="en-GB" sz="900" baseline="0" dirty="0" smtClean="0">
                          <a:latin typeface="Lucida Sans Unicode (Body)"/>
                        </a:rPr>
                        <a:t> for those affected by substance misuse, homelessness, poverty, unemployment, domestic abuse, mental health issues, offending </a:t>
                      </a:r>
                      <a:endParaRPr lang="en-GB" sz="900" dirty="0">
                        <a:latin typeface="Lucida Sans Unicode (Body)"/>
                      </a:endParaRPr>
                    </a:p>
                  </a:txBody>
                  <a:tcPr/>
                </a:tc>
                <a:tc>
                  <a:txBody>
                    <a:bodyPr/>
                    <a:lstStyle/>
                    <a:p>
                      <a:r>
                        <a:rPr lang="en-GB" sz="900" dirty="0" smtClean="0">
                          <a:latin typeface="Lucida Sans Unicode (Body)"/>
                        </a:rPr>
                        <a:t>0208 6292348</a:t>
                      </a:r>
                    </a:p>
                    <a:p>
                      <a:r>
                        <a:rPr lang="en-GB" sz="900" dirty="0" smtClean="0">
                          <a:latin typeface="Lucida Sans Unicode (Body)"/>
                        </a:rPr>
                        <a:t>146 Camberwell Road,</a:t>
                      </a:r>
                      <a:r>
                        <a:rPr lang="en-GB" sz="900" baseline="0" dirty="0" smtClean="0">
                          <a:latin typeface="Lucida Sans Unicode (Body)"/>
                        </a:rPr>
                        <a:t> </a:t>
                      </a:r>
                      <a:r>
                        <a:rPr lang="en-GB" sz="900" dirty="0" smtClean="0">
                          <a:latin typeface="Lucida Sans Unicode (Body)"/>
                        </a:rPr>
                        <a:t>SE5 0EE</a:t>
                      </a:r>
                    </a:p>
                    <a:p>
                      <a:r>
                        <a:rPr lang="en-GB" sz="900" dirty="0" smtClean="0">
                          <a:latin typeface="Lucida Sans Unicode (Body)"/>
                        </a:rPr>
                        <a:t>Self-referral via </a:t>
                      </a:r>
                      <a:r>
                        <a:rPr lang="en-GB" sz="900" dirty="0" smtClean="0">
                          <a:latin typeface="Lucida Sans Unicode (Body)"/>
                          <a:hlinkClick r:id="rId12"/>
                        </a:rPr>
                        <a:t>form </a:t>
                      </a:r>
                      <a:endParaRPr lang="en-GB" sz="900" dirty="0" smtClean="0">
                        <a:latin typeface="Lucida Sans Unicode (Body)"/>
                      </a:endParaRPr>
                    </a:p>
                  </a:txBody>
                  <a:tcPr/>
                </a:tc>
              </a:tr>
              <a:tr h="370840">
                <a:tc>
                  <a:txBody>
                    <a:bodyPr/>
                    <a:lstStyle/>
                    <a:p>
                      <a:r>
                        <a:rPr lang="en-GB" sz="900" b="1" dirty="0" smtClean="0">
                          <a:latin typeface="Lucida Sans Unicode (Body)"/>
                          <a:hlinkClick r:id="rId13"/>
                        </a:rPr>
                        <a:t>Advising London</a:t>
                      </a:r>
                      <a:endParaRPr lang="en-GB" sz="900" b="1" dirty="0">
                        <a:latin typeface="Lucida Sans Unicode (Body)"/>
                      </a:endParaRPr>
                    </a:p>
                  </a:txBody>
                  <a:tcPr/>
                </a:tc>
                <a:tc>
                  <a:txBody>
                    <a:bodyPr/>
                    <a:lstStyle/>
                    <a:p>
                      <a:r>
                        <a:rPr lang="en-GB" sz="900" dirty="0" smtClean="0">
                          <a:latin typeface="Lucida Sans Unicode (Body)"/>
                        </a:rPr>
                        <a:t>Drop-in advice sessions on critical problems:</a:t>
                      </a:r>
                      <a:r>
                        <a:rPr lang="en-GB" sz="900" baseline="0" dirty="0" smtClean="0">
                          <a:latin typeface="Lucida Sans Unicode (Body)"/>
                        </a:rPr>
                        <a:t> debt</a:t>
                      </a:r>
                      <a:r>
                        <a:rPr lang="en-GB" sz="900" dirty="0" smtClean="0">
                          <a:latin typeface="Lucida Sans Unicode (Body)"/>
                        </a:rPr>
                        <a:t>, housing,</a:t>
                      </a:r>
                      <a:r>
                        <a:rPr lang="en-GB" sz="900" baseline="0" dirty="0" smtClean="0">
                          <a:latin typeface="Lucida Sans Unicode (Body)"/>
                        </a:rPr>
                        <a:t> benefits, employment, immigration</a:t>
                      </a:r>
                    </a:p>
                    <a:p>
                      <a:r>
                        <a:rPr lang="en-GB" sz="900" baseline="0" dirty="0" smtClean="0">
                          <a:latin typeface="Lucida Sans Unicode (Body)"/>
                        </a:rPr>
                        <a:t>Interpretation services </a:t>
                      </a:r>
                    </a:p>
                    <a:p>
                      <a:r>
                        <a:rPr lang="en-GB" sz="900" baseline="0" dirty="0" smtClean="0">
                          <a:latin typeface="Lucida Sans Unicode (Body)"/>
                          <a:hlinkClick r:id="rId14"/>
                        </a:rPr>
                        <a:t>Leaflet</a:t>
                      </a:r>
                      <a:endParaRPr lang="en-GB" sz="900" dirty="0">
                        <a:latin typeface="Lucida Sans Unicode (Body)"/>
                      </a:endParaRPr>
                    </a:p>
                  </a:txBody>
                  <a:tcPr/>
                </a:tc>
                <a:tc>
                  <a:txBody>
                    <a:bodyPr/>
                    <a:lstStyle/>
                    <a:p>
                      <a:r>
                        <a:rPr kumimoji="0" lang="en-GB" sz="900" b="0" kern="1200" dirty="0" smtClean="0">
                          <a:solidFill>
                            <a:schemeClr val="dk1"/>
                          </a:solidFill>
                          <a:effectLst/>
                          <a:latin typeface="Lucida Sans Unicode (Body)"/>
                          <a:ea typeface="+mn-ea"/>
                          <a:cs typeface="+mn-cs"/>
                        </a:rPr>
                        <a:t>0203 752 5520</a:t>
                      </a:r>
                    </a:p>
                    <a:p>
                      <a:r>
                        <a:rPr lang="en-GB" sz="900" b="0" dirty="0" smtClean="0">
                          <a:latin typeface="Lucida Sans Unicode (Body)"/>
                        </a:rPr>
                        <a:t>6-8 Westmoreland Road,</a:t>
                      </a:r>
                      <a:r>
                        <a:rPr kumimoji="0" lang="en-GB" sz="900" b="0" kern="1200" dirty="0" smtClean="0">
                          <a:solidFill>
                            <a:schemeClr val="dk1"/>
                          </a:solidFill>
                          <a:effectLst/>
                          <a:latin typeface="Lucida Sans Unicode (Body)"/>
                          <a:ea typeface="+mn-ea"/>
                          <a:cs typeface="+mn-cs"/>
                        </a:rPr>
                        <a:t> SE17</a:t>
                      </a:r>
                      <a:r>
                        <a:rPr kumimoji="0" lang="en-GB" sz="900" b="0" kern="1200" baseline="0" dirty="0" smtClean="0">
                          <a:solidFill>
                            <a:schemeClr val="dk1"/>
                          </a:solidFill>
                          <a:effectLst/>
                          <a:latin typeface="Lucida Sans Unicode (Body)"/>
                          <a:ea typeface="+mn-ea"/>
                          <a:cs typeface="+mn-cs"/>
                        </a:rPr>
                        <a:t> 2AX</a:t>
                      </a:r>
                      <a:r>
                        <a:rPr kumimoji="0" lang="en-GB" sz="900" b="0" kern="1200" dirty="0" smtClean="0">
                          <a:solidFill>
                            <a:schemeClr val="dk1"/>
                          </a:solidFill>
                          <a:effectLst/>
                          <a:latin typeface="Lucida Sans Unicode (Body)"/>
                          <a:ea typeface="+mn-ea"/>
                          <a:cs typeface="+mn-cs"/>
                        </a:rPr>
                        <a:t> </a:t>
                      </a:r>
                    </a:p>
                    <a:p>
                      <a:r>
                        <a:rPr kumimoji="0" lang="en-GB" sz="900" b="0" kern="1200" dirty="0" smtClean="0">
                          <a:solidFill>
                            <a:schemeClr val="dk1"/>
                          </a:solidFill>
                          <a:effectLst/>
                          <a:latin typeface="Lucida Sans Unicode (Body)"/>
                          <a:ea typeface="+mn-ea"/>
                          <a:cs typeface="+mn-cs"/>
                        </a:rPr>
                        <a:t>Drop-in</a:t>
                      </a:r>
                      <a:r>
                        <a:rPr kumimoji="0" lang="en-GB" sz="900" b="0" kern="1200" baseline="0" dirty="0" smtClean="0">
                          <a:solidFill>
                            <a:schemeClr val="dk1"/>
                          </a:solidFill>
                          <a:effectLst/>
                          <a:latin typeface="Lucida Sans Unicode (Body)"/>
                          <a:ea typeface="+mn-ea"/>
                          <a:cs typeface="+mn-cs"/>
                        </a:rPr>
                        <a:t> Mon 09:00-12:00, 13:00-16:00; Wed 09:00-12:00; Thurs 09:00-12:00, 13:00-16:00 </a:t>
                      </a:r>
                      <a:endParaRPr kumimoji="0" lang="en-GB" sz="900" b="0" kern="1200" dirty="0" smtClean="0">
                        <a:solidFill>
                          <a:schemeClr val="dk1"/>
                        </a:solidFill>
                        <a:effectLst/>
                        <a:latin typeface="Lucida Sans Unicode (Body)"/>
                        <a:ea typeface="+mn-ea"/>
                        <a:cs typeface="+mn-cs"/>
                      </a:endParaRPr>
                    </a:p>
                  </a:txBody>
                  <a:tcPr/>
                </a:tc>
              </a:tr>
              <a:tr h="370840">
                <a:tc>
                  <a:txBody>
                    <a:bodyPr/>
                    <a:lstStyle/>
                    <a:p>
                      <a:r>
                        <a:rPr lang="en-GB" sz="900" b="1" dirty="0" smtClean="0">
                          <a:latin typeface="Lucida Sans Unicode (Body)"/>
                          <a:hlinkClick r:id="rId15"/>
                        </a:rPr>
                        <a:t>Birth Companions</a:t>
                      </a:r>
                      <a:endParaRPr lang="en-GB" sz="900" b="1" dirty="0">
                        <a:latin typeface="Lucida Sans Unicode (Body)"/>
                      </a:endParaRPr>
                    </a:p>
                  </a:txBody>
                  <a:tcPr/>
                </a:tc>
                <a:tc>
                  <a:txBody>
                    <a:bodyPr/>
                    <a:lstStyle/>
                    <a:p>
                      <a:r>
                        <a:rPr lang="en-GB" sz="900" dirty="0" smtClean="0">
                          <a:latin typeface="Lucida Sans Unicode (Body)"/>
                        </a:rPr>
                        <a:t>Support for women experiencing</a:t>
                      </a:r>
                      <a:r>
                        <a:rPr lang="en-GB" sz="900" baseline="0" dirty="0" smtClean="0">
                          <a:latin typeface="Lucida Sans Unicode (Body)"/>
                        </a:rPr>
                        <a:t> significant disadvantage during pregnancy, birth and early parenting </a:t>
                      </a:r>
                      <a:endParaRPr lang="en-GB" sz="900" dirty="0">
                        <a:latin typeface="Lucida Sans Unicode (Body)"/>
                      </a:endParaRPr>
                    </a:p>
                  </a:txBody>
                  <a:tcPr/>
                </a:tc>
                <a:tc>
                  <a:txBody>
                    <a:bodyPr/>
                    <a:lstStyle/>
                    <a:p>
                      <a:r>
                        <a:rPr kumimoji="0" lang="en-GB" sz="900" b="0" kern="1200" dirty="0" smtClean="0">
                          <a:solidFill>
                            <a:schemeClr val="dk1"/>
                          </a:solidFill>
                          <a:effectLst/>
                          <a:latin typeface="Lucida Sans Unicode (Body)"/>
                          <a:ea typeface="+mn-ea"/>
                          <a:cs typeface="+mn-cs"/>
                        </a:rPr>
                        <a:t>Community Link service: </a:t>
                      </a:r>
                      <a:r>
                        <a:rPr lang="en-GB" sz="900" b="0" dirty="0" smtClean="0">
                          <a:latin typeface="Lucida Sans Unicode (Body)"/>
                        </a:rPr>
                        <a:t>07896 112 460 </a:t>
                      </a:r>
                      <a:endParaRPr kumimoji="0" lang="en-GB" sz="900" b="0" kern="1200" dirty="0" smtClean="0">
                        <a:solidFill>
                          <a:schemeClr val="dk1"/>
                        </a:solidFill>
                        <a:effectLst/>
                        <a:latin typeface="Lucida Sans Unicode (Body)"/>
                        <a:ea typeface="+mn-ea"/>
                        <a:cs typeface="+mn-cs"/>
                      </a:endParaRPr>
                    </a:p>
                  </a:txBody>
                  <a:tcPr/>
                </a:tc>
              </a:tr>
              <a:tr h="370840">
                <a:tc>
                  <a:txBody>
                    <a:bodyPr/>
                    <a:lstStyle/>
                    <a:p>
                      <a:r>
                        <a:rPr lang="en-GB" sz="900" b="1" dirty="0" smtClean="0">
                          <a:latin typeface="Lucida Sans Unicode (Body)"/>
                        </a:rPr>
                        <a:t>Maximus</a:t>
                      </a:r>
                      <a:endParaRPr lang="en-GB" sz="900" b="1" dirty="0">
                        <a:latin typeface="Lucida Sans Unicode (Body)"/>
                      </a:endParaRPr>
                    </a:p>
                  </a:txBody>
                  <a:tcPr/>
                </a:tc>
                <a:tc>
                  <a:txBody>
                    <a:bodyPr/>
                    <a:lstStyle/>
                    <a:p>
                      <a:r>
                        <a:rPr lang="en-GB" sz="900" smtClean="0">
                          <a:latin typeface="Lucida Sans Unicode (Body)"/>
                        </a:rPr>
                        <a:t>Medical services - Support </a:t>
                      </a:r>
                      <a:r>
                        <a:rPr lang="en-GB" sz="900" dirty="0" smtClean="0">
                          <a:latin typeface="Lucida Sans Unicode (Body)"/>
                        </a:rPr>
                        <a:t>with</a:t>
                      </a:r>
                      <a:r>
                        <a:rPr lang="en-GB" sz="900" baseline="0" dirty="0" smtClean="0">
                          <a:latin typeface="Lucida Sans Unicode (Body)"/>
                        </a:rPr>
                        <a:t> completing WCA form verbally</a:t>
                      </a:r>
                      <a:endParaRPr lang="en-GB" sz="900" dirty="0">
                        <a:latin typeface="Lucida Sans Unicode (Body)"/>
                      </a:endParaRPr>
                    </a:p>
                  </a:txBody>
                  <a:tcPr/>
                </a:tc>
                <a:tc>
                  <a:txBody>
                    <a:bodyPr/>
                    <a:lstStyle/>
                    <a:p>
                      <a:r>
                        <a:rPr kumimoji="0" lang="en-GB" sz="900" b="0" kern="1200" dirty="0" smtClean="0">
                          <a:solidFill>
                            <a:schemeClr val="dk1"/>
                          </a:solidFill>
                          <a:effectLst/>
                          <a:latin typeface="Lucida Sans Unicode (Body)"/>
                          <a:ea typeface="+mn-ea"/>
                          <a:cs typeface="+mn-cs"/>
                        </a:rPr>
                        <a:t>0800 2888 777</a:t>
                      </a:r>
                    </a:p>
                  </a:txBody>
                  <a:tcPr/>
                </a:tc>
              </a:tr>
            </a:tbl>
          </a:graphicData>
        </a:graphic>
      </p:graphicFrame>
      <p:sp>
        <p:nvSpPr>
          <p:cNvPr id="5" name="TextBox 4"/>
          <p:cNvSpPr txBox="1"/>
          <p:nvPr/>
        </p:nvSpPr>
        <p:spPr>
          <a:xfrm>
            <a:off x="251520" y="260648"/>
            <a:ext cx="8496944" cy="369332"/>
          </a:xfrm>
          <a:prstGeom prst="rect">
            <a:avLst/>
          </a:prstGeom>
          <a:noFill/>
        </p:spPr>
        <p:txBody>
          <a:bodyPr wrap="square" rtlCol="0">
            <a:spAutoFit/>
          </a:bodyPr>
          <a:lstStyle/>
          <a:p>
            <a:r>
              <a:rPr lang="en-GB" b="1" dirty="0" smtClean="0"/>
              <a:t>General support		1/2 </a:t>
            </a:r>
            <a:endParaRPr lang="en-GB" b="1" dirty="0"/>
          </a:p>
        </p:txBody>
      </p:sp>
      <p:sp>
        <p:nvSpPr>
          <p:cNvPr id="7" name="Rounded Rectangle 6">
            <a:hlinkClick r:id="rId16"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8" name="Picture 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892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62441514"/>
              </p:ext>
            </p:extLst>
          </p:nvPr>
        </p:nvGraphicFramePr>
        <p:xfrm>
          <a:off x="134492" y="559282"/>
          <a:ext cx="8910661" cy="6527800"/>
        </p:xfrm>
        <a:graphic>
          <a:graphicData uri="http://schemas.openxmlformats.org/drawingml/2006/table">
            <a:tbl>
              <a:tblPr firstRow="1" bandRow="1">
                <a:tableStyleId>{5C22544A-7EE6-4342-B048-85BDC9FD1C3A}</a:tableStyleId>
              </a:tblPr>
              <a:tblGrid>
                <a:gridCol w="810060"/>
                <a:gridCol w="2448482"/>
                <a:gridCol w="1008112"/>
                <a:gridCol w="4644007"/>
              </a:tblGrid>
              <a:tr h="0">
                <a:tc>
                  <a:txBody>
                    <a:bodyPr/>
                    <a:lstStyle/>
                    <a:p>
                      <a:r>
                        <a:rPr lang="en-GB" sz="700" dirty="0" smtClean="0">
                          <a:latin typeface="+mn-lt"/>
                        </a:rPr>
                        <a:t>ORGANISATION</a:t>
                      </a:r>
                      <a:endParaRPr lang="en-GB" sz="700" dirty="0">
                        <a:latin typeface="+mn-lt"/>
                      </a:endParaRPr>
                    </a:p>
                  </a:txBody>
                  <a:tcPr/>
                </a:tc>
                <a:tc>
                  <a:txBody>
                    <a:bodyPr/>
                    <a:lstStyle/>
                    <a:p>
                      <a:r>
                        <a:rPr lang="en-GB" sz="700" dirty="0" smtClean="0">
                          <a:latin typeface="+mn-lt"/>
                        </a:rPr>
                        <a:t>SERVICES</a:t>
                      </a:r>
                      <a:endParaRPr lang="en-GB" sz="700" dirty="0">
                        <a:latin typeface="+mn-lt"/>
                      </a:endParaRPr>
                    </a:p>
                  </a:txBody>
                  <a:tcPr/>
                </a:tc>
                <a:tc>
                  <a:txBody>
                    <a:bodyPr/>
                    <a:lstStyle/>
                    <a:p>
                      <a:r>
                        <a:rPr lang="en-GB" sz="700" dirty="0" smtClean="0">
                          <a:latin typeface="+mn-lt"/>
                        </a:rPr>
                        <a:t>WHO’S ELIGIBLE?</a:t>
                      </a:r>
                      <a:r>
                        <a:rPr lang="en-GB" sz="700" baseline="0" dirty="0" smtClean="0">
                          <a:latin typeface="+mn-lt"/>
                        </a:rPr>
                        <a:t> </a:t>
                      </a:r>
                      <a:endParaRPr lang="en-GB" sz="700" dirty="0">
                        <a:latin typeface="+mn-lt"/>
                      </a:endParaRPr>
                    </a:p>
                  </a:txBody>
                  <a:tcPr/>
                </a:tc>
                <a:tc>
                  <a:txBody>
                    <a:bodyPr/>
                    <a:lstStyle/>
                    <a:p>
                      <a:r>
                        <a:rPr lang="en-GB" sz="700" dirty="0" smtClean="0">
                          <a:latin typeface="+mn-lt"/>
                        </a:rPr>
                        <a:t>CONTACT</a:t>
                      </a:r>
                      <a:endParaRPr lang="en-GB" sz="70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kern="1200" dirty="0" smtClean="0">
                          <a:solidFill>
                            <a:schemeClr val="dk1"/>
                          </a:solidFill>
                          <a:effectLst/>
                          <a:latin typeface="Lucida Sans Unicode (Body)"/>
                          <a:ea typeface="+mn-ea"/>
                          <a:cs typeface="Arial" panose="020B0604020202020204" pitchFamily="34" charset="0"/>
                          <a:hlinkClick r:id="rId3"/>
                        </a:rPr>
                        <a:t>Southwark Wellbeing Hub </a:t>
                      </a:r>
                      <a:endParaRPr lang="en-GB" sz="800" b="1" dirty="0" smtClean="0">
                        <a:latin typeface="Lucida Sans Unicode (Body)"/>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smtClean="0">
                          <a:latin typeface="Lucida Sans Unicode (Body)"/>
                          <a:cs typeface="Arial" panose="020B0604020202020204" pitchFamily="34" charset="0"/>
                        </a:rPr>
                        <a:t>Advice on money, health skills and work , transport, advocacy,</a:t>
                      </a:r>
                      <a:r>
                        <a:rPr lang="en-GB" sz="700" baseline="0" dirty="0" smtClean="0">
                          <a:latin typeface="Lucida Sans Unicode (Body)"/>
                          <a:cs typeface="Arial" panose="020B0604020202020204" pitchFamily="34" charset="0"/>
                        </a:rPr>
                        <a:t> </a:t>
                      </a:r>
                      <a:r>
                        <a:rPr lang="en-GB" sz="700" dirty="0" smtClean="0">
                          <a:latin typeface="Lucida Sans Unicode (Body)"/>
                          <a:cs typeface="Arial" panose="020B0604020202020204" pitchFamily="34" charset="0"/>
                        </a:rPr>
                        <a:t>care,</a:t>
                      </a:r>
                      <a:r>
                        <a:rPr lang="en-GB" sz="700" baseline="0" dirty="0" smtClean="0">
                          <a:latin typeface="Lucida Sans Unicode (Body)"/>
                          <a:cs typeface="Arial" panose="020B0604020202020204" pitchFamily="34" charset="0"/>
                        </a:rPr>
                        <a:t> leisure </a:t>
                      </a:r>
                      <a:endParaRPr lang="en-GB" sz="7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smtClean="0">
                          <a:latin typeface="Lucida Sans Unicode (Body)"/>
                        </a:rPr>
                        <a:t>All </a:t>
                      </a:r>
                      <a:endParaRPr lang="en-GB" sz="700" dirty="0">
                        <a:latin typeface="Lucida Sans Unicode (Body)"/>
                      </a:endParaRPr>
                    </a:p>
                  </a:txBody>
                  <a:tcPr/>
                </a:tc>
                <a:tc>
                  <a:txBody>
                    <a:bodyPr/>
                    <a:lstStyle/>
                    <a:p>
                      <a:r>
                        <a:rPr kumimoji="0" lang="en-GB" sz="700" kern="1200" dirty="0" smtClean="0">
                          <a:solidFill>
                            <a:schemeClr val="dk1"/>
                          </a:solidFill>
                          <a:effectLst/>
                          <a:latin typeface="Lucida Sans Unicode (Body)"/>
                          <a:ea typeface="+mn-ea"/>
                          <a:cs typeface="Arial" panose="020B0604020202020204" pitchFamily="34" charset="0"/>
                        </a:rPr>
                        <a:t>Mondays:</a:t>
                      </a:r>
                      <a:r>
                        <a:rPr kumimoji="0" lang="en-GB" sz="700" kern="1200" baseline="0" dirty="0" smtClean="0">
                          <a:solidFill>
                            <a:schemeClr val="dk1"/>
                          </a:solidFill>
                          <a:effectLst/>
                          <a:latin typeface="Lucida Sans Unicode (Body)"/>
                          <a:ea typeface="+mn-ea"/>
                          <a:cs typeface="Arial" panose="020B0604020202020204" pitchFamily="34" charset="0"/>
                        </a:rPr>
                        <a:t> </a:t>
                      </a:r>
                      <a:r>
                        <a:rPr kumimoji="0" lang="en-GB" sz="700" kern="1200" dirty="0" smtClean="0">
                          <a:solidFill>
                            <a:schemeClr val="dk1"/>
                          </a:solidFill>
                          <a:effectLst/>
                          <a:latin typeface="Lucida Sans Unicode (Body)"/>
                          <a:ea typeface="+mn-ea"/>
                          <a:cs typeface="Arial" panose="020B0604020202020204" pitchFamily="34" charset="0"/>
                        </a:rPr>
                        <a:t>Dragon Café 2-4pm Crypt of St George the Martyr Church, Borough High Street, </a:t>
                      </a:r>
                      <a:r>
                        <a:rPr kumimoji="0" lang="en-GB" sz="700" kern="1200" baseline="0" dirty="0" smtClean="0">
                          <a:solidFill>
                            <a:schemeClr val="dk1"/>
                          </a:solidFill>
                          <a:effectLst/>
                          <a:latin typeface="Lucida Sans Unicode (Body)"/>
                          <a:ea typeface="+mn-ea"/>
                          <a:cs typeface="Arial" panose="020B0604020202020204" pitchFamily="34" charset="0"/>
                        </a:rPr>
                        <a:t> </a:t>
                      </a:r>
                      <a:r>
                        <a:rPr kumimoji="0" lang="en-GB" sz="700" kern="1200" dirty="0" smtClean="0">
                          <a:solidFill>
                            <a:schemeClr val="dk1"/>
                          </a:solidFill>
                          <a:effectLst/>
                          <a:latin typeface="Lucida Sans Unicode (Body)"/>
                          <a:ea typeface="+mn-ea"/>
                          <a:cs typeface="Arial" panose="020B0604020202020204" pitchFamily="34" charset="0"/>
                        </a:rPr>
                        <a:t>SE1 1JA</a:t>
                      </a:r>
                    </a:p>
                    <a:p>
                      <a:pPr algn="l"/>
                      <a:r>
                        <a:rPr kumimoji="0" lang="en-GB" sz="700" kern="1200" dirty="0" smtClean="0">
                          <a:solidFill>
                            <a:schemeClr val="dk1"/>
                          </a:solidFill>
                          <a:effectLst/>
                          <a:latin typeface="Lucida Sans Unicode (Body)"/>
                          <a:ea typeface="+mn-ea"/>
                          <a:cs typeface="Arial" panose="020B0604020202020204" pitchFamily="34" charset="0"/>
                        </a:rPr>
                        <a:t>Tuesday:</a:t>
                      </a:r>
                      <a:r>
                        <a:rPr kumimoji="0" lang="en-GB" sz="700" kern="1200" baseline="0" dirty="0" smtClean="0">
                          <a:solidFill>
                            <a:schemeClr val="dk1"/>
                          </a:solidFill>
                          <a:effectLst/>
                          <a:latin typeface="Lucida Sans Unicode (Body)"/>
                          <a:ea typeface="+mn-ea"/>
                          <a:cs typeface="Arial" panose="020B0604020202020204" pitchFamily="34" charset="0"/>
                        </a:rPr>
                        <a:t> </a:t>
                      </a:r>
                      <a:r>
                        <a:rPr kumimoji="0" lang="en-GB" sz="700" kern="1200" dirty="0" smtClean="0">
                          <a:solidFill>
                            <a:schemeClr val="dk1"/>
                          </a:solidFill>
                          <a:effectLst/>
                          <a:latin typeface="Lucida Sans Unicode (Body)"/>
                          <a:ea typeface="+mn-ea"/>
                          <a:cs typeface="Arial" panose="020B0604020202020204" pitchFamily="34" charset="0"/>
                        </a:rPr>
                        <a:t>Pembroke House, 2-5pm 80 Tatum Street, SE17 1QR</a:t>
                      </a:r>
                      <a:r>
                        <a:rPr kumimoji="0" lang="en-GB" sz="700" kern="1200" baseline="0" dirty="0" smtClean="0">
                          <a:solidFill>
                            <a:schemeClr val="dk1"/>
                          </a:solidFill>
                          <a:effectLst/>
                          <a:latin typeface="Lucida Sans Unicode (Body)"/>
                          <a:ea typeface="+mn-ea"/>
                          <a:cs typeface="Arial" panose="020B0604020202020204" pitchFamily="34" charset="0"/>
                        </a:rPr>
                        <a:t> AND E</a:t>
                      </a:r>
                      <a:r>
                        <a:rPr kumimoji="0" lang="en-GB" sz="700" kern="1200" dirty="0" smtClean="0">
                          <a:solidFill>
                            <a:schemeClr val="dk1"/>
                          </a:solidFill>
                          <a:effectLst/>
                          <a:latin typeface="Lucida Sans Unicode (Body)"/>
                          <a:ea typeface="+mn-ea"/>
                          <a:cs typeface="Arial" panose="020B0604020202020204" pitchFamily="34" charset="0"/>
                        </a:rPr>
                        <a:t>ast Street Surgery 2-5pm, 301 East St, Walworth, SE17 1QR</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700" kern="1200" dirty="0" smtClean="0">
                          <a:solidFill>
                            <a:schemeClr val="dk1"/>
                          </a:solidFill>
                          <a:effectLst/>
                          <a:latin typeface="Lucida Sans Unicode (Body)"/>
                          <a:ea typeface="+mn-ea"/>
                          <a:cs typeface="Arial" panose="020B0604020202020204" pitchFamily="34" charset="0"/>
                        </a:rPr>
                        <a:t>Wednesday:</a:t>
                      </a:r>
                      <a:r>
                        <a:rPr kumimoji="0" lang="en-GB" sz="700" kern="1200" baseline="0" dirty="0" smtClean="0">
                          <a:solidFill>
                            <a:schemeClr val="dk1"/>
                          </a:solidFill>
                          <a:effectLst/>
                          <a:latin typeface="Lucida Sans Unicode (Body)"/>
                          <a:ea typeface="+mn-ea"/>
                          <a:cs typeface="Arial" panose="020B0604020202020204" pitchFamily="34" charset="0"/>
                        </a:rPr>
                        <a:t> D</a:t>
                      </a:r>
                      <a:r>
                        <a:rPr kumimoji="0" lang="en-GB" sz="700" kern="1200" dirty="0" smtClean="0">
                          <a:solidFill>
                            <a:schemeClr val="dk1"/>
                          </a:solidFill>
                          <a:effectLst/>
                          <a:latin typeface="Lucida Sans Unicode (Body)"/>
                          <a:ea typeface="+mn-ea"/>
                          <a:cs typeface="Arial" panose="020B0604020202020204" pitchFamily="34" charset="0"/>
                        </a:rPr>
                        <a:t>ocklands Settlement 2-5pm, Rotherhithe Centre, 400 Salter Road, SE16 5LJ</a:t>
                      </a:r>
                    </a:p>
                    <a:p>
                      <a:r>
                        <a:rPr kumimoji="0" lang="en-GB" sz="700" kern="1200" dirty="0" smtClean="0">
                          <a:solidFill>
                            <a:schemeClr val="dk1"/>
                          </a:solidFill>
                          <a:effectLst/>
                          <a:latin typeface="Lucida Sans Unicode (Body)"/>
                          <a:ea typeface="+mn-ea"/>
                          <a:cs typeface="Arial" panose="020B0604020202020204" pitchFamily="34" charset="0"/>
                        </a:rPr>
                        <a:t>Thursdays:</a:t>
                      </a:r>
                      <a:r>
                        <a:rPr kumimoji="0" lang="en-GB" sz="700" kern="1200" baseline="0" dirty="0" smtClean="0">
                          <a:solidFill>
                            <a:schemeClr val="dk1"/>
                          </a:solidFill>
                          <a:effectLst/>
                          <a:latin typeface="Lucida Sans Unicode (Body)"/>
                          <a:ea typeface="+mn-ea"/>
                          <a:cs typeface="Arial" panose="020B0604020202020204" pitchFamily="34" charset="0"/>
                        </a:rPr>
                        <a:t> </a:t>
                      </a:r>
                      <a:r>
                        <a:rPr kumimoji="0" lang="en-GB" sz="700" kern="1200" dirty="0" smtClean="0">
                          <a:solidFill>
                            <a:schemeClr val="dk1"/>
                          </a:solidFill>
                          <a:effectLst/>
                          <a:latin typeface="Lucida Sans Unicode (Body)"/>
                          <a:ea typeface="+mn-ea"/>
                          <a:cs typeface="Arial" panose="020B0604020202020204" pitchFamily="34" charset="0"/>
                        </a:rPr>
                        <a:t>Bermondsey Health Centre 10-12pm 108 Grand Road, SE1 3BW </a:t>
                      </a:r>
                    </a:p>
                    <a:p>
                      <a:r>
                        <a:rPr kumimoji="0" lang="en-GB" sz="700" kern="1200" dirty="0" smtClean="0">
                          <a:solidFill>
                            <a:schemeClr val="dk1"/>
                          </a:solidFill>
                          <a:effectLst/>
                          <a:latin typeface="Lucida Sans Unicode (Body)"/>
                          <a:ea typeface="+mn-ea"/>
                          <a:cs typeface="Arial" panose="020B0604020202020204" pitchFamily="34" charset="0"/>
                        </a:rPr>
                        <a:t>Nunhead Surgery 2-5pm 58 Nunhead Grove SE15 3LY </a:t>
                      </a:r>
                    </a:p>
                    <a:p>
                      <a:r>
                        <a:rPr kumimoji="0" lang="en-GB" sz="700" kern="1200" dirty="0" smtClean="0">
                          <a:solidFill>
                            <a:schemeClr val="dk1"/>
                          </a:solidFill>
                          <a:effectLst/>
                          <a:latin typeface="Lucida Sans Unicode (Body)"/>
                          <a:ea typeface="+mn-ea"/>
                          <a:cs typeface="Arial" panose="020B0604020202020204" pitchFamily="34" charset="0"/>
                        </a:rPr>
                        <a:t>Friday:</a:t>
                      </a:r>
                      <a:r>
                        <a:rPr kumimoji="0" lang="en-GB" sz="700" kern="1200" baseline="0" dirty="0" smtClean="0">
                          <a:solidFill>
                            <a:schemeClr val="dk1"/>
                          </a:solidFill>
                          <a:effectLst/>
                          <a:latin typeface="Lucida Sans Unicode (Body)"/>
                          <a:ea typeface="+mn-ea"/>
                          <a:cs typeface="Arial" panose="020B0604020202020204" pitchFamily="34" charset="0"/>
                        </a:rPr>
                        <a:t> </a:t>
                      </a:r>
                      <a:r>
                        <a:rPr kumimoji="0" lang="en-GB" sz="700" kern="1200" dirty="0" smtClean="0">
                          <a:solidFill>
                            <a:schemeClr val="dk1"/>
                          </a:solidFill>
                          <a:effectLst/>
                          <a:latin typeface="Lucida Sans Unicode (Body)"/>
                          <a:ea typeface="+mn-ea"/>
                          <a:cs typeface="Arial" panose="020B0604020202020204" pitchFamily="34" charset="0"/>
                        </a:rPr>
                        <a:t>LESOCO 11am-1pm 25 The Cut, SE1 8LS</a:t>
                      </a:r>
                      <a:r>
                        <a:rPr kumimoji="0" lang="en-GB" sz="700" kern="1200" baseline="0" dirty="0" smtClean="0">
                          <a:solidFill>
                            <a:schemeClr val="dk1"/>
                          </a:solidFill>
                          <a:effectLst/>
                          <a:latin typeface="Lucida Sans Unicode (Body)"/>
                          <a:ea typeface="+mn-ea"/>
                          <a:cs typeface="Arial" panose="020B0604020202020204" pitchFamily="34" charset="0"/>
                        </a:rPr>
                        <a:t> AND </a:t>
                      </a:r>
                      <a:r>
                        <a:rPr kumimoji="0" lang="en-GB" sz="700" kern="1200" dirty="0" smtClean="0">
                          <a:solidFill>
                            <a:schemeClr val="dk1"/>
                          </a:solidFill>
                          <a:effectLst/>
                          <a:latin typeface="Lucida Sans Unicode (Body)"/>
                          <a:ea typeface="+mn-ea"/>
                          <a:cs typeface="Arial" panose="020B0604020202020204" pitchFamily="34" charset="0"/>
                        </a:rPr>
                        <a:t>Inspire Café 12-3pm The Crypt At St Peters, Liverpool Grove, SE17 2HH</a:t>
                      </a:r>
                    </a:p>
                  </a:txBody>
                  <a:tcPr/>
                </a:tc>
              </a:tr>
              <a:tr h="370840">
                <a:tc>
                  <a:txBody>
                    <a:bodyPr/>
                    <a:lstStyle/>
                    <a:p>
                      <a:r>
                        <a:rPr lang="en-GB" sz="800" b="1" dirty="0" smtClean="0">
                          <a:latin typeface="Lucida Sans Unicode (Body)"/>
                          <a:hlinkClick r:id="rId4"/>
                        </a:rPr>
                        <a:t>Copleston</a:t>
                      </a:r>
                      <a:r>
                        <a:rPr lang="en-GB" sz="800" b="1" baseline="0" dirty="0" smtClean="0">
                          <a:latin typeface="Lucida Sans Unicode (Body)"/>
                          <a:hlinkClick r:id="rId4"/>
                        </a:rPr>
                        <a:t> </a:t>
                      </a:r>
                      <a:r>
                        <a:rPr lang="en-GB" sz="800" b="1" dirty="0" smtClean="0">
                          <a:latin typeface="Lucida Sans Unicode (Body)"/>
                          <a:hlinkClick r:id="rId4"/>
                        </a:rPr>
                        <a:t>Centre</a:t>
                      </a:r>
                      <a:endParaRPr lang="en-GB" sz="800" b="1" dirty="0">
                        <a:latin typeface="Lucida Sans Unicode (Body)"/>
                      </a:endParaRPr>
                    </a:p>
                  </a:txBody>
                  <a:tcPr/>
                </a:tc>
                <a:tc>
                  <a:txBody>
                    <a:bodyPr/>
                    <a:lstStyle/>
                    <a:p>
                      <a:r>
                        <a:rPr lang="en-GB" sz="700" dirty="0" smtClean="0">
                          <a:latin typeface="Lucida Sans Unicode (Body)"/>
                        </a:rPr>
                        <a:t>Support</a:t>
                      </a:r>
                      <a:r>
                        <a:rPr lang="en-GB" sz="700" baseline="0" dirty="0" smtClean="0">
                          <a:latin typeface="Lucida Sans Unicode (Body)"/>
                        </a:rPr>
                        <a:t> and advice incl. mental health projects, counselling by appointment  </a:t>
                      </a:r>
                    </a:p>
                    <a:p>
                      <a:endParaRPr lang="en-GB" sz="700" dirty="0">
                        <a:latin typeface="Lucida Sans Unicode (Body)"/>
                      </a:endParaRPr>
                    </a:p>
                  </a:txBody>
                  <a:tcPr/>
                </a:tc>
                <a:tc>
                  <a:txBody>
                    <a:bodyPr/>
                    <a:lstStyle/>
                    <a:p>
                      <a:r>
                        <a:rPr lang="en-GB" sz="700" dirty="0" smtClean="0">
                          <a:latin typeface="Lucida Sans Unicode (Body)"/>
                        </a:rPr>
                        <a:t>All</a:t>
                      </a:r>
                      <a:endParaRPr lang="en-GB" sz="7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smtClean="0">
                          <a:latin typeface="Lucida Sans Unicode (Body)"/>
                        </a:rPr>
                        <a:t>020 7732 3435 </a:t>
                      </a:r>
                      <a:endParaRPr lang="en-GB" sz="700" b="1" dirty="0" smtClean="0">
                        <a:latin typeface="Lucida Sans Unicode (Body)"/>
                      </a:endParaRPr>
                    </a:p>
                    <a:p>
                      <a:r>
                        <a:rPr lang="en-GB" sz="700" dirty="0" smtClean="0">
                          <a:latin typeface="Lucida Sans Unicode (Body)"/>
                        </a:rPr>
                        <a:t>Copleston Road,</a:t>
                      </a:r>
                      <a:r>
                        <a:rPr lang="en-GB" sz="700" baseline="0" dirty="0" smtClean="0">
                          <a:latin typeface="Lucida Sans Unicode (Body)"/>
                        </a:rPr>
                        <a:t> S</a:t>
                      </a:r>
                      <a:r>
                        <a:rPr lang="en-GB" sz="700" dirty="0" smtClean="0">
                          <a:latin typeface="Lucida Sans Unicode (Body)"/>
                        </a:rPr>
                        <a:t>E15 4AN </a:t>
                      </a:r>
                      <a:endParaRPr kumimoji="0" lang="en-GB" sz="700" kern="1200" dirty="0" smtClean="0">
                        <a:solidFill>
                          <a:schemeClr val="dk1"/>
                        </a:solidFill>
                        <a:effectLst/>
                        <a:latin typeface="Lucida Sans Unicode (Body)"/>
                        <a:ea typeface="+mn-ea"/>
                        <a:cs typeface="Arial" panose="020B0604020202020204" pitchFamily="34" charset="0"/>
                      </a:endParaRPr>
                    </a:p>
                    <a:p>
                      <a:pPr algn="l"/>
                      <a:r>
                        <a:rPr kumimoji="0" lang="en-GB" sz="700" kern="1200" dirty="0" smtClean="0">
                          <a:solidFill>
                            <a:schemeClr val="dk1"/>
                          </a:solidFill>
                          <a:effectLst/>
                          <a:latin typeface="Lucida Sans Unicode (Body)"/>
                          <a:ea typeface="+mn-ea"/>
                          <a:cs typeface="Arial" panose="020B0604020202020204" pitchFamily="34" charset="0"/>
                        </a:rPr>
                        <a:t>Drop-in Tues 10:00-12:00 </a:t>
                      </a:r>
                    </a:p>
                    <a:p>
                      <a:pPr algn="l"/>
                      <a:r>
                        <a:rPr kumimoji="0" lang="en-GB" sz="700" kern="1200" dirty="0" smtClean="0">
                          <a:solidFill>
                            <a:schemeClr val="dk1"/>
                          </a:solidFill>
                          <a:effectLst/>
                          <a:latin typeface="Lucida Sans Unicode (Body)"/>
                          <a:ea typeface="+mn-ea"/>
                          <a:cs typeface="Arial" panose="020B0604020202020204" pitchFamily="34" charset="0"/>
                        </a:rPr>
                        <a:t>Asylum seekers drop-in Tues 12:00-17:00</a:t>
                      </a:r>
                    </a:p>
                  </a:txBody>
                  <a:tcPr/>
                </a:tc>
              </a:tr>
              <a:tr h="370840">
                <a:tc>
                  <a:txBody>
                    <a:bodyPr/>
                    <a:lstStyle/>
                    <a:p>
                      <a:r>
                        <a:rPr lang="en-GB" sz="800" b="1" dirty="0" smtClean="0">
                          <a:latin typeface="Lucida Sans Unicode (Body)"/>
                          <a:hlinkClick r:id="rId5"/>
                        </a:rPr>
                        <a:t>Deptford Reach </a:t>
                      </a:r>
                      <a:endParaRPr lang="en-GB" sz="800" b="1" dirty="0">
                        <a:latin typeface="Lucida Sans Unicode (Body)"/>
                      </a:endParaRPr>
                    </a:p>
                  </a:txBody>
                  <a:tcPr/>
                </a:tc>
                <a:tc>
                  <a:txBody>
                    <a:bodyPr/>
                    <a:lstStyle/>
                    <a:p>
                      <a:r>
                        <a:rPr lang="en-GB" sz="700" dirty="0" smtClean="0">
                          <a:latin typeface="Lucida Sans Unicode (Body)"/>
                        </a:rPr>
                        <a:t>Drop-in</a:t>
                      </a:r>
                      <a:r>
                        <a:rPr lang="en-GB" sz="700" baseline="0" dirty="0" smtClean="0">
                          <a:latin typeface="Lucida Sans Unicode (Body)"/>
                        </a:rPr>
                        <a:t> s</a:t>
                      </a:r>
                      <a:r>
                        <a:rPr lang="en-GB" sz="700" dirty="0" smtClean="0">
                          <a:latin typeface="Lucida Sans Unicode (Body)"/>
                        </a:rPr>
                        <a:t>upport and advice for</a:t>
                      </a:r>
                      <a:endParaRPr lang="en-GB" sz="7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smtClean="0">
                          <a:latin typeface="Lucida Sans Unicode (Body)"/>
                        </a:rPr>
                        <a:t>Those affected</a:t>
                      </a:r>
                      <a:r>
                        <a:rPr lang="en-GB" sz="700" baseline="0" dirty="0" smtClean="0">
                          <a:latin typeface="Lucida Sans Unicode (Body)"/>
                        </a:rPr>
                        <a:t> by homelessness, mental illness, drug or alcohol abuse </a:t>
                      </a:r>
                      <a:endParaRPr lang="en-GB" sz="700" dirty="0" smtClean="0">
                        <a:latin typeface="Lucida Sans Unicode (Body)"/>
                      </a:endParaRPr>
                    </a:p>
                  </a:txBody>
                  <a:tcPr/>
                </a:tc>
                <a:tc>
                  <a:txBody>
                    <a:bodyPr/>
                    <a:lstStyle/>
                    <a:p>
                      <a:pPr algn="l"/>
                      <a:r>
                        <a:rPr lang="en-GB" sz="700" dirty="0" smtClean="0">
                          <a:latin typeface="Lucida Sans Unicode (Body)"/>
                        </a:rPr>
                        <a:t>020 8692 6548</a:t>
                      </a:r>
                    </a:p>
                    <a:p>
                      <a:pPr algn="l"/>
                      <a:r>
                        <a:rPr lang="en-GB" sz="700" dirty="0" smtClean="0">
                          <a:latin typeface="Lucida Sans Unicode (Body)"/>
                        </a:rPr>
                        <a:t>64 Speedwell Street,</a:t>
                      </a:r>
                      <a:r>
                        <a:rPr lang="en-GB" sz="700" baseline="0" dirty="0" smtClean="0">
                          <a:latin typeface="Lucida Sans Unicode (Body)"/>
                        </a:rPr>
                        <a:t> </a:t>
                      </a:r>
                      <a:r>
                        <a:rPr lang="en-GB" sz="700" dirty="0" smtClean="0">
                          <a:latin typeface="Lucida Sans Unicode (Body)"/>
                        </a:rPr>
                        <a:t>SE8 4AT – Mon-Thurs</a:t>
                      </a:r>
                      <a:r>
                        <a:rPr lang="en-GB" sz="700" baseline="0" dirty="0" smtClean="0">
                          <a:latin typeface="Lucida Sans Unicode (Body)"/>
                        </a:rPr>
                        <a:t> 09:00-14:00 </a:t>
                      </a:r>
                      <a:endParaRPr lang="en-GB" sz="700" dirty="0" smtClean="0">
                        <a:latin typeface="Lucida Sans Unicode (Body)"/>
                      </a:endParaRPr>
                    </a:p>
                  </a:txBody>
                  <a:tcPr/>
                </a:tc>
              </a:tr>
              <a:tr h="370840">
                <a:tc>
                  <a:txBody>
                    <a:bodyPr/>
                    <a:lstStyle/>
                    <a:p>
                      <a:r>
                        <a:rPr lang="en-GB" sz="800" b="1" dirty="0" smtClean="0">
                          <a:latin typeface="Lucida Sans Unicode (Body)"/>
                          <a:hlinkClick r:id="rId6"/>
                        </a:rPr>
                        <a:t>Divine Rescue</a:t>
                      </a:r>
                      <a:endParaRPr lang="en-GB" sz="800" b="1" dirty="0">
                        <a:latin typeface="Lucida Sans Unicode (Body)"/>
                      </a:endParaRPr>
                    </a:p>
                  </a:txBody>
                  <a:tcPr/>
                </a:tc>
                <a:tc>
                  <a:txBody>
                    <a:bodyPr/>
                    <a:lstStyle/>
                    <a:p>
                      <a:r>
                        <a:rPr lang="en-GB" sz="700" baseline="0" dirty="0" smtClean="0">
                          <a:latin typeface="Lucida Sans Unicode (Body)"/>
                        </a:rPr>
                        <a:t>Free legal support </a:t>
                      </a:r>
                    </a:p>
                    <a:p>
                      <a:r>
                        <a:rPr lang="en-GB" sz="700" baseline="0" dirty="0" smtClean="0">
                          <a:latin typeface="Lucida Sans Unicode (Body)"/>
                        </a:rPr>
                        <a:t>Keyworkers assess clients’ needs and cater support incl. referrals to housing; benefits guidance; support with bereavement </a:t>
                      </a:r>
                    </a:p>
                    <a:p>
                      <a:r>
                        <a:rPr lang="en-GB" sz="700" baseline="0" dirty="0" smtClean="0">
                          <a:latin typeface="Lucida Sans Unicode (Body)"/>
                        </a:rPr>
                        <a:t>Employment training incl. self-esteem; basic ICT; preparing for work </a:t>
                      </a:r>
                    </a:p>
                    <a:p>
                      <a:r>
                        <a:rPr lang="en-GB" sz="700" baseline="0" dirty="0" smtClean="0">
                          <a:latin typeface="Lucida Sans Unicode (Body)"/>
                        </a:rPr>
                        <a:t>Free meals in office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aseline="0" dirty="0" smtClean="0">
                          <a:latin typeface="Lucida Sans Unicode (Body)"/>
                        </a:rPr>
                        <a:t>People in need, incl. homeless, ex-offender, sex-offenders, personal crisis </a:t>
                      </a:r>
                    </a:p>
                    <a:p>
                      <a:endParaRPr lang="en-GB" sz="700" baseline="0" dirty="0" smtClean="0">
                        <a:latin typeface="Lucida Sans Unicode (Body)"/>
                      </a:endParaRPr>
                    </a:p>
                  </a:txBody>
                  <a:tcPr/>
                </a:tc>
                <a:tc>
                  <a:txBody>
                    <a:bodyPr/>
                    <a:lstStyle/>
                    <a:p>
                      <a:pPr algn="l"/>
                      <a:r>
                        <a:rPr lang="en-GB" sz="700" dirty="0" smtClean="0">
                          <a:latin typeface="Lucida Sans Unicode (Body)"/>
                        </a:rPr>
                        <a:t> 020 3489 1765</a:t>
                      </a:r>
                    </a:p>
                    <a:p>
                      <a:r>
                        <a:rPr lang="en-GB" sz="700" dirty="0" smtClean="0">
                          <a:effectLst/>
                          <a:latin typeface="Lucida Sans Unicode (Body)"/>
                        </a:rPr>
                        <a:t>1 Thurlow Street, Southwark</a:t>
                      </a:r>
                    </a:p>
                    <a:p>
                      <a:r>
                        <a:rPr lang="en-GB" sz="700" dirty="0" smtClean="0">
                          <a:effectLst/>
                          <a:latin typeface="Lucida Sans Unicode (Body)"/>
                        </a:rPr>
                        <a:t>London</a:t>
                      </a:r>
                    </a:p>
                    <a:p>
                      <a:r>
                        <a:rPr lang="en-GB" sz="700" dirty="0" smtClean="0">
                          <a:effectLst/>
                          <a:latin typeface="Lucida Sans Unicode (Body)"/>
                        </a:rPr>
                        <a:t>SE17 2US</a:t>
                      </a:r>
                    </a:p>
                    <a:p>
                      <a:pPr algn="l"/>
                      <a:r>
                        <a:rPr kumimoji="0" lang="en-GB" sz="700" kern="1200" baseline="0" dirty="0" smtClean="0">
                          <a:solidFill>
                            <a:schemeClr val="dk1"/>
                          </a:solidFill>
                          <a:effectLst/>
                          <a:latin typeface="Lucida Sans Unicode (Body)"/>
                          <a:ea typeface="+mn-ea"/>
                          <a:cs typeface="Arial" panose="020B0604020202020204" pitchFamily="34" charset="0"/>
                        </a:rPr>
                        <a:t>Mon-Fri 09:00-16:00 </a:t>
                      </a:r>
                    </a:p>
                    <a:p>
                      <a:pPr algn="l"/>
                      <a:endParaRPr kumimoji="0" lang="en-GB" sz="700" kern="1200" baseline="0" dirty="0" smtClean="0">
                        <a:solidFill>
                          <a:schemeClr val="dk1"/>
                        </a:solidFill>
                        <a:effectLst/>
                        <a:latin typeface="Lucida Sans Unicode (Body)"/>
                        <a:ea typeface="+mn-ea"/>
                        <a:cs typeface="Arial" panose="020B0604020202020204" pitchFamily="34" charset="0"/>
                      </a:endParaRPr>
                    </a:p>
                    <a:p>
                      <a:pPr algn="l"/>
                      <a:r>
                        <a:rPr kumimoji="0" lang="en-GB" sz="700" kern="1200" baseline="0" dirty="0" smtClean="0">
                          <a:solidFill>
                            <a:schemeClr val="dk1"/>
                          </a:solidFill>
                          <a:effectLst/>
                          <a:latin typeface="Lucida Sans Unicode (Body)"/>
                          <a:ea typeface="+mn-ea"/>
                          <a:cs typeface="Arial" panose="020B0604020202020204" pitchFamily="34" charset="0"/>
                        </a:rPr>
                        <a:t>Legal support: Wed 10:00-14:00</a:t>
                      </a:r>
                    </a:p>
                    <a:p>
                      <a:pPr algn="l"/>
                      <a:r>
                        <a:rPr kumimoji="0" lang="en-GB" sz="700" kern="1200" baseline="0" dirty="0" smtClean="0">
                          <a:solidFill>
                            <a:schemeClr val="dk1"/>
                          </a:solidFill>
                          <a:effectLst/>
                          <a:latin typeface="Lucida Sans Unicode (Body)"/>
                          <a:ea typeface="+mn-ea"/>
                          <a:cs typeface="Arial" panose="020B0604020202020204" pitchFamily="34" charset="0"/>
                        </a:rPr>
                        <a:t>Keyworkers: drop-in / by appointment  </a:t>
                      </a:r>
                    </a:p>
                  </a:txBody>
                  <a:tcPr/>
                </a:tc>
              </a:tr>
              <a:tr h="370840">
                <a:tc>
                  <a:txBody>
                    <a:bodyPr/>
                    <a:lstStyle/>
                    <a:p>
                      <a:r>
                        <a:rPr lang="en-GB" sz="800" b="1" dirty="0" smtClean="0">
                          <a:latin typeface="Lucida Sans Unicode (Body)"/>
                          <a:hlinkClick r:id="rId7"/>
                        </a:rPr>
                        <a:t>Southwark Pensioners</a:t>
                      </a:r>
                      <a:r>
                        <a:rPr lang="en-GB" sz="800" b="1" baseline="0" dirty="0" smtClean="0">
                          <a:latin typeface="Lucida Sans Unicode (Body)"/>
                          <a:hlinkClick r:id="rId7"/>
                        </a:rPr>
                        <a:t> Centre</a:t>
                      </a:r>
                      <a:endParaRPr lang="en-GB" sz="800" b="1" dirty="0">
                        <a:latin typeface="Lucida Sans Unicode (Body)"/>
                      </a:endParaRPr>
                    </a:p>
                  </a:txBody>
                  <a:tcPr/>
                </a:tc>
                <a:tc>
                  <a:txBody>
                    <a:bodyPr/>
                    <a:lstStyle/>
                    <a:p>
                      <a:r>
                        <a:rPr lang="en-GB" sz="700" baseline="0" dirty="0" smtClean="0">
                          <a:latin typeface="Lucida Sans Unicode (Body)"/>
                        </a:rPr>
                        <a:t>Groups: exercise, creative, social activities, IT skills </a:t>
                      </a:r>
                    </a:p>
                    <a:p>
                      <a:r>
                        <a:rPr lang="en-GB" sz="700" baseline="0" dirty="0" smtClean="0">
                          <a:latin typeface="Lucida Sans Unicode (Body)"/>
                        </a:rPr>
                        <a:t>Advice incl. housing, benefits, debt </a:t>
                      </a:r>
                    </a:p>
                    <a:p>
                      <a:r>
                        <a:rPr lang="en-GB" sz="700" baseline="0" dirty="0" smtClean="0">
                          <a:latin typeface="Lucida Sans Unicode (Body)"/>
                        </a:rPr>
                        <a:t>Occasional home visits </a:t>
                      </a:r>
                    </a:p>
                  </a:txBody>
                  <a:tcPr/>
                </a:tc>
                <a:tc>
                  <a:txBody>
                    <a:bodyPr/>
                    <a:lstStyle/>
                    <a:p>
                      <a:r>
                        <a:rPr lang="en-GB" sz="700" baseline="0" dirty="0" smtClean="0">
                          <a:latin typeface="Lucida Sans Unicode (Body)"/>
                          <a:hlinkClick r:id="rId8"/>
                        </a:rPr>
                        <a:t>Moving On</a:t>
                      </a:r>
                      <a:r>
                        <a:rPr lang="en-GB" sz="700" baseline="0" dirty="0" smtClean="0">
                          <a:latin typeface="Lucida Sans Unicode (Body)"/>
                        </a:rPr>
                        <a:t>: support group for older women with physical disabilities/social isolation, by SLAM referral </a:t>
                      </a:r>
                    </a:p>
                    <a:p>
                      <a:r>
                        <a:rPr lang="en-GB" sz="700" baseline="0" dirty="0" smtClean="0">
                          <a:latin typeface="Lucida Sans Unicode (Body)"/>
                          <a:hlinkClick r:id="rId9"/>
                        </a:rPr>
                        <a:t>Eye to Eye</a:t>
                      </a:r>
                      <a:r>
                        <a:rPr lang="en-GB" sz="700" baseline="0" dirty="0" smtClean="0">
                          <a:latin typeface="Lucida Sans Unicode (Body)"/>
                        </a:rPr>
                        <a:t>: 50+ visually impaired</a:t>
                      </a:r>
                    </a:p>
                  </a:txBody>
                  <a:tcPr/>
                </a:tc>
                <a:tc>
                  <a:txBody>
                    <a:bodyPr/>
                    <a:lstStyle/>
                    <a:p>
                      <a:pPr algn="l"/>
                      <a:r>
                        <a:rPr kumimoji="0" lang="en-GB" sz="700" kern="1200" baseline="0" dirty="0" smtClean="0">
                          <a:solidFill>
                            <a:schemeClr val="dk1"/>
                          </a:solidFill>
                          <a:effectLst/>
                          <a:latin typeface="Lucida Sans Unicode (Body)"/>
                          <a:ea typeface="+mn-ea"/>
                          <a:cs typeface="Arial" panose="020B0604020202020204" pitchFamily="34" charset="0"/>
                        </a:rPr>
                        <a:t>Advice sessions: call </a:t>
                      </a:r>
                      <a:r>
                        <a:rPr lang="en-GB" sz="700" dirty="0" smtClean="0">
                          <a:effectLst/>
                          <a:latin typeface="Lucida Sans Unicode (Body)"/>
                        </a:rPr>
                        <a:t>02077084556</a:t>
                      </a:r>
                      <a:r>
                        <a:rPr lang="en-GB" sz="700" baseline="0" dirty="0" smtClean="0">
                          <a:effectLst/>
                          <a:latin typeface="Lucida Sans Unicode (Body)"/>
                        </a:rPr>
                        <a:t> to make a Mon, Wed and Fri 09:30-16:30 appointments</a:t>
                      </a:r>
                    </a:p>
                    <a:p>
                      <a:pPr algn="l"/>
                      <a:r>
                        <a:rPr lang="en-GB" sz="700" dirty="0" smtClean="0">
                          <a:effectLst/>
                          <a:latin typeface="Lucida Sans Unicode (Body)"/>
                        </a:rPr>
                        <a:t>Darwin Court, 1 Crail Row, SE17 1AD</a:t>
                      </a:r>
                      <a:r>
                        <a:rPr lang="en-GB" sz="700" baseline="0" dirty="0" smtClean="0">
                          <a:effectLst/>
                          <a:latin typeface="Lucida Sans Unicode (Body)"/>
                        </a:rPr>
                        <a:t> </a:t>
                      </a:r>
                    </a:p>
                    <a:p>
                      <a:pPr algn="l"/>
                      <a:endParaRPr kumimoji="0" lang="en-GB" sz="700" kern="1200" baseline="0" dirty="0" smtClean="0">
                        <a:solidFill>
                          <a:schemeClr val="dk1"/>
                        </a:solidFill>
                        <a:effectLst/>
                        <a:latin typeface="Lucida Sans Unicode (Body)"/>
                        <a:ea typeface="+mn-ea"/>
                        <a:cs typeface="Arial" panose="020B0604020202020204" pitchFamily="34" charset="0"/>
                      </a:endParaRPr>
                    </a:p>
                    <a:p>
                      <a:pPr algn="l"/>
                      <a:r>
                        <a:rPr kumimoji="0" lang="en-GB" sz="700" kern="1200" baseline="0" dirty="0" smtClean="0">
                          <a:solidFill>
                            <a:schemeClr val="dk1"/>
                          </a:solidFill>
                          <a:effectLst/>
                          <a:latin typeface="Lucida Sans Unicode (Body)"/>
                          <a:ea typeface="+mn-ea"/>
                          <a:cs typeface="Arial" panose="020B0604020202020204" pitchFamily="34" charset="0"/>
                        </a:rPr>
                        <a:t>Eye to Eye: every other Tuesday, 14:00-16:00</a:t>
                      </a:r>
                    </a:p>
                    <a:p>
                      <a:pPr algn="l"/>
                      <a:r>
                        <a:rPr lang="en-GB" sz="700" dirty="0" smtClean="0">
                          <a:effectLst/>
                          <a:latin typeface="Lucida Sans Unicode (Body)"/>
                        </a:rPr>
                        <a:t>Moving On: Fridays, 14:00-16:00 </a:t>
                      </a:r>
                    </a:p>
                    <a:p>
                      <a:pPr algn="l"/>
                      <a:endParaRPr kumimoji="0" lang="en-GB" sz="700" kern="1200" baseline="0" dirty="0" smtClean="0">
                        <a:solidFill>
                          <a:schemeClr val="dk1"/>
                        </a:solidFill>
                        <a:effectLst/>
                        <a:latin typeface="Lucida Sans Unicode (Body)"/>
                        <a:ea typeface="+mn-ea"/>
                        <a:cs typeface="Arial" panose="020B0604020202020204" pitchFamily="34" charset="0"/>
                      </a:endParaRPr>
                    </a:p>
                    <a:p>
                      <a:pPr algn="l"/>
                      <a:r>
                        <a:rPr lang="en-GB" sz="700" dirty="0" smtClean="0">
                          <a:effectLst/>
                          <a:latin typeface="Lucida Sans Unicode (Body)"/>
                        </a:rPr>
                        <a:t>020 7708 4556</a:t>
                      </a:r>
                      <a:endParaRPr lang="en-GB" sz="700" dirty="0" smtClean="0">
                        <a:latin typeface="Lucida Sans Unicode (Body)"/>
                      </a:endParaRPr>
                    </a:p>
                    <a:p>
                      <a:pPr algn="l"/>
                      <a:r>
                        <a:rPr lang="en-GB" sz="700" dirty="0" smtClean="0">
                          <a:latin typeface="Lucida Sans Unicode (Body)"/>
                        </a:rPr>
                        <a:t>305-307 Camberwell Road,</a:t>
                      </a:r>
                      <a:r>
                        <a:rPr lang="en-GB" sz="700" baseline="0" dirty="0" smtClean="0">
                          <a:latin typeface="Lucida Sans Unicode (Body)"/>
                        </a:rPr>
                        <a:t> </a:t>
                      </a:r>
                      <a:r>
                        <a:rPr lang="en-GB" sz="700" dirty="0" smtClean="0">
                          <a:latin typeface="Lucida Sans Unicode (Body)"/>
                        </a:rPr>
                        <a:t>SE5 0HQ</a:t>
                      </a:r>
                      <a:endParaRPr kumimoji="0" lang="en-GB" sz="700" kern="1200" baseline="0" dirty="0" smtClean="0">
                        <a:solidFill>
                          <a:schemeClr val="dk1"/>
                        </a:solidFill>
                        <a:effectLst/>
                        <a:latin typeface="Lucida Sans Unicode (Body)"/>
                        <a:ea typeface="+mn-ea"/>
                        <a:cs typeface="Arial" panose="020B0604020202020204" pitchFamily="34" charset="0"/>
                      </a:endParaRPr>
                    </a:p>
                  </a:txBody>
                  <a:tcPr/>
                </a:tc>
              </a:tr>
              <a:tr h="370840">
                <a:tc>
                  <a:txBody>
                    <a:bodyPr/>
                    <a:lstStyle/>
                    <a:p>
                      <a:r>
                        <a:rPr lang="en-GB" sz="800" b="1" dirty="0" smtClean="0">
                          <a:latin typeface="Lucida Sans Unicode (Body)"/>
                          <a:hlinkClick r:id="rId10"/>
                        </a:rPr>
                        <a:t>Blackfriars Settlement</a:t>
                      </a:r>
                      <a:endParaRPr lang="en-GB" sz="800" b="1" dirty="0">
                        <a:latin typeface="Lucida Sans Unicode (Body)"/>
                      </a:endParaRPr>
                    </a:p>
                  </a:txBody>
                  <a:tcPr/>
                </a:tc>
                <a:tc>
                  <a:txBody>
                    <a:bodyPr/>
                    <a:lstStyle/>
                    <a:p>
                      <a:r>
                        <a:rPr lang="en-GB" sz="700" baseline="0" dirty="0" smtClean="0">
                          <a:latin typeface="Lucida Sans Unicode (Body)"/>
                        </a:rPr>
                        <a:t>One-off legal advice on contract disputes, debt, employment and housing </a:t>
                      </a:r>
                    </a:p>
                    <a:p>
                      <a:endParaRPr lang="en-GB" sz="700" baseline="0" dirty="0" smtClean="0">
                        <a:latin typeface="Lucida Sans Unicode (Body)"/>
                      </a:endParaRPr>
                    </a:p>
                    <a:p>
                      <a:r>
                        <a:rPr lang="en-GB" sz="700" baseline="0" dirty="0" smtClean="0">
                          <a:latin typeface="Lucida Sans Unicode (Body)"/>
                        </a:rPr>
                        <a:t>Older people’s services </a:t>
                      </a:r>
                    </a:p>
                  </a:txBody>
                  <a:tcPr/>
                </a:tc>
                <a:tc>
                  <a:txBody>
                    <a:bodyPr/>
                    <a:lstStyle/>
                    <a:p>
                      <a:r>
                        <a:rPr lang="en-GB" sz="700" baseline="0" dirty="0" smtClean="0">
                          <a:latin typeface="Lucida Sans Unicode (Body)"/>
                        </a:rPr>
                        <a:t>Differ by service </a:t>
                      </a:r>
                    </a:p>
                  </a:txBody>
                  <a:tcPr/>
                </a:tc>
                <a:tc>
                  <a:txBody>
                    <a:bodyPr/>
                    <a:lstStyle/>
                    <a:p>
                      <a:pPr algn="l"/>
                      <a:r>
                        <a:rPr kumimoji="0" lang="en-GB" sz="700" kern="1200" baseline="0" dirty="0" smtClean="0">
                          <a:solidFill>
                            <a:schemeClr val="dk1"/>
                          </a:solidFill>
                          <a:effectLst/>
                          <a:latin typeface="Lucida Sans Unicode (Body)"/>
                          <a:ea typeface="+mn-ea"/>
                          <a:cs typeface="+mn-cs"/>
                        </a:rPr>
                        <a:t>Make an appointment: </a:t>
                      </a:r>
                      <a:r>
                        <a:rPr lang="en-GB" sz="700" dirty="0" smtClean="0">
                          <a:latin typeface="Lucida Sans Unicode (Body)"/>
                        </a:rPr>
                        <a:t>020 7928 9521</a:t>
                      </a:r>
                    </a:p>
                    <a:p>
                      <a:pPr algn="l"/>
                      <a:r>
                        <a:rPr lang="en-GB" sz="700" dirty="0" smtClean="0">
                          <a:latin typeface="Lucida Sans Unicode (Body)"/>
                        </a:rPr>
                        <a:t>1 Rushworth St, London SE1</a:t>
                      </a:r>
                      <a:endParaRPr kumimoji="0" lang="en-GB" sz="700" kern="1200" baseline="0" dirty="0" smtClean="0">
                        <a:solidFill>
                          <a:schemeClr val="dk1"/>
                        </a:solidFill>
                        <a:effectLst/>
                        <a:latin typeface="Lucida Sans Unicode (Body)"/>
                        <a:ea typeface="+mn-ea"/>
                        <a:cs typeface="Arial" panose="020B0604020202020204" pitchFamily="34" charset="0"/>
                      </a:endParaRPr>
                    </a:p>
                    <a:p>
                      <a:pPr algn="l"/>
                      <a:r>
                        <a:rPr kumimoji="0" lang="en-GB" sz="700" kern="1200" baseline="0" dirty="0" smtClean="0">
                          <a:solidFill>
                            <a:schemeClr val="dk1"/>
                          </a:solidFill>
                          <a:effectLst/>
                          <a:latin typeface="Lucida Sans Unicode (Body)"/>
                          <a:ea typeface="+mn-ea"/>
                          <a:cs typeface="Arial" panose="020B0604020202020204" pitchFamily="34" charset="0"/>
                        </a:rPr>
                        <a:t>Wednesday evening by appointment </a:t>
                      </a:r>
                    </a:p>
                    <a:p>
                      <a:pPr algn="l"/>
                      <a:endParaRPr kumimoji="0" lang="en-GB" sz="700" kern="1200" baseline="0" dirty="0" smtClean="0">
                        <a:solidFill>
                          <a:schemeClr val="dk1"/>
                        </a:solidFill>
                        <a:effectLst/>
                        <a:latin typeface="Lucida Sans Unicode (Body)"/>
                        <a:ea typeface="+mn-ea"/>
                        <a:cs typeface="Arial" panose="020B0604020202020204" pitchFamily="34" charset="0"/>
                      </a:endParaRPr>
                    </a:p>
                    <a:p>
                      <a:pPr algn="l"/>
                      <a:r>
                        <a:rPr kumimoji="0" lang="en-GB" sz="700" kern="1200" baseline="0" dirty="0" smtClean="0">
                          <a:solidFill>
                            <a:schemeClr val="dk1"/>
                          </a:solidFill>
                          <a:effectLst/>
                          <a:latin typeface="Lucida Sans Unicode (Body)"/>
                          <a:ea typeface="+mn-ea"/>
                          <a:cs typeface="Arial" panose="020B0604020202020204" pitchFamily="34" charset="0"/>
                        </a:rPr>
                        <a:t>Information on </a:t>
                      </a:r>
                      <a:r>
                        <a:rPr kumimoji="0" lang="en-GB" sz="700" kern="1200" baseline="0" dirty="0" smtClean="0">
                          <a:solidFill>
                            <a:schemeClr val="dk1"/>
                          </a:solidFill>
                          <a:effectLst/>
                          <a:latin typeface="Lucida Sans Unicode (Body)"/>
                          <a:ea typeface="+mn-ea"/>
                          <a:cs typeface="Arial" panose="020B0604020202020204" pitchFamily="34" charset="0"/>
                          <a:hlinkClick r:id="rId11"/>
                        </a:rPr>
                        <a:t>older peoples services </a:t>
                      </a:r>
                      <a:r>
                        <a:rPr kumimoji="0" lang="en-GB" sz="700" kern="1200" baseline="0" dirty="0" smtClean="0">
                          <a:solidFill>
                            <a:schemeClr val="dk1"/>
                          </a:solidFill>
                          <a:effectLst/>
                          <a:latin typeface="Lucida Sans Unicode (Body)"/>
                          <a:ea typeface="+mn-ea"/>
                          <a:cs typeface="Arial" panose="020B0604020202020204" pitchFamily="34" charset="0"/>
                        </a:rPr>
                        <a:t>/ call </a:t>
                      </a:r>
                      <a:r>
                        <a:rPr lang="en-GB" sz="700" dirty="0" smtClean="0">
                          <a:latin typeface="Lucida Sans Unicode (Body)"/>
                        </a:rPr>
                        <a:t>020 7928 9521</a:t>
                      </a:r>
                      <a:endParaRPr kumimoji="0" lang="en-GB" sz="700" kern="1200" baseline="0" dirty="0" smtClean="0">
                        <a:solidFill>
                          <a:schemeClr val="dk1"/>
                        </a:solidFill>
                        <a:effectLst/>
                        <a:latin typeface="Lucida Sans Unicode (Body)"/>
                        <a:ea typeface="+mn-ea"/>
                        <a:cs typeface="Arial" panose="020B0604020202020204" pitchFamily="34" charset="0"/>
                      </a:endParaRPr>
                    </a:p>
                  </a:txBody>
                  <a:tcPr/>
                </a:tc>
              </a:tr>
              <a:tr h="370840">
                <a:tc>
                  <a:txBody>
                    <a:bodyPr/>
                    <a:lstStyle/>
                    <a:p>
                      <a:r>
                        <a:rPr lang="en-GB" sz="800" b="1" dirty="0" smtClean="0">
                          <a:latin typeface="Lucida Sans Unicode (Body)"/>
                          <a:hlinkClick r:id="rId12"/>
                        </a:rPr>
                        <a:t>Age</a:t>
                      </a:r>
                      <a:r>
                        <a:rPr lang="en-GB" sz="800" b="1" baseline="0" dirty="0" smtClean="0">
                          <a:latin typeface="Lucida Sans Unicode (Body)"/>
                          <a:hlinkClick r:id="rId12"/>
                        </a:rPr>
                        <a:t> UK Lewisham and Southwark </a:t>
                      </a:r>
                      <a:endParaRPr lang="en-GB" sz="800" b="1" dirty="0">
                        <a:latin typeface="Lucida Sans Unicode (Body)"/>
                      </a:endParaRPr>
                    </a:p>
                  </a:txBody>
                  <a:tcPr/>
                </a:tc>
                <a:tc>
                  <a:txBody>
                    <a:bodyPr/>
                    <a:lstStyle/>
                    <a:p>
                      <a:r>
                        <a:rPr lang="en-GB" sz="700" baseline="0" dirty="0" smtClean="0">
                          <a:latin typeface="Lucida Sans Unicode (Body)"/>
                        </a:rPr>
                        <a:t>Information, advice, advocacy – to maximise independence </a:t>
                      </a:r>
                    </a:p>
                    <a:p>
                      <a:r>
                        <a:rPr lang="en-GB" sz="700" baseline="0" dirty="0" smtClean="0">
                          <a:latin typeface="Lucida Sans Unicode (Body)"/>
                          <a:hlinkClick r:id="rId13"/>
                        </a:rPr>
                        <a:t>Stones End Day Care centre </a:t>
                      </a:r>
                      <a:endParaRPr lang="en-GB" sz="700" baseline="0" dirty="0" smtClean="0">
                        <a:latin typeface="Lucida Sans Unicode (Body)"/>
                      </a:endParaRPr>
                    </a:p>
                    <a:p>
                      <a:r>
                        <a:rPr lang="en-GB" sz="700" baseline="0" dirty="0" smtClean="0">
                          <a:latin typeface="Lucida Sans Unicode (Body)"/>
                        </a:rPr>
                        <a:t>Home visits for mobility difficulties </a:t>
                      </a:r>
                    </a:p>
                    <a:p>
                      <a:r>
                        <a:rPr lang="en-GB" sz="700" baseline="0" dirty="0" smtClean="0">
                          <a:latin typeface="Lucida Sans Unicode (Body)"/>
                          <a:hlinkClick r:id="rId14"/>
                        </a:rPr>
                        <a:t>Healthy Living Centre </a:t>
                      </a:r>
                      <a:endParaRPr lang="en-GB" sz="700" baseline="0" dirty="0" smtClean="0">
                        <a:latin typeface="Lucida Sans Unicode (Body)"/>
                      </a:endParaRPr>
                    </a:p>
                  </a:txBody>
                  <a:tcPr/>
                </a:tc>
                <a:tc>
                  <a:txBody>
                    <a:bodyPr/>
                    <a:lstStyle/>
                    <a:p>
                      <a:r>
                        <a:rPr lang="en-GB" sz="700" baseline="0" dirty="0" smtClean="0">
                          <a:latin typeface="Lucida Sans Unicode (Body)"/>
                        </a:rPr>
                        <a:t>50+ Southwark and Lambeth residents </a:t>
                      </a:r>
                    </a:p>
                  </a:txBody>
                  <a:tcPr/>
                </a:tc>
                <a:tc>
                  <a:txBody>
                    <a:bodyPr/>
                    <a:lstStyle/>
                    <a:p>
                      <a:pPr algn="l"/>
                      <a:r>
                        <a:rPr kumimoji="0" lang="en-GB" sz="700" kern="1200" baseline="0" dirty="0" smtClean="0">
                          <a:solidFill>
                            <a:schemeClr val="dk1"/>
                          </a:solidFill>
                          <a:effectLst/>
                          <a:latin typeface="Lucida Sans Unicode (Body)"/>
                          <a:ea typeface="+mn-ea"/>
                          <a:cs typeface="Arial" panose="020B0604020202020204" pitchFamily="34" charset="0"/>
                        </a:rPr>
                        <a:t>For advice or to book appointment</a:t>
                      </a:r>
                      <a:r>
                        <a:rPr kumimoji="0" lang="en-GB" sz="700" b="0" kern="1200" baseline="0" dirty="0" smtClean="0">
                          <a:solidFill>
                            <a:schemeClr val="dk1"/>
                          </a:solidFill>
                          <a:effectLst/>
                          <a:latin typeface="Lucida Sans Unicode (Body)"/>
                          <a:ea typeface="+mn-ea"/>
                          <a:cs typeface="Arial" panose="020B0604020202020204" pitchFamily="34" charset="0"/>
                        </a:rPr>
                        <a:t>: </a:t>
                      </a:r>
                      <a:r>
                        <a:rPr lang="en-GB" sz="700" b="0" dirty="0" smtClean="0">
                          <a:latin typeface="Lucida Sans Unicode (Body)"/>
                        </a:rPr>
                        <a:t>020 7358 4077 – Mon-Fri</a:t>
                      </a:r>
                      <a:r>
                        <a:rPr lang="en-GB" sz="700" b="0" baseline="0" dirty="0" smtClean="0">
                          <a:latin typeface="Lucida Sans Unicode (Body)"/>
                        </a:rPr>
                        <a:t> 10:00-13:00 </a:t>
                      </a:r>
                    </a:p>
                    <a:p>
                      <a:pPr algn="l"/>
                      <a:r>
                        <a:rPr kumimoji="0" lang="en-GB" sz="700" b="0" kern="1200" baseline="0" dirty="0" smtClean="0">
                          <a:solidFill>
                            <a:schemeClr val="dk1"/>
                          </a:solidFill>
                          <a:effectLst/>
                          <a:latin typeface="Lucida Sans Unicode (Body)"/>
                          <a:ea typeface="+mn-ea"/>
                          <a:cs typeface="Arial" panose="020B0604020202020204" pitchFamily="34" charset="0"/>
                        </a:rPr>
                        <a:t>For info about Day Care centre: </a:t>
                      </a:r>
                      <a:r>
                        <a:rPr lang="en-GB" sz="700" b="0" dirty="0" smtClean="0">
                          <a:latin typeface="Lucida Sans Unicode (Body)"/>
                        </a:rPr>
                        <a:t>020 7358 4052 </a:t>
                      </a:r>
                    </a:p>
                    <a:p>
                      <a:pPr algn="l"/>
                      <a:r>
                        <a:rPr lang="en-GB" sz="700" b="0" dirty="0" smtClean="0">
                          <a:latin typeface="Lucida Sans Unicode (Body)"/>
                        </a:rPr>
                        <a:t>11 Scovell Road | London | SE1 1QQ</a:t>
                      </a:r>
                    </a:p>
                    <a:p>
                      <a:pPr algn="l"/>
                      <a:r>
                        <a:rPr kumimoji="0" lang="en-GB" sz="700" b="0" kern="1200" baseline="0" dirty="0" smtClean="0">
                          <a:solidFill>
                            <a:schemeClr val="dk1"/>
                          </a:solidFill>
                          <a:effectLst/>
                          <a:latin typeface="Lucida Sans Unicode (Body)"/>
                          <a:ea typeface="+mn-ea"/>
                          <a:cs typeface="Arial" panose="020B0604020202020204" pitchFamily="34" charset="0"/>
                        </a:rPr>
                        <a:t>Healthy Living Centre – for info: </a:t>
                      </a:r>
                      <a:r>
                        <a:rPr lang="en-GB" sz="700" b="0" dirty="0" smtClean="0">
                          <a:latin typeface="Lucida Sans Unicode (Body)"/>
                        </a:rPr>
                        <a:t>020 7237 0860 </a:t>
                      </a:r>
                    </a:p>
                    <a:p>
                      <a:pPr algn="l"/>
                      <a:r>
                        <a:rPr lang="en-GB" sz="700" dirty="0" smtClean="0">
                          <a:latin typeface="Lucida Sans Unicode (Body)"/>
                        </a:rPr>
                        <a:t>95 Southwark Park Rd, London SE16 3TY</a:t>
                      </a:r>
                      <a:endParaRPr kumimoji="0" lang="en-GB" sz="700" kern="1200" baseline="0" dirty="0" smtClean="0">
                        <a:solidFill>
                          <a:schemeClr val="dk1"/>
                        </a:solidFill>
                        <a:effectLst/>
                        <a:latin typeface="Lucida Sans Unicode (Body)"/>
                        <a:ea typeface="+mn-ea"/>
                        <a:cs typeface="Arial" panose="020B0604020202020204" pitchFamily="34" charset="0"/>
                      </a:endParaRPr>
                    </a:p>
                  </a:txBody>
                  <a:tcPr/>
                </a:tc>
              </a:tr>
              <a:tr h="370840">
                <a:tc>
                  <a:txBody>
                    <a:bodyPr/>
                    <a:lstStyle/>
                    <a:p>
                      <a:r>
                        <a:rPr lang="en-GB" sz="800" b="1" dirty="0" smtClean="0">
                          <a:latin typeface="Lucida Sans Unicode (Body)"/>
                          <a:hlinkClick r:id="rId15"/>
                        </a:rPr>
                        <a:t>Pecan</a:t>
                      </a:r>
                      <a:endParaRPr lang="en-GB" sz="800" b="1" dirty="0">
                        <a:latin typeface="Lucida Sans Unicode (Body)"/>
                      </a:endParaRPr>
                    </a:p>
                  </a:txBody>
                  <a:tcPr/>
                </a:tc>
                <a:tc>
                  <a:txBody>
                    <a:bodyPr/>
                    <a:lstStyle/>
                    <a:p>
                      <a:r>
                        <a:rPr lang="en-GB" sz="700" baseline="0" dirty="0" smtClean="0">
                          <a:latin typeface="Lucida Sans Unicode (Body)"/>
                        </a:rPr>
                        <a:t>1:1 employment support, food bank, National Careers Service advice </a:t>
                      </a:r>
                    </a:p>
                  </a:txBody>
                  <a:tcPr/>
                </a:tc>
                <a:tc>
                  <a:txBody>
                    <a:bodyPr/>
                    <a:lstStyle/>
                    <a:p>
                      <a:r>
                        <a:rPr lang="en-GB" sz="700" baseline="0" dirty="0" smtClean="0">
                          <a:latin typeface="Lucida Sans Unicode (Body)"/>
                        </a:rPr>
                        <a:t>Troubled families</a:t>
                      </a:r>
                    </a:p>
                  </a:txBody>
                  <a:tcPr/>
                </a:tc>
                <a:tc>
                  <a:txBody>
                    <a:bodyPr/>
                    <a:lstStyle/>
                    <a:p>
                      <a:pPr algn="l"/>
                      <a:r>
                        <a:rPr kumimoji="0" lang="en-GB" sz="900" kern="1200" dirty="0" smtClean="0">
                          <a:solidFill>
                            <a:schemeClr val="dk1"/>
                          </a:solidFill>
                          <a:effectLst/>
                          <a:latin typeface="Lucida Sans Unicode (Body)"/>
                          <a:ea typeface="+mn-ea"/>
                          <a:cs typeface="+mn-cs"/>
                        </a:rPr>
                        <a:t>0207 732 0007 / </a:t>
                      </a:r>
                      <a:r>
                        <a:rPr kumimoji="0" lang="en-GB" sz="900" u="sng" kern="1200" dirty="0" smtClean="0">
                          <a:solidFill>
                            <a:schemeClr val="dk1"/>
                          </a:solidFill>
                          <a:effectLst/>
                          <a:latin typeface="Lucida Sans Unicode (Body)"/>
                          <a:ea typeface="+mn-ea"/>
                          <a:cs typeface="+mn-cs"/>
                          <a:hlinkClick r:id="rId16"/>
                        </a:rPr>
                        <a:t>admin.fw@pecan.org.uk</a:t>
                      </a:r>
                      <a:endParaRPr kumimoji="0" lang="en-GB" sz="900" kern="1200" baseline="0" dirty="0" smtClean="0">
                        <a:solidFill>
                          <a:schemeClr val="dk1"/>
                        </a:solidFill>
                        <a:effectLst/>
                        <a:latin typeface="Lucida Sans Unicode (Body)"/>
                        <a:ea typeface="+mn-ea"/>
                        <a:cs typeface="Arial" panose="020B0604020202020204" pitchFamily="34" charset="0"/>
                      </a:endParaRPr>
                    </a:p>
                  </a:txBody>
                  <a:tcPr/>
                </a:tc>
              </a:tr>
              <a:tr h="370840">
                <a:tc>
                  <a:txBody>
                    <a:bodyPr/>
                    <a:lstStyle/>
                    <a:p>
                      <a:r>
                        <a:rPr lang="en-GB" sz="800" b="1" dirty="0" smtClean="0">
                          <a:latin typeface="Lucida Sans Unicode (Body)"/>
                        </a:rPr>
                        <a:t>Peer</a:t>
                      </a:r>
                      <a:r>
                        <a:rPr lang="en-GB" sz="800" b="1" baseline="0" dirty="0" smtClean="0">
                          <a:latin typeface="Lucida Sans Unicode (Body)"/>
                        </a:rPr>
                        <a:t> Circle</a:t>
                      </a:r>
                      <a:endParaRPr lang="en-GB" sz="800" b="1"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700" kern="1200" dirty="0" smtClean="0">
                          <a:solidFill>
                            <a:schemeClr val="dk1"/>
                          </a:solidFill>
                          <a:effectLst/>
                          <a:latin typeface="Lucida Sans Unicode (Body)"/>
                          <a:ea typeface="+mn-ea"/>
                          <a:cs typeface="+mn-cs"/>
                        </a:rPr>
                        <a:t>Employability Support for customers -  aged 25 who have been  homeless ,  have Mental health issues, Substance misuse problems , History of  Offending  , recent experience of domestic or sexual violence or history of involvement in street sex work.</a:t>
                      </a:r>
                    </a:p>
                    <a:p>
                      <a:endParaRPr lang="en-GB" sz="700" baseline="0" dirty="0" smtClean="0">
                        <a:latin typeface="Lucida Sans Unicode (Body)"/>
                      </a:endParaRPr>
                    </a:p>
                  </a:txBody>
                  <a:tcPr/>
                </a:tc>
                <a:tc>
                  <a:txBody>
                    <a:bodyPr/>
                    <a:lstStyle/>
                    <a:p>
                      <a:r>
                        <a:rPr lang="en-GB" sz="700" baseline="0" dirty="0" smtClean="0">
                          <a:latin typeface="Lucida Sans Unicode (Body)"/>
                        </a:rPr>
                        <a:t>25+</a:t>
                      </a:r>
                    </a:p>
                  </a:txBody>
                  <a:tcPr/>
                </a:tc>
                <a:tc>
                  <a:txBody>
                    <a:bodyPr/>
                    <a:lstStyle/>
                    <a:p>
                      <a:r>
                        <a:rPr kumimoji="0" lang="en-GB" sz="700" b="0" i="0" u="none" strike="noStrike" kern="1200" baseline="0" dirty="0" smtClean="0">
                          <a:solidFill>
                            <a:schemeClr val="dk1"/>
                          </a:solidFill>
                          <a:latin typeface="Lucida Sans Unicode (Body)"/>
                          <a:ea typeface="+mn-ea"/>
                          <a:cs typeface="+mn-cs"/>
                        </a:rPr>
                        <a:t>St Giles Trust </a:t>
                      </a:r>
                    </a:p>
                    <a:p>
                      <a:r>
                        <a:rPr kumimoji="0" lang="en-GB" sz="700" b="0" i="0" u="none" strike="noStrike" kern="1200" baseline="0" dirty="0" smtClean="0">
                          <a:solidFill>
                            <a:schemeClr val="dk1"/>
                          </a:solidFill>
                          <a:latin typeface="Lucida Sans Unicode (Body)"/>
                          <a:ea typeface="+mn-ea"/>
                          <a:cs typeface="+mn-cs"/>
                        </a:rPr>
                        <a:t>348 Holloway Road </a:t>
                      </a:r>
                    </a:p>
                    <a:p>
                      <a:r>
                        <a:rPr kumimoji="0" lang="fr-FR" sz="700" b="0" i="0" u="none" strike="noStrike" kern="1200" baseline="0" dirty="0" smtClean="0">
                          <a:solidFill>
                            <a:schemeClr val="dk1"/>
                          </a:solidFill>
                          <a:latin typeface="Lucida Sans Unicode (Body)"/>
                          <a:ea typeface="+mn-ea"/>
                          <a:cs typeface="+mn-cs"/>
                        </a:rPr>
                        <a:t>London N7 6PA </a:t>
                      </a:r>
                      <a:r>
                        <a:rPr kumimoji="0" lang="fr-FR" sz="700" b="1" i="0" u="none" strike="noStrike" kern="1200" baseline="0" dirty="0" smtClean="0">
                          <a:solidFill>
                            <a:schemeClr val="dk1"/>
                          </a:solidFill>
                          <a:latin typeface="Lucida Sans Unicode (Body)"/>
                          <a:ea typeface="+mn-ea"/>
                          <a:cs typeface="+mn-cs"/>
                        </a:rPr>
                        <a:t>T: </a:t>
                      </a:r>
                      <a:r>
                        <a:rPr kumimoji="0" lang="fr-FR" sz="700" b="0" i="0" u="none" strike="noStrike" kern="1200" baseline="0" dirty="0" smtClean="0">
                          <a:solidFill>
                            <a:schemeClr val="dk1"/>
                          </a:solidFill>
                          <a:latin typeface="Lucida Sans Unicode (Body)"/>
                          <a:ea typeface="+mn-ea"/>
                          <a:cs typeface="+mn-cs"/>
                        </a:rPr>
                        <a:t>020 7697 4335 </a:t>
                      </a:r>
                    </a:p>
                    <a:p>
                      <a:r>
                        <a:rPr kumimoji="0" lang="en-GB" sz="700" b="1" i="0" u="none" strike="noStrike" kern="1200" baseline="0" dirty="0" smtClean="0">
                          <a:solidFill>
                            <a:schemeClr val="dk1"/>
                          </a:solidFill>
                          <a:latin typeface="Lucida Sans Unicode (Body)"/>
                          <a:ea typeface="+mn-ea"/>
                          <a:cs typeface="+mn-cs"/>
                        </a:rPr>
                        <a:t>E: </a:t>
                      </a:r>
                      <a:r>
                        <a:rPr kumimoji="0" lang="en-GB" sz="700" b="0" i="0" u="none" strike="noStrike" kern="1200" baseline="0" dirty="0" smtClean="0">
                          <a:solidFill>
                            <a:schemeClr val="dk1"/>
                          </a:solidFill>
                          <a:latin typeface="Lucida Sans Unicode (Body)"/>
                          <a:ea typeface="+mn-ea"/>
                          <a:cs typeface="+mn-cs"/>
                        </a:rPr>
                        <a:t>peercircles@stgilestrust.org.uk </a:t>
                      </a:r>
                      <a:endParaRPr kumimoji="0" lang="en-GB" sz="700" kern="1200" baseline="0" dirty="0" smtClean="0">
                        <a:solidFill>
                          <a:schemeClr val="dk1"/>
                        </a:solidFill>
                        <a:effectLst/>
                        <a:latin typeface="Lucida Sans Unicode (Body)"/>
                        <a:ea typeface="+mn-ea"/>
                        <a:cs typeface="Arial" panose="020B0604020202020204" pitchFamily="34" charset="0"/>
                      </a:endParaRPr>
                    </a:p>
                  </a:txBody>
                  <a:tcPr/>
                </a:tc>
              </a:tr>
            </a:tbl>
          </a:graphicData>
        </a:graphic>
      </p:graphicFrame>
      <p:sp>
        <p:nvSpPr>
          <p:cNvPr id="5" name="TextBox 4"/>
          <p:cNvSpPr txBox="1"/>
          <p:nvPr/>
        </p:nvSpPr>
        <p:spPr>
          <a:xfrm>
            <a:off x="233339" y="159458"/>
            <a:ext cx="8712968" cy="369332"/>
          </a:xfrm>
          <a:prstGeom prst="rect">
            <a:avLst/>
          </a:prstGeom>
          <a:noFill/>
        </p:spPr>
        <p:txBody>
          <a:bodyPr wrap="square" rtlCol="0">
            <a:spAutoFit/>
          </a:bodyPr>
          <a:lstStyle/>
          <a:p>
            <a:r>
              <a:rPr lang="en-GB" b="1" dirty="0" smtClean="0"/>
              <a:t>General support			2/2 </a:t>
            </a:r>
            <a:endParaRPr lang="en-GB" b="1" dirty="0"/>
          </a:p>
        </p:txBody>
      </p:sp>
      <p:sp>
        <p:nvSpPr>
          <p:cNvPr id="7" name="Rounded Rectangle 6">
            <a:hlinkClick r:id="rId17"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8" name="Picture 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027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56724063"/>
              </p:ext>
            </p:extLst>
          </p:nvPr>
        </p:nvGraphicFramePr>
        <p:xfrm>
          <a:off x="330628" y="629980"/>
          <a:ext cx="8496942" cy="5606447"/>
        </p:xfrm>
        <a:graphic>
          <a:graphicData uri="http://schemas.openxmlformats.org/drawingml/2006/table">
            <a:tbl>
              <a:tblPr firstRow="1" bandRow="1">
                <a:tableStyleId>{5C22544A-7EE6-4342-B048-85BDC9FD1C3A}</a:tableStyleId>
              </a:tblPr>
              <a:tblGrid>
                <a:gridCol w="1368152"/>
                <a:gridCol w="2390111"/>
                <a:gridCol w="1858361"/>
                <a:gridCol w="2880318"/>
              </a:tblGrid>
              <a:tr h="370840">
                <a:tc>
                  <a:txBody>
                    <a:bodyPr/>
                    <a:lstStyle/>
                    <a:p>
                      <a:r>
                        <a:rPr lang="en-GB" sz="750" dirty="0" smtClean="0">
                          <a:latin typeface="+mn-lt"/>
                        </a:rPr>
                        <a:t>ORGANISATION</a:t>
                      </a:r>
                      <a:endParaRPr lang="en-GB" sz="750" dirty="0">
                        <a:latin typeface="+mn-lt"/>
                      </a:endParaRPr>
                    </a:p>
                  </a:txBody>
                  <a:tcPr/>
                </a:tc>
                <a:tc>
                  <a:txBody>
                    <a:bodyPr/>
                    <a:lstStyle/>
                    <a:p>
                      <a:r>
                        <a:rPr lang="en-GB" sz="750" dirty="0" smtClean="0">
                          <a:latin typeface="+mn-lt"/>
                        </a:rPr>
                        <a:t>SERVICES</a:t>
                      </a:r>
                      <a:endParaRPr lang="en-GB" sz="750" dirty="0">
                        <a:latin typeface="+mn-lt"/>
                      </a:endParaRPr>
                    </a:p>
                  </a:txBody>
                  <a:tcPr/>
                </a:tc>
                <a:tc>
                  <a:txBody>
                    <a:bodyPr/>
                    <a:lstStyle/>
                    <a:p>
                      <a:r>
                        <a:rPr lang="en-GB" sz="750" dirty="0" smtClean="0">
                          <a:latin typeface="+mn-lt"/>
                        </a:rPr>
                        <a:t>WHO’S ELIGIBLE? </a:t>
                      </a:r>
                      <a:endParaRPr lang="en-GB" sz="750" dirty="0">
                        <a:latin typeface="+mn-lt"/>
                      </a:endParaRPr>
                    </a:p>
                  </a:txBody>
                  <a:tcPr/>
                </a:tc>
                <a:tc>
                  <a:txBody>
                    <a:bodyPr/>
                    <a:lstStyle/>
                    <a:p>
                      <a:r>
                        <a:rPr lang="en-GB" sz="750" dirty="0" smtClean="0">
                          <a:latin typeface="+mn-lt"/>
                        </a:rPr>
                        <a:t>CONTACT</a:t>
                      </a:r>
                      <a:endParaRPr lang="en-GB" sz="750" dirty="0">
                        <a:latin typeface="+mn-lt"/>
                      </a:endParaRPr>
                    </a:p>
                  </a:txBody>
                  <a:tcPr/>
                </a:tc>
              </a:tr>
              <a:tr h="133216">
                <a:tc>
                  <a:txBody>
                    <a:bodyPr/>
                    <a:lstStyle/>
                    <a:p>
                      <a:r>
                        <a:rPr lang="en-GB" sz="800" b="1" dirty="0" smtClean="0">
                          <a:latin typeface="Lucida Sans Unicode (Body)"/>
                          <a:hlinkClick r:id="rId3"/>
                        </a:rPr>
                        <a:t>No Second</a:t>
                      </a:r>
                      <a:r>
                        <a:rPr lang="en-GB" sz="800" b="1" baseline="0" dirty="0" smtClean="0">
                          <a:latin typeface="Lucida Sans Unicode (Body)"/>
                          <a:hlinkClick r:id="rId3"/>
                        </a:rPr>
                        <a:t> Night Out </a:t>
                      </a:r>
                      <a:endParaRPr lang="en-GB" sz="800" b="1" dirty="0">
                        <a:latin typeface="Lucida Sans Unicode (Body)"/>
                      </a:endParaRPr>
                    </a:p>
                  </a:txBody>
                  <a:tcPr/>
                </a:tc>
                <a:tc>
                  <a:txBody>
                    <a:bodyPr/>
                    <a:lstStyle/>
                    <a:p>
                      <a:r>
                        <a:rPr lang="en-GB" sz="750" dirty="0" smtClean="0">
                          <a:latin typeface="Lucida Sans Unicode (Body)"/>
                        </a:rPr>
                        <a:t>Support</a:t>
                      </a:r>
                      <a:r>
                        <a:rPr lang="en-GB" sz="750" baseline="0" dirty="0" smtClean="0">
                          <a:latin typeface="Lucida Sans Unicode (Body)"/>
                        </a:rPr>
                        <a:t> and advice</a:t>
                      </a:r>
                      <a:endParaRPr lang="en-GB" sz="750" dirty="0">
                        <a:latin typeface="Lucida Sans Unicode (Body)"/>
                      </a:endParaRPr>
                    </a:p>
                  </a:txBody>
                  <a:tcPr/>
                </a:tc>
                <a:tc>
                  <a:txBody>
                    <a:bodyPr/>
                    <a:lstStyle/>
                    <a:p>
                      <a:r>
                        <a:rPr lang="en-GB" sz="750" dirty="0" smtClean="0">
                          <a:latin typeface="Lucida Sans Unicode (Body)"/>
                        </a:rPr>
                        <a:t>Homeless</a:t>
                      </a:r>
                      <a:endParaRPr lang="en-GB" sz="750" dirty="0">
                        <a:latin typeface="Lucida Sans Unicode (Body)"/>
                      </a:endParaRPr>
                    </a:p>
                  </a:txBody>
                  <a:tcPr/>
                </a:tc>
                <a:tc>
                  <a:txBody>
                    <a:bodyPr/>
                    <a:lstStyle/>
                    <a:p>
                      <a:r>
                        <a:rPr lang="en-GB" sz="750" dirty="0" smtClean="0">
                          <a:effectLst/>
                          <a:latin typeface="Lucida Sans Unicode (Body)"/>
                        </a:rPr>
                        <a:t>0300 500 0914 </a:t>
                      </a:r>
                      <a:endParaRPr lang="en-GB" sz="750" dirty="0">
                        <a:latin typeface="Lucida Sans Unicode (Body)"/>
                      </a:endParaRPr>
                    </a:p>
                  </a:txBody>
                  <a:tcPr/>
                </a:tc>
              </a:tr>
              <a:tr h="278797">
                <a:tc>
                  <a:txBody>
                    <a:bodyPr/>
                    <a:lstStyle/>
                    <a:p>
                      <a:r>
                        <a:rPr lang="en-GB" sz="800" b="1" dirty="0" smtClean="0">
                          <a:latin typeface="Lucida Sans Unicode (Body)"/>
                          <a:hlinkClick r:id="rId4"/>
                        </a:rPr>
                        <a:t>StreetLink</a:t>
                      </a:r>
                      <a:endParaRPr lang="en-GB" sz="800" b="1" dirty="0" smtClean="0">
                        <a:latin typeface="Lucida Sans Unicode (Body)"/>
                      </a:endParaRPr>
                    </a:p>
                  </a:txBody>
                  <a:tcPr/>
                </a:tc>
                <a:tc>
                  <a:txBody>
                    <a:bodyPr/>
                    <a:lstStyle/>
                    <a:p>
                      <a:r>
                        <a:rPr lang="en-GB" sz="800" dirty="0" smtClean="0">
                          <a:latin typeface="Lucida Sans Unicode (Body)"/>
                        </a:rPr>
                        <a:t>To report sleeping rough </a:t>
                      </a:r>
                    </a:p>
                  </a:txBody>
                  <a:tcPr/>
                </a:tc>
                <a:tc>
                  <a:txBody>
                    <a:bodyPr/>
                    <a:lstStyle/>
                    <a:p>
                      <a:r>
                        <a:rPr lang="en-GB" sz="800" dirty="0" smtClean="0">
                          <a:latin typeface="Lucida Sans Unicode (Body)"/>
                        </a:rPr>
                        <a:t>Homeless</a:t>
                      </a:r>
                    </a:p>
                  </a:txBody>
                  <a:tcPr/>
                </a:tc>
                <a:tc>
                  <a:txBody>
                    <a:bodyPr/>
                    <a:lstStyle/>
                    <a:p>
                      <a:r>
                        <a:rPr lang="en-GB" sz="800" dirty="0" smtClean="0">
                          <a:effectLst/>
                          <a:latin typeface="Lucida Sans Unicode (Body)"/>
                        </a:rPr>
                        <a:t>0300 500 0914 or online </a:t>
                      </a:r>
                      <a:endParaRPr lang="en-GB" sz="800" dirty="0">
                        <a:latin typeface="Lucida Sans Unicode (Body)"/>
                      </a:endParaRPr>
                    </a:p>
                  </a:txBody>
                  <a:tcPr/>
                </a:tc>
              </a:tr>
              <a:tr h="278797">
                <a:tc>
                  <a:txBody>
                    <a:bodyPr/>
                    <a:lstStyle/>
                    <a:p>
                      <a:r>
                        <a:rPr lang="en-GB" sz="800" b="1" dirty="0" smtClean="0">
                          <a:latin typeface="Lucida Sans Unicode (Body)"/>
                        </a:rPr>
                        <a:t>Manna</a:t>
                      </a:r>
                      <a:r>
                        <a:rPr lang="en-GB" sz="800" b="1" baseline="0" dirty="0" smtClean="0">
                          <a:latin typeface="Lucida Sans Unicode (Body)"/>
                        </a:rPr>
                        <a:t> Centre</a:t>
                      </a:r>
                      <a:endParaRPr lang="en-GB" sz="800" b="1" dirty="0">
                        <a:latin typeface="Lucida Sans Unicode (Body)"/>
                      </a:endParaRPr>
                    </a:p>
                  </a:txBody>
                  <a:tcPr/>
                </a:tc>
                <a:tc>
                  <a:txBody>
                    <a:bodyPr/>
                    <a:lstStyle/>
                    <a:p>
                      <a:r>
                        <a:rPr lang="en-GB" sz="750" dirty="0" smtClean="0">
                          <a:latin typeface="Lucida Sans Unicode (Body)"/>
                        </a:rPr>
                        <a:t>Customers</a:t>
                      </a:r>
                      <a:r>
                        <a:rPr lang="en-GB" sz="750" baseline="0" dirty="0" smtClean="0">
                          <a:latin typeface="Lucida Sans Unicode (Body)"/>
                        </a:rPr>
                        <a:t> can drop in to the centre or call and speak to support worker direct</a:t>
                      </a:r>
                      <a:endParaRPr lang="en-GB" sz="75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dirty="0" smtClean="0">
                          <a:latin typeface="Lucida Sans Unicode (Body)"/>
                        </a:rPr>
                        <a:t>Homeless</a:t>
                      </a:r>
                    </a:p>
                    <a:p>
                      <a:endParaRPr lang="en-GB" sz="750" dirty="0" smtClean="0">
                        <a:latin typeface="Lucida Sans Unicode (Body)"/>
                      </a:endParaRPr>
                    </a:p>
                  </a:txBody>
                  <a:tcPr/>
                </a:tc>
                <a:tc>
                  <a:txBody>
                    <a:bodyPr/>
                    <a:lstStyle/>
                    <a:p>
                      <a:r>
                        <a:rPr lang="en-GB" sz="750" baseline="0" dirty="0" smtClean="0">
                          <a:latin typeface="Lucida Sans Unicode (Body)"/>
                        </a:rPr>
                        <a:t>.</a:t>
                      </a:r>
                      <a:r>
                        <a:rPr lang="en-GB" sz="750" dirty="0" smtClean="0">
                          <a:latin typeface="Lucida Sans Unicode (Body)"/>
                        </a:rPr>
                        <a:t>Address:</a:t>
                      </a:r>
                      <a:r>
                        <a:rPr lang="en-GB" sz="750" baseline="0" dirty="0" smtClean="0">
                          <a:latin typeface="Lucida Sans Unicode (Body)"/>
                        </a:rPr>
                        <a:t> </a:t>
                      </a:r>
                      <a:r>
                        <a:rPr lang="en-GB" sz="750" dirty="0" smtClean="0">
                          <a:latin typeface="Lucida Sans Unicode (Body)"/>
                        </a:rPr>
                        <a:t>6 </a:t>
                      </a:r>
                      <a:r>
                        <a:rPr lang="en-GB" sz="750" dirty="0" err="1" smtClean="0">
                          <a:latin typeface="Lucida Sans Unicode (Body)"/>
                        </a:rPr>
                        <a:t>Melior</a:t>
                      </a:r>
                      <a:r>
                        <a:rPr lang="en-GB" sz="750" dirty="0" smtClean="0">
                          <a:latin typeface="Lucida Sans Unicode (Body)"/>
                        </a:rPr>
                        <a:t> Street, London SE1 3QP</a:t>
                      </a:r>
                    </a:p>
                    <a:p>
                      <a:r>
                        <a:rPr lang="en-GB" sz="750" dirty="0" smtClean="0">
                          <a:latin typeface="Lucida Sans Unicode (Body)"/>
                        </a:rPr>
                        <a:t>Tel:</a:t>
                      </a:r>
                      <a:r>
                        <a:rPr lang="en-GB" sz="750" baseline="0" dirty="0" smtClean="0">
                          <a:latin typeface="Lucida Sans Unicode (Body)"/>
                        </a:rPr>
                        <a:t> 020 7403 1931</a:t>
                      </a:r>
                    </a:p>
                    <a:p>
                      <a:r>
                        <a:rPr lang="en-GB" sz="750" baseline="0" dirty="0" smtClean="0">
                          <a:latin typeface="Lucida Sans Unicode (Body)"/>
                        </a:rPr>
                        <a:t>Open 7 days a week 08:30am- 1:30pm</a:t>
                      </a:r>
                      <a:endParaRPr lang="en-GB" sz="750" dirty="0" smtClean="0">
                        <a:latin typeface="Lucida Sans Unicode (Body)"/>
                      </a:endParaRPr>
                    </a:p>
                    <a:p>
                      <a:endParaRPr lang="en-GB" sz="750" baseline="0" dirty="0" smtClean="0">
                        <a:latin typeface="Lucida Sans Unicode (Body)"/>
                      </a:endParaRPr>
                    </a:p>
                  </a:txBody>
                  <a:tcPr/>
                </a:tc>
              </a:tr>
              <a:tr h="370840">
                <a:tc>
                  <a:txBody>
                    <a:bodyPr/>
                    <a:lstStyle/>
                    <a:p>
                      <a:r>
                        <a:rPr lang="en-GB" sz="800" b="1" dirty="0" smtClean="0">
                          <a:latin typeface="Lucida Sans Unicode (Body)"/>
                        </a:rPr>
                        <a:t>St</a:t>
                      </a:r>
                      <a:r>
                        <a:rPr lang="en-GB" sz="800" b="1" baseline="0" dirty="0" smtClean="0">
                          <a:latin typeface="Lucida Sans Unicode (Body)"/>
                        </a:rPr>
                        <a:t> Giles Trust </a:t>
                      </a:r>
                      <a:endParaRPr lang="en-GB" sz="800" b="1"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dirty="0" smtClean="0">
                          <a:latin typeface="Lucida Sans Unicode (Body)"/>
                        </a:rPr>
                        <a:t>Support - Customers can drop in or call.</a:t>
                      </a:r>
                    </a:p>
                    <a:p>
                      <a:endParaRPr lang="en-GB" sz="75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dirty="0" smtClean="0">
                          <a:latin typeface="Lucida Sans Unicode (Body)"/>
                        </a:rPr>
                        <a:t>Homeless</a:t>
                      </a:r>
                    </a:p>
                    <a:p>
                      <a:endParaRPr lang="en-GB" sz="750" dirty="0">
                        <a:latin typeface="Lucida Sans Unicode (Body)"/>
                      </a:endParaRPr>
                    </a:p>
                  </a:txBody>
                  <a:tcPr/>
                </a:tc>
                <a:tc>
                  <a:txBody>
                    <a:bodyPr/>
                    <a:lstStyle/>
                    <a:p>
                      <a:r>
                        <a:rPr lang="en-GB" sz="750" dirty="0" smtClean="0">
                          <a:latin typeface="Lucida Sans Unicode (Body)"/>
                        </a:rPr>
                        <a:t>Address: Georgian House, 64-68 Camberwell Church St, Camberwell, London, SE5 8JB</a:t>
                      </a:r>
                    </a:p>
                    <a:p>
                      <a:r>
                        <a:rPr lang="en-GB" sz="750" dirty="0" smtClean="0">
                          <a:latin typeface="Lucida Sans Unicode (Body)"/>
                        </a:rPr>
                        <a:t>Tel: 020 7708 8000</a:t>
                      </a:r>
                    </a:p>
                    <a:p>
                      <a:r>
                        <a:rPr lang="en-GB" sz="750" dirty="0" smtClean="0">
                          <a:latin typeface="Lucida Sans Unicode (Body)"/>
                        </a:rPr>
                        <a:t>Open Monday- Friday 9am-5pm</a:t>
                      </a:r>
                    </a:p>
                  </a:txBody>
                  <a:tcPr/>
                </a:tc>
              </a:tr>
              <a:tr h="152219">
                <a:tc>
                  <a:txBody>
                    <a:bodyPr/>
                    <a:lstStyle/>
                    <a:p>
                      <a:r>
                        <a:rPr lang="en-GB" sz="800" b="1" dirty="0" smtClean="0">
                          <a:latin typeface="Lucida Sans Unicode (Body)"/>
                          <a:hlinkClick r:id="rId5" action="ppaction://hlinkfile"/>
                        </a:rPr>
                        <a:t>Crisis </a:t>
                      </a:r>
                      <a:endParaRPr lang="en-GB" sz="800" b="1" dirty="0">
                        <a:latin typeface="Lucida Sans Unicode (Body)"/>
                      </a:endParaRPr>
                    </a:p>
                  </a:txBody>
                  <a:tcPr/>
                </a:tc>
                <a:tc>
                  <a:txBody>
                    <a:bodyPr/>
                    <a:lstStyle/>
                    <a:p>
                      <a:r>
                        <a:rPr lang="en-GB" sz="750" b="0" dirty="0" smtClean="0">
                          <a:latin typeface="Lucida Sans Unicode (Body)"/>
                        </a:rPr>
                        <a:t>Support and advice</a:t>
                      </a:r>
                      <a:endParaRPr lang="en-GB" sz="750" b="0" dirty="0">
                        <a:latin typeface="Lucida Sans Unicode (Body)"/>
                      </a:endParaRPr>
                    </a:p>
                  </a:txBody>
                  <a:tcPr/>
                </a:tc>
                <a:tc>
                  <a:txBody>
                    <a:bodyPr/>
                    <a:lstStyle/>
                    <a:p>
                      <a:r>
                        <a:rPr lang="en-GB" sz="750" b="0" dirty="0" smtClean="0">
                          <a:latin typeface="Lucida Sans Unicode (Body)"/>
                        </a:rPr>
                        <a:t>Homeless</a:t>
                      </a:r>
                      <a:endParaRPr lang="en-GB" sz="750" b="0" dirty="0">
                        <a:latin typeface="Lucida Sans Unicode (Body)"/>
                      </a:endParaRPr>
                    </a:p>
                  </a:txBody>
                  <a:tcPr/>
                </a:tc>
                <a:tc>
                  <a:txBody>
                    <a:bodyPr/>
                    <a:lstStyle/>
                    <a:p>
                      <a:r>
                        <a:rPr lang="en-GB" sz="750" b="0" dirty="0" smtClean="0">
                          <a:effectLst/>
                          <a:latin typeface="Lucida Sans Unicode (Body)"/>
                        </a:rPr>
                        <a:t>0844 251 0111 </a:t>
                      </a:r>
                      <a:endParaRPr lang="en-GB" sz="750" b="0" dirty="0" smtClean="0">
                        <a:latin typeface="Lucida Sans Unicode (Body)"/>
                      </a:endParaRPr>
                    </a:p>
                  </a:txBody>
                  <a:tcPr/>
                </a:tc>
              </a:tr>
              <a:tr h="370840">
                <a:tc>
                  <a:txBody>
                    <a:bodyPr/>
                    <a:lstStyle/>
                    <a:p>
                      <a:r>
                        <a:rPr lang="en-GB" sz="800" b="1" dirty="0" smtClean="0">
                          <a:latin typeface="Lucida Sans Unicode (Body)"/>
                          <a:hlinkClick r:id="rId6"/>
                        </a:rPr>
                        <a:t>Stand</a:t>
                      </a:r>
                      <a:r>
                        <a:rPr lang="en-GB" sz="800" b="1" baseline="0" dirty="0" smtClean="0">
                          <a:latin typeface="Lucida Sans Unicode (Body)"/>
                          <a:hlinkClick r:id="rId6"/>
                        </a:rPr>
                        <a:t> Alone </a:t>
                      </a:r>
                      <a:endParaRPr lang="en-GB" sz="800" b="1" dirty="0">
                        <a:latin typeface="Lucida Sans Unicode (Body)"/>
                      </a:endParaRPr>
                    </a:p>
                  </a:txBody>
                  <a:tcPr/>
                </a:tc>
                <a:tc>
                  <a:txBody>
                    <a:bodyPr/>
                    <a:lstStyle/>
                    <a:p>
                      <a:r>
                        <a:rPr lang="en-GB" sz="750" b="0" dirty="0" smtClean="0">
                          <a:latin typeface="Lucida Sans Unicode (Body)"/>
                        </a:rPr>
                        <a:t>Support groups</a:t>
                      </a:r>
                      <a:endParaRPr lang="en-GB" sz="750" b="0" dirty="0">
                        <a:latin typeface="Lucida Sans Unicode (Body)"/>
                      </a:endParaRPr>
                    </a:p>
                  </a:txBody>
                  <a:tcPr/>
                </a:tc>
                <a:tc>
                  <a:txBody>
                    <a:bodyPr/>
                    <a:lstStyle/>
                    <a:p>
                      <a:r>
                        <a:rPr lang="en-GB" sz="750" b="0" dirty="0" smtClean="0">
                          <a:latin typeface="Lucida Sans Unicode (Body)"/>
                        </a:rPr>
                        <a:t>Homeless</a:t>
                      </a:r>
                      <a:endParaRPr lang="en-GB" sz="750" b="0" dirty="0">
                        <a:latin typeface="Lucida Sans Unicode (Body)"/>
                      </a:endParaRPr>
                    </a:p>
                  </a:txBody>
                  <a:tcPr/>
                </a:tc>
                <a:tc>
                  <a:txBody>
                    <a:bodyPr/>
                    <a:lstStyle/>
                    <a:p>
                      <a:r>
                        <a:rPr lang="en-GB" sz="750" b="0" dirty="0" smtClean="0">
                          <a:latin typeface="Lucida Sans Unicode (Body)"/>
                        </a:rPr>
                        <a:t>Register</a:t>
                      </a:r>
                      <a:r>
                        <a:rPr lang="en-GB" sz="750" b="0" baseline="0" dirty="0" smtClean="0">
                          <a:latin typeface="Lucida Sans Unicode (Body)"/>
                        </a:rPr>
                        <a:t> for </a:t>
                      </a:r>
                      <a:r>
                        <a:rPr lang="en-GB" sz="750" b="0" baseline="0" dirty="0" smtClean="0">
                          <a:latin typeface="Lucida Sans Unicode (Body)"/>
                          <a:hlinkClick r:id="rId7"/>
                        </a:rPr>
                        <a:t>s</a:t>
                      </a:r>
                      <a:r>
                        <a:rPr lang="en-GB" sz="750" b="0" dirty="0" smtClean="0">
                          <a:latin typeface="Lucida Sans Unicode (Body)"/>
                          <a:hlinkClick r:id="rId7"/>
                        </a:rPr>
                        <a:t>upport</a:t>
                      </a:r>
                      <a:r>
                        <a:rPr lang="en-GB" sz="750" b="0" baseline="0" dirty="0" smtClean="0">
                          <a:latin typeface="Lucida Sans Unicode (Body)"/>
                          <a:hlinkClick r:id="rId7"/>
                        </a:rPr>
                        <a:t> group</a:t>
                      </a:r>
                      <a:endParaRPr lang="en-GB" sz="750" b="0" dirty="0" smtClean="0">
                        <a:latin typeface="Lucida Sans Unicode (Body)"/>
                      </a:endParaRPr>
                    </a:p>
                  </a:txBody>
                  <a:tcPr/>
                </a:tc>
              </a:tr>
              <a:tr h="370840">
                <a:tc>
                  <a:txBody>
                    <a:bodyPr/>
                    <a:lstStyle/>
                    <a:p>
                      <a:r>
                        <a:rPr lang="en-GB" sz="800" b="1" dirty="0" smtClean="0">
                          <a:latin typeface="Lucida Sans Unicode (Body)"/>
                          <a:hlinkClick r:id="rId8"/>
                        </a:rPr>
                        <a:t>Buttle UK </a:t>
                      </a:r>
                      <a:endParaRPr lang="en-GB" sz="800" b="1" dirty="0">
                        <a:latin typeface="Lucida Sans Unicode (Body)"/>
                      </a:endParaRPr>
                    </a:p>
                  </a:txBody>
                  <a:tcPr/>
                </a:tc>
                <a:tc>
                  <a:txBody>
                    <a:bodyPr/>
                    <a:lstStyle/>
                    <a:p>
                      <a:r>
                        <a:rPr lang="en-GB" sz="750" b="0" dirty="0" smtClean="0">
                          <a:latin typeface="Lucida Sans Unicode (Body)"/>
                        </a:rPr>
                        <a:t>Support</a:t>
                      </a:r>
                      <a:r>
                        <a:rPr lang="en-GB" sz="750" b="0" baseline="0" dirty="0" smtClean="0">
                          <a:latin typeface="Lucida Sans Unicode (Body)"/>
                        </a:rPr>
                        <a:t> and advice </a:t>
                      </a:r>
                      <a:endParaRPr lang="en-GB" sz="750" b="0" dirty="0">
                        <a:latin typeface="Lucida Sans Unicode (Body)"/>
                      </a:endParaRPr>
                    </a:p>
                  </a:txBody>
                  <a:tcPr/>
                </a:tc>
                <a:tc>
                  <a:txBody>
                    <a:bodyPr/>
                    <a:lstStyle/>
                    <a:p>
                      <a:r>
                        <a:rPr lang="en-GB" sz="750" b="0" dirty="0" smtClean="0">
                          <a:latin typeface="Lucida Sans Unicode (Body)"/>
                        </a:rPr>
                        <a:t>Homeless</a:t>
                      </a:r>
                      <a:endParaRPr lang="en-GB" sz="750" b="0" dirty="0">
                        <a:latin typeface="Lucida Sans Unicode (Body)"/>
                      </a:endParaRPr>
                    </a:p>
                  </a:txBody>
                  <a:tcPr/>
                </a:tc>
                <a:tc>
                  <a:txBody>
                    <a:bodyPr/>
                    <a:lstStyle/>
                    <a:p>
                      <a:r>
                        <a:rPr lang="en-GB" sz="750" b="0" dirty="0" smtClean="0">
                          <a:latin typeface="Lucida Sans Unicode (Body)"/>
                        </a:rPr>
                        <a:t>020 7828 7311</a:t>
                      </a:r>
                    </a:p>
                  </a:txBody>
                  <a:tcPr/>
                </a:tc>
              </a:tr>
              <a:tr h="370840">
                <a:tc>
                  <a:txBody>
                    <a:bodyPr/>
                    <a:lstStyle/>
                    <a:p>
                      <a:pPr>
                        <a:lnSpc>
                          <a:spcPct val="115000"/>
                        </a:lnSpc>
                        <a:spcAft>
                          <a:spcPts val="0"/>
                        </a:spcAft>
                      </a:pPr>
                      <a:r>
                        <a:rPr lang="en-GB" sz="800" b="1" dirty="0" smtClean="0">
                          <a:solidFill>
                            <a:schemeClr val="tx1"/>
                          </a:solidFill>
                          <a:effectLst/>
                          <a:latin typeface="Lucida Sans Unicode (Body)"/>
                          <a:cs typeface="Arial" panose="020B0604020202020204" pitchFamily="34" charset="0"/>
                          <a:hlinkClick r:id="rId9"/>
                        </a:rPr>
                        <a:t> 999 Club</a:t>
                      </a:r>
                      <a:endParaRPr lang="en-GB" sz="800" b="1" baseline="0" dirty="0" smtClean="0">
                        <a:solidFill>
                          <a:schemeClr val="tx1"/>
                        </a:solidFill>
                        <a:effectLst/>
                        <a:latin typeface="Lucida Sans Unicode (Body)"/>
                        <a:cs typeface="Arial" panose="020B0604020202020204" pitchFamily="34" charset="0"/>
                      </a:endParaRP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baseline="0" dirty="0" smtClean="0">
                          <a:solidFill>
                            <a:schemeClr val="tx1"/>
                          </a:solidFill>
                          <a:effectLst/>
                          <a:latin typeface="Lucida Sans Unicode (Body)"/>
                          <a:cs typeface="Arial" panose="020B0604020202020204" pitchFamily="34" charset="0"/>
                        </a:rPr>
                        <a:t>  Immediate support </a:t>
                      </a:r>
                      <a:endParaRPr lang="en-GB" sz="750" b="0" dirty="0" smtClean="0">
                        <a:solidFill>
                          <a:schemeClr val="tx1"/>
                        </a:solidFill>
                        <a:effectLst/>
                        <a:latin typeface="Lucida Sans Unicode (Body)"/>
                        <a:cs typeface="Arial" panose="020B0604020202020204" pitchFamily="34" charset="0"/>
                      </a:endParaRPr>
                    </a:p>
                    <a:p>
                      <a:pPr>
                        <a:lnSpc>
                          <a:spcPct val="115000"/>
                        </a:lnSpc>
                        <a:spcAft>
                          <a:spcPts val="0"/>
                        </a:spcAft>
                      </a:pPr>
                      <a:endParaRPr lang="en-GB" sz="750" b="0" dirty="0">
                        <a:solidFill>
                          <a:schemeClr val="tx1"/>
                        </a:solidFill>
                        <a:effectLst/>
                        <a:latin typeface="Lucida Sans Unicode (Body)"/>
                        <a:cs typeface="Arial" panose="020B0604020202020204" pitchFamily="34" charset="0"/>
                      </a:endParaRPr>
                    </a:p>
                  </a:txBody>
                  <a:tcPr marL="10869" marR="10869" marT="0" marB="0"/>
                </a:tc>
                <a:tc>
                  <a:txBody>
                    <a:bodyPr/>
                    <a:lstStyle/>
                    <a:p>
                      <a:pPr>
                        <a:lnSpc>
                          <a:spcPct val="115000"/>
                        </a:lnSpc>
                        <a:spcAft>
                          <a:spcPts val="0"/>
                        </a:spcAft>
                      </a:pPr>
                      <a:r>
                        <a:rPr lang="en-GB" sz="750" b="0" baseline="0" dirty="0" smtClean="0">
                          <a:solidFill>
                            <a:schemeClr val="tx1"/>
                          </a:solidFill>
                          <a:effectLst/>
                          <a:latin typeface="Lucida Sans Unicode (Body)"/>
                          <a:cs typeface="Arial" panose="020B0604020202020204" pitchFamily="34" charset="0"/>
                        </a:rPr>
                        <a:t> Homeless in crisis </a:t>
                      </a:r>
                      <a:endParaRPr lang="en-GB" sz="750" b="0" dirty="0">
                        <a:solidFill>
                          <a:schemeClr val="tx1"/>
                        </a:solidFill>
                        <a:effectLst/>
                        <a:latin typeface="Lucida Sans Unicode (Body)"/>
                        <a:cs typeface="Arial" panose="020B0604020202020204" pitchFamily="34" charset="0"/>
                      </a:endParaRPr>
                    </a:p>
                  </a:txBody>
                  <a:tcPr marL="10869" marR="10869" marT="0" marB="0"/>
                </a:tc>
                <a:tc>
                  <a:txBody>
                    <a:bodyPr/>
                    <a:lstStyle/>
                    <a:p>
                      <a:pPr>
                        <a:lnSpc>
                          <a:spcPct val="115000"/>
                        </a:lnSpc>
                        <a:spcAft>
                          <a:spcPts val="0"/>
                        </a:spcAft>
                      </a:pPr>
                      <a:r>
                        <a:rPr kumimoji="0" lang="en-GB" sz="750" b="0" i="0" kern="1200" dirty="0" smtClean="0">
                          <a:solidFill>
                            <a:schemeClr val="dk1"/>
                          </a:solidFill>
                          <a:effectLst/>
                          <a:latin typeface="Lucida Sans Unicode (Body)"/>
                          <a:ea typeface="+mn-ea"/>
                          <a:cs typeface="+mn-cs"/>
                        </a:rPr>
                        <a:t>020 8694 5797 </a:t>
                      </a:r>
                    </a:p>
                    <a:p>
                      <a:pPr>
                        <a:lnSpc>
                          <a:spcPct val="115000"/>
                        </a:lnSpc>
                        <a:spcAft>
                          <a:spcPts val="0"/>
                        </a:spcAft>
                      </a:pPr>
                      <a:r>
                        <a:rPr lang="en-GB" sz="750" b="0" dirty="0" smtClean="0">
                          <a:effectLst/>
                          <a:latin typeface="Lucida Sans Unicode (Body)"/>
                        </a:rPr>
                        <a:t>21 Deptford Broadway</a:t>
                      </a:r>
                      <a:r>
                        <a:rPr lang="en-GB" sz="750" b="0" baseline="0" dirty="0" smtClean="0">
                          <a:effectLst/>
                          <a:latin typeface="Lucida Sans Unicode (Body)"/>
                        </a:rPr>
                        <a:t> </a:t>
                      </a:r>
                      <a:r>
                        <a:rPr lang="en-GB" sz="750" b="0" dirty="0" smtClean="0">
                          <a:effectLst/>
                          <a:latin typeface="Lucida Sans Unicode (Body)"/>
                        </a:rPr>
                        <a:t>SE8 4PA </a:t>
                      </a:r>
                    </a:p>
                    <a:p>
                      <a:pPr>
                        <a:lnSpc>
                          <a:spcPct val="115000"/>
                        </a:lnSpc>
                        <a:spcAft>
                          <a:spcPts val="0"/>
                        </a:spcAft>
                      </a:pPr>
                      <a:r>
                        <a:rPr lang="en-GB" sz="750" b="0" dirty="0" smtClean="0">
                          <a:solidFill>
                            <a:schemeClr val="tx1"/>
                          </a:solidFill>
                          <a:effectLst/>
                          <a:latin typeface="Lucida Sans Unicode (Body)"/>
                          <a:ea typeface="Calibri"/>
                          <a:cs typeface="Arial" panose="020B0604020202020204" pitchFamily="34" charset="0"/>
                        </a:rPr>
                        <a:t>Mon-Fri 09:00-17:00</a:t>
                      </a:r>
                      <a:r>
                        <a:rPr lang="en-GB" sz="750" b="0" baseline="0" dirty="0" smtClean="0">
                          <a:solidFill>
                            <a:schemeClr val="tx1"/>
                          </a:solidFill>
                          <a:effectLst/>
                          <a:latin typeface="Lucida Sans Unicode (Body)"/>
                          <a:ea typeface="Calibri"/>
                          <a:cs typeface="Arial" panose="020B0604020202020204" pitchFamily="34" charset="0"/>
                        </a:rPr>
                        <a:t> </a:t>
                      </a:r>
                      <a:endParaRPr lang="en-GB" sz="750" b="0" dirty="0">
                        <a:solidFill>
                          <a:schemeClr val="tx1"/>
                        </a:solidFill>
                        <a:effectLst/>
                        <a:latin typeface="Lucida Sans Unicode (Body)"/>
                        <a:ea typeface="Calibri"/>
                        <a:cs typeface="Arial" panose="020B0604020202020204" pitchFamily="34" charset="0"/>
                      </a:endParaRPr>
                    </a:p>
                  </a:txBody>
                  <a:tcPr marL="10869" marR="10869" marT="0" marB="0"/>
                </a:tc>
              </a:tr>
              <a:tr h="370840">
                <a:tc>
                  <a:txBody>
                    <a:bodyPr/>
                    <a:lstStyle/>
                    <a:p>
                      <a:pPr>
                        <a:lnSpc>
                          <a:spcPct val="115000"/>
                        </a:lnSpc>
                        <a:spcAft>
                          <a:spcPts val="0"/>
                        </a:spcAft>
                      </a:pPr>
                      <a:r>
                        <a:rPr lang="en-GB" sz="800" b="1" dirty="0" smtClean="0">
                          <a:solidFill>
                            <a:schemeClr val="tx1"/>
                          </a:solidFill>
                          <a:effectLst/>
                          <a:latin typeface="Lucida Sans Unicode (Body)"/>
                          <a:cs typeface="Arial" panose="020B0604020202020204" pitchFamily="34" charset="0"/>
                          <a:hlinkClick r:id="rId10"/>
                        </a:rPr>
                        <a:t> Single Homeless Project</a:t>
                      </a:r>
                      <a:endParaRPr lang="en-GB" sz="800" b="1" dirty="0" smtClean="0">
                        <a:solidFill>
                          <a:schemeClr val="tx1"/>
                        </a:solidFill>
                        <a:effectLst/>
                        <a:latin typeface="Lucida Sans Unicode (Body)"/>
                        <a:cs typeface="Arial" panose="020B0604020202020204" pitchFamily="34" charset="0"/>
                      </a:endParaRP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cs typeface="Arial" panose="020B0604020202020204" pitchFamily="34" charset="0"/>
                        </a:rPr>
                        <a:t>  Support</a:t>
                      </a:r>
                      <a:endParaRPr lang="en-GB" sz="750" b="0" dirty="0">
                        <a:solidFill>
                          <a:schemeClr val="tx1"/>
                        </a:solidFill>
                        <a:effectLst/>
                        <a:latin typeface="Lucida Sans Unicode (Body)"/>
                        <a:cs typeface="Arial" panose="020B0604020202020204" pitchFamily="34" charset="0"/>
                      </a:endParaRP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baseline="0" dirty="0" smtClean="0">
                          <a:solidFill>
                            <a:schemeClr val="tx1"/>
                          </a:solidFill>
                          <a:effectLst/>
                          <a:latin typeface="Lucida Sans Unicode (Body)"/>
                          <a:cs typeface="Arial" panose="020B0604020202020204" pitchFamily="34" charset="0"/>
                        </a:rPr>
                        <a:t> S</a:t>
                      </a:r>
                      <a:r>
                        <a:rPr lang="en-GB" sz="750" b="0" dirty="0" smtClean="0">
                          <a:solidFill>
                            <a:schemeClr val="tx1"/>
                          </a:solidFill>
                          <a:effectLst/>
                          <a:latin typeface="Lucida Sans Unicode (Body)"/>
                          <a:cs typeface="Arial" panose="020B0604020202020204" pitchFamily="34" charset="0"/>
                        </a:rPr>
                        <a:t>ingle homeless      </a:t>
                      </a:r>
                    </a:p>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cs typeface="Arial" panose="020B0604020202020204" pitchFamily="34" charset="0"/>
                        </a:rPr>
                        <a:t>  people </a:t>
                      </a:r>
                    </a:p>
                    <a:p>
                      <a:pPr>
                        <a:lnSpc>
                          <a:spcPct val="115000"/>
                        </a:lnSpc>
                        <a:spcAft>
                          <a:spcPts val="0"/>
                        </a:spcAft>
                      </a:pPr>
                      <a:endParaRPr lang="en-GB" sz="750" b="0" dirty="0">
                        <a:solidFill>
                          <a:schemeClr val="tx1"/>
                        </a:solidFill>
                        <a:effectLst/>
                        <a:latin typeface="Lucida Sans Unicode (Body)"/>
                        <a:cs typeface="Arial" panose="020B0604020202020204" pitchFamily="34" charset="0"/>
                      </a:endParaRPr>
                    </a:p>
                  </a:txBody>
                  <a:tcPr marL="10869" marR="10869" marT="0" marB="0"/>
                </a:tc>
                <a:tc>
                  <a:txBody>
                    <a:bodyPr/>
                    <a:lstStyle/>
                    <a:p>
                      <a:pPr>
                        <a:lnSpc>
                          <a:spcPct val="115000"/>
                        </a:lnSpc>
                        <a:spcAft>
                          <a:spcPts val="0"/>
                        </a:spcAft>
                      </a:pPr>
                      <a:r>
                        <a:rPr lang="en-GB" sz="750" b="0" dirty="0" smtClean="0">
                          <a:latin typeface="Lucida Sans Unicode (Body)"/>
                        </a:rPr>
                        <a:t>020 7520 8660</a:t>
                      </a:r>
                      <a:endParaRPr lang="en-GB" sz="750" b="0" dirty="0">
                        <a:solidFill>
                          <a:schemeClr val="tx1"/>
                        </a:solidFill>
                        <a:effectLst/>
                        <a:latin typeface="Lucida Sans Unicode (Body)"/>
                        <a:ea typeface="Calibri"/>
                        <a:cs typeface="Arial" panose="020B0604020202020204" pitchFamily="34" charset="0"/>
                      </a:endParaRPr>
                    </a:p>
                  </a:txBody>
                  <a:tcPr marL="10869" marR="10869"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smtClean="0">
                          <a:latin typeface="Lucida Sans Unicode (Body)"/>
                          <a:hlinkClick r:id="rId11"/>
                        </a:rPr>
                        <a:t>Southwar</a:t>
                      </a:r>
                      <a:r>
                        <a:rPr lang="en-GB" sz="800" b="1" baseline="0" dirty="0" smtClean="0">
                          <a:latin typeface="Lucida Sans Unicode (Body)"/>
                          <a:hlinkClick r:id="rId11"/>
                        </a:rPr>
                        <a:t>k H</a:t>
                      </a:r>
                      <a:r>
                        <a:rPr lang="en-GB" sz="800" b="1" dirty="0" smtClean="0">
                          <a:latin typeface="Lucida Sans Unicode (Body)"/>
                          <a:hlinkClick r:id="rId11"/>
                        </a:rPr>
                        <a:t>ousing</a:t>
                      </a:r>
                      <a:r>
                        <a:rPr lang="en-GB" sz="800" b="1" baseline="0" dirty="0" smtClean="0">
                          <a:latin typeface="Lucida Sans Unicode (Body)"/>
                          <a:hlinkClick r:id="rId11"/>
                        </a:rPr>
                        <a:t> Advice Service </a:t>
                      </a:r>
                      <a:endParaRPr lang="en-GB" sz="800" b="1" dirty="0" smtClean="0">
                        <a:latin typeface="Lucida Sans Unicode (Body)"/>
                      </a:endParaRPr>
                    </a:p>
                  </a:txBody>
                  <a:tcPr/>
                </a:tc>
                <a:tc>
                  <a:txBody>
                    <a:bodyPr/>
                    <a:lstStyle/>
                    <a:p>
                      <a:r>
                        <a:rPr lang="en-GB" sz="750" b="0" dirty="0" smtClean="0">
                          <a:latin typeface="Lucida Sans Unicode (Body)"/>
                        </a:rPr>
                        <a:t>Support</a:t>
                      </a:r>
                      <a:r>
                        <a:rPr lang="en-GB" sz="750" b="0" baseline="0" dirty="0" smtClean="0">
                          <a:latin typeface="Lucida Sans Unicode (Body)"/>
                        </a:rPr>
                        <a:t> and advice </a:t>
                      </a:r>
                      <a:endParaRPr lang="en-GB" sz="750" b="0" dirty="0">
                        <a:latin typeface="Lucida Sans Unicode (Body)"/>
                      </a:endParaRPr>
                    </a:p>
                  </a:txBody>
                  <a:tcPr/>
                </a:tc>
                <a:tc>
                  <a:txBody>
                    <a:bodyPr/>
                    <a:lstStyle/>
                    <a:p>
                      <a:r>
                        <a:rPr lang="en-GB" sz="750" b="0" dirty="0" smtClean="0">
                          <a:latin typeface="Lucida Sans Unicode (Body)"/>
                        </a:rPr>
                        <a:t>Homeless /those with housing</a:t>
                      </a:r>
                      <a:r>
                        <a:rPr lang="en-GB" sz="750" b="0" baseline="0" dirty="0" smtClean="0">
                          <a:latin typeface="Lucida Sans Unicode (Body)"/>
                        </a:rPr>
                        <a:t> difficulties </a:t>
                      </a:r>
                      <a:endParaRPr lang="en-GB" sz="750" b="0" dirty="0">
                        <a:latin typeface="Lucida Sans Unicode (Body)"/>
                      </a:endParaRPr>
                    </a:p>
                  </a:txBody>
                  <a:tcPr/>
                </a:tc>
                <a:tc>
                  <a:txBody>
                    <a:bodyPr/>
                    <a:lstStyle/>
                    <a:p>
                      <a:r>
                        <a:rPr lang="en-GB" sz="750" b="0" dirty="0" smtClean="0">
                          <a:latin typeface="Lucida Sans Unicode (Body)"/>
                        </a:rPr>
                        <a:t>020 7525 5950</a:t>
                      </a:r>
                      <a:r>
                        <a:rPr lang="en-GB" sz="750" b="0" baseline="0" dirty="0" smtClean="0">
                          <a:latin typeface="Lucida Sans Unicode (Body)"/>
                        </a:rPr>
                        <a:t> – </a:t>
                      </a:r>
                      <a:r>
                        <a:rPr lang="en-GB" sz="750" b="0" baseline="0" dirty="0" err="1" smtClean="0">
                          <a:latin typeface="Lucida Sans Unicode (Body)"/>
                        </a:rPr>
                        <a:t>gMon</a:t>
                      </a:r>
                      <a:r>
                        <a:rPr lang="en-GB" sz="750" b="0" baseline="0" dirty="0" smtClean="0">
                          <a:latin typeface="Lucida Sans Unicode (Body)"/>
                        </a:rPr>
                        <a:t>-Fri 09:00-17:00 </a:t>
                      </a:r>
                    </a:p>
                    <a:p>
                      <a:r>
                        <a:rPr lang="en-GB" sz="750" b="0" baseline="0" dirty="0" smtClean="0">
                          <a:latin typeface="Lucida Sans Unicode (Body)"/>
                        </a:rPr>
                        <a:t>25 Bournemouth Road SE15 4UJ </a:t>
                      </a:r>
                      <a:endParaRPr lang="en-GB" sz="750" b="0" dirty="0" smtClean="0">
                        <a:latin typeface="Lucida Sans Unicode (Body)"/>
                      </a:endParaRPr>
                    </a:p>
                  </a:txBody>
                  <a:tcPr/>
                </a:tc>
              </a:tr>
              <a:tr h="370840">
                <a:tc>
                  <a:txBody>
                    <a:bodyPr/>
                    <a:lstStyle/>
                    <a:p>
                      <a:r>
                        <a:rPr lang="en-GB" sz="800" b="1" dirty="0" smtClean="0">
                          <a:latin typeface="Lucida Sans Unicode (Body)"/>
                          <a:hlinkClick r:id="rId12"/>
                        </a:rPr>
                        <a:t>Start Team </a:t>
                      </a:r>
                      <a:r>
                        <a:rPr lang="en-GB" sz="800" b="1" dirty="0" smtClean="0">
                          <a:latin typeface="Lucida Sans Unicode (Body)"/>
                        </a:rPr>
                        <a:t>(part of SLAM) </a:t>
                      </a:r>
                      <a:endParaRPr lang="en-GB" sz="800" b="1" dirty="0">
                        <a:latin typeface="Lucida Sans Unicode (Body)"/>
                      </a:endParaRPr>
                    </a:p>
                  </a:txBody>
                  <a:tcPr/>
                </a:tc>
                <a:tc>
                  <a:txBody>
                    <a:bodyPr/>
                    <a:lstStyle/>
                    <a:p>
                      <a:r>
                        <a:rPr lang="en-GB" sz="750" b="0" dirty="0" smtClean="0">
                          <a:latin typeface="Lucida Sans Unicode (Body)"/>
                        </a:rPr>
                        <a:t>Assessment, treatment and support</a:t>
                      </a:r>
                      <a:endParaRPr lang="en-GB" sz="75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b="0" dirty="0" smtClean="0">
                          <a:latin typeface="Lucida Sans Unicode (Body)"/>
                        </a:rPr>
                        <a:t>Rough sleepers with severe mental health problems </a:t>
                      </a:r>
                    </a:p>
                    <a:p>
                      <a:endParaRPr lang="en-GB" sz="750" b="0" dirty="0">
                        <a:latin typeface="Lucida Sans Unicode (Body)"/>
                      </a:endParaRPr>
                    </a:p>
                  </a:txBody>
                  <a:tcPr/>
                </a:tc>
                <a:tc>
                  <a:txBody>
                    <a:bodyPr/>
                    <a:lstStyle/>
                    <a:p>
                      <a:r>
                        <a:rPr lang="en-GB" sz="750" b="0" dirty="0" smtClean="0">
                          <a:latin typeface="Lucida Sans Unicode (Body)"/>
                        </a:rPr>
                        <a:t>0203 228 5911 </a:t>
                      </a:r>
                    </a:p>
                    <a:p>
                      <a:r>
                        <a:rPr lang="en-GB" sz="750" b="0" dirty="0" smtClean="0">
                          <a:latin typeface="Lucida Sans Unicode (Body)"/>
                        </a:rPr>
                        <a:t>1 St Giles House,</a:t>
                      </a:r>
                      <a:r>
                        <a:rPr lang="en-GB" sz="750" b="0" baseline="0" dirty="0" smtClean="0">
                          <a:latin typeface="Lucida Sans Unicode (Body)"/>
                        </a:rPr>
                        <a:t> </a:t>
                      </a:r>
                      <a:r>
                        <a:rPr lang="en-GB" sz="750" b="0" dirty="0" smtClean="0">
                          <a:latin typeface="Lucida Sans Unicode (Body)"/>
                        </a:rPr>
                        <a:t>St Giles Road,</a:t>
                      </a:r>
                      <a:r>
                        <a:rPr lang="en-GB" sz="750" b="0" baseline="0" dirty="0" smtClean="0">
                          <a:latin typeface="Lucida Sans Unicode (Body)"/>
                        </a:rPr>
                        <a:t> </a:t>
                      </a:r>
                      <a:r>
                        <a:rPr lang="en-GB" sz="750" b="0" dirty="0" smtClean="0">
                          <a:latin typeface="Lucida Sans Unicode (Body)"/>
                        </a:rPr>
                        <a:t>SE5 7ED </a:t>
                      </a:r>
                    </a:p>
                    <a:p>
                      <a:endParaRPr lang="en-GB" sz="750" b="0" dirty="0" smtClean="0">
                        <a:latin typeface="Lucida Sans Unicode (Body)"/>
                      </a:endParaRPr>
                    </a:p>
                  </a:txBody>
                  <a:tcPr/>
                </a:tc>
              </a:tr>
              <a:tr h="370840">
                <a:tc>
                  <a:txBody>
                    <a:bodyPr/>
                    <a:lstStyle/>
                    <a:p>
                      <a:r>
                        <a:rPr lang="en-GB" sz="800" b="1" dirty="0" smtClean="0">
                          <a:latin typeface="Lucida Sans Unicode (Body)"/>
                          <a:hlinkClick r:id="rId13"/>
                        </a:rPr>
                        <a:t>Beyond Food Community Interest Company</a:t>
                      </a:r>
                      <a:endParaRPr lang="en-GB" sz="800" b="1" dirty="0">
                        <a:latin typeface="Lucida Sans Unicode (Body)"/>
                      </a:endParaRPr>
                    </a:p>
                  </a:txBody>
                  <a:tcPr/>
                </a:tc>
                <a:tc>
                  <a:txBody>
                    <a:bodyPr/>
                    <a:lstStyle/>
                    <a:p>
                      <a:r>
                        <a:rPr lang="en-GB" sz="750" b="0" dirty="0" smtClean="0">
                          <a:latin typeface="Lucida Sans Unicode (Body)"/>
                        </a:rPr>
                        <a:t>Employment support </a:t>
                      </a:r>
                    </a:p>
                    <a:p>
                      <a:r>
                        <a:rPr lang="en-GB" sz="750" b="0" dirty="0" smtClean="0">
                          <a:latin typeface="Lucida Sans Unicode (Body)"/>
                          <a:hlinkClick r:id="rId14"/>
                        </a:rPr>
                        <a:t>FreshLife</a:t>
                      </a:r>
                      <a:r>
                        <a:rPr lang="en-GB" sz="750" b="0" dirty="0" smtClean="0">
                          <a:latin typeface="Lucida Sans Unicode (Body)"/>
                        </a:rPr>
                        <a:t>: inspirational</a:t>
                      </a:r>
                      <a:r>
                        <a:rPr lang="en-GB" sz="750" b="0" baseline="0" dirty="0" smtClean="0">
                          <a:latin typeface="Lucida Sans Unicode (Body)"/>
                        </a:rPr>
                        <a:t> workshops </a:t>
                      </a:r>
                      <a:endParaRPr lang="en-GB" sz="750" b="0" dirty="0" smtClean="0">
                        <a:latin typeface="Lucida Sans Unicode (Body)"/>
                      </a:endParaRPr>
                    </a:p>
                    <a:p>
                      <a:r>
                        <a:rPr lang="en-GB" sz="750" b="0" dirty="0" smtClean="0">
                          <a:latin typeface="Lucida Sans Unicode (Body)"/>
                          <a:hlinkClick r:id="rId15"/>
                        </a:rPr>
                        <a:t>Out</a:t>
                      </a:r>
                      <a:r>
                        <a:rPr lang="en-GB" sz="750" b="0" baseline="0" dirty="0" smtClean="0">
                          <a:latin typeface="Lucida Sans Unicode (Body)"/>
                          <a:hlinkClick r:id="rId15"/>
                        </a:rPr>
                        <a:t> Front course</a:t>
                      </a:r>
                      <a:r>
                        <a:rPr lang="en-GB" sz="750" b="0" baseline="0" dirty="0" smtClean="0">
                          <a:latin typeface="Lucida Sans Unicode (Body)"/>
                        </a:rPr>
                        <a:t>: 4 weeks in restaurant, 2 weeks training, professional development workshops – aim for interview with outside employer by end</a:t>
                      </a:r>
                      <a:endParaRPr lang="en-GB" sz="75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b="0" dirty="0" smtClean="0">
                          <a:latin typeface="Lucida Sans Unicode (Body)"/>
                        </a:rPr>
                        <a:t>FreshLife: 18+ at risk of or experiencing homelessness</a:t>
                      </a:r>
                    </a:p>
                    <a:p>
                      <a:r>
                        <a:rPr lang="en-GB" sz="750" b="0" dirty="0" smtClean="0">
                          <a:latin typeface="Lucida Sans Unicode (Body)"/>
                        </a:rPr>
                        <a:t>Out Front: 18+ currently</a:t>
                      </a:r>
                      <a:r>
                        <a:rPr lang="en-GB" sz="750" b="0" baseline="0" dirty="0" smtClean="0">
                          <a:latin typeface="Lucida Sans Unicode (Body)"/>
                        </a:rPr>
                        <a:t> unemployed, in receipt of benefits, ‘work ready’ </a:t>
                      </a:r>
                      <a:endParaRPr lang="en-GB" sz="750" b="0" dirty="0">
                        <a:latin typeface="Lucida Sans Unicode (Body)"/>
                      </a:endParaRPr>
                    </a:p>
                  </a:txBody>
                  <a:tcPr/>
                </a:tc>
                <a:tc>
                  <a:txBody>
                    <a:bodyPr/>
                    <a:lstStyle/>
                    <a:p>
                      <a:r>
                        <a:rPr lang="en-GB" sz="750" b="0" dirty="0" smtClean="0">
                          <a:latin typeface="Lucida Sans Unicode (Body)"/>
                        </a:rPr>
                        <a:t>Out </a:t>
                      </a:r>
                      <a:r>
                        <a:rPr lang="en-GB" sz="750" b="0" i="0" dirty="0" smtClean="0">
                          <a:latin typeface="Lucida Sans Unicode (Body)"/>
                        </a:rPr>
                        <a:t>Front: </a:t>
                      </a:r>
                      <a:r>
                        <a:rPr lang="en-GB" sz="750" b="0" i="0" dirty="0" smtClean="0">
                          <a:effectLst/>
                          <a:latin typeface="Lucida Sans Unicode (Body)"/>
                        </a:rPr>
                        <a:t>02074030144</a:t>
                      </a:r>
                    </a:p>
                    <a:p>
                      <a:r>
                        <a:rPr lang="en-GB" sz="750" b="0" i="0" dirty="0" smtClean="0">
                          <a:effectLst/>
                          <a:latin typeface="Lucida Sans Unicode (Body)"/>
                        </a:rPr>
                        <a:t>FreshLife: </a:t>
                      </a:r>
                      <a:r>
                        <a:rPr lang="en-GB" sz="750" b="0" i="0" dirty="0" smtClean="0">
                          <a:latin typeface="Lucida Sans Unicode (Body)"/>
                        </a:rPr>
                        <a:t>07805 </a:t>
                      </a:r>
                      <a:r>
                        <a:rPr lang="en-GB" sz="750" dirty="0" smtClean="0">
                          <a:latin typeface="Lucida Sans Unicode (Body)"/>
                        </a:rPr>
                        <a:t>688 293</a:t>
                      </a:r>
                    </a:p>
                    <a:p>
                      <a:endParaRPr lang="en-GB" sz="750" b="0" dirty="0" smtClean="0">
                        <a:latin typeface="Lucida Sans Unicode (Body)"/>
                      </a:endParaRPr>
                    </a:p>
                    <a:p>
                      <a:r>
                        <a:rPr lang="en-GB" sz="750" b="0" dirty="0" smtClean="0">
                          <a:latin typeface="Lucida Sans Unicode (Body)"/>
                        </a:rPr>
                        <a:t>To</a:t>
                      </a:r>
                      <a:r>
                        <a:rPr lang="en-GB" sz="750" b="0" baseline="0" dirty="0" smtClean="0">
                          <a:latin typeface="Lucida Sans Unicode (Body)"/>
                        </a:rPr>
                        <a:t> be added to database as support worker: </a:t>
                      </a:r>
                      <a:r>
                        <a:rPr lang="en-GB" sz="750" b="0" baseline="0" dirty="0" smtClean="0">
                          <a:latin typeface="Lucida Sans Unicode (Body)"/>
                          <a:hlinkClick r:id="rId15"/>
                        </a:rPr>
                        <a:t>form</a:t>
                      </a:r>
                      <a:endParaRPr lang="en-GB" sz="750" b="0" dirty="0" smtClean="0">
                        <a:latin typeface="Lucida Sans Unicode (Body)"/>
                      </a:endParaRPr>
                    </a:p>
                  </a:txBody>
                  <a:tcPr/>
                </a:tc>
              </a:tr>
              <a:tr h="370840">
                <a:tc>
                  <a:txBody>
                    <a:bodyPr/>
                    <a:lstStyle/>
                    <a:p>
                      <a:r>
                        <a:rPr lang="en-GB" sz="800" b="1" dirty="0" smtClean="0">
                          <a:latin typeface="Lucida Sans Unicode (Body)"/>
                          <a:hlinkClick r:id="rId16"/>
                        </a:rPr>
                        <a:t>Salvation Army</a:t>
                      </a:r>
                      <a:endParaRPr lang="en-GB" sz="800" b="1" dirty="0">
                        <a:latin typeface="Lucida Sans Unicode (Body)"/>
                      </a:endParaRPr>
                    </a:p>
                  </a:txBody>
                  <a:tcPr/>
                </a:tc>
                <a:tc>
                  <a:txBody>
                    <a:bodyPr/>
                    <a:lstStyle/>
                    <a:p>
                      <a:r>
                        <a:rPr lang="en-GB" sz="750" b="0" dirty="0" smtClean="0">
                          <a:latin typeface="Lucida Sans Unicode (Body)"/>
                        </a:rPr>
                        <a:t>Range</a:t>
                      </a:r>
                      <a:r>
                        <a:rPr lang="en-GB" sz="750" b="0" baseline="0" dirty="0" smtClean="0">
                          <a:latin typeface="Lucida Sans Unicode (Body)"/>
                        </a:rPr>
                        <a:t> of support and access to other services </a:t>
                      </a:r>
                    </a:p>
                    <a:p>
                      <a:r>
                        <a:rPr lang="en-GB" sz="750" b="0" baseline="0" dirty="0" smtClean="0">
                          <a:latin typeface="Lucida Sans Unicode (Body)"/>
                          <a:hlinkClick r:id="rId17"/>
                        </a:rPr>
                        <a:t>Springfield Lodge</a:t>
                      </a:r>
                      <a:r>
                        <a:rPr lang="en-GB" sz="750" b="0" baseline="0" dirty="0" smtClean="0">
                          <a:latin typeface="Lucida Sans Unicode (Body)"/>
                        </a:rPr>
                        <a:t>: lifehouse providing holistic care, training, 1-1 support worker </a:t>
                      </a:r>
                      <a:endParaRPr lang="en-GB" sz="750" b="0" dirty="0">
                        <a:latin typeface="Lucida Sans Unicode (Body)"/>
                      </a:endParaRPr>
                    </a:p>
                  </a:txBody>
                  <a:tcPr/>
                </a:tc>
                <a:tc>
                  <a:txBody>
                    <a:bodyPr/>
                    <a:lstStyle/>
                    <a:p>
                      <a:r>
                        <a:rPr lang="en-GB" sz="750" b="0" dirty="0" smtClean="0">
                          <a:latin typeface="Lucida Sans Unicode (Body)"/>
                        </a:rPr>
                        <a:t>All </a:t>
                      </a:r>
                    </a:p>
                    <a:p>
                      <a:r>
                        <a:rPr lang="en-GB" sz="750" b="0" dirty="0" smtClean="0">
                          <a:latin typeface="Lucida Sans Unicode (Body)"/>
                        </a:rPr>
                        <a:t>Springfield Lodge:</a:t>
                      </a:r>
                      <a:r>
                        <a:rPr lang="en-GB" sz="750" b="0" baseline="0" dirty="0" smtClean="0">
                          <a:latin typeface="Lucida Sans Unicode (Body)"/>
                        </a:rPr>
                        <a:t> 16-21 year olds </a:t>
                      </a:r>
                      <a:endParaRPr lang="en-GB" sz="75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dirty="0" smtClean="0">
                          <a:latin typeface="Lucida Sans Unicode (Body)"/>
                        </a:rPr>
                        <a:t>Local</a:t>
                      </a:r>
                      <a:r>
                        <a:rPr lang="en-GB" sz="750" baseline="0" dirty="0" smtClean="0">
                          <a:latin typeface="Lucida Sans Unicode (Body)"/>
                        </a:rPr>
                        <a:t> church: </a:t>
                      </a:r>
                      <a:r>
                        <a:rPr lang="en-GB" sz="750" dirty="0" smtClean="0">
                          <a:latin typeface="Lucida Sans Unicode (Body)"/>
                          <a:hlinkClick r:id="rId18"/>
                        </a:rPr>
                        <a:t>020 7639 7292</a:t>
                      </a:r>
                      <a:r>
                        <a:rPr lang="en-GB" sz="750" dirty="0" smtClean="0">
                          <a:latin typeface="Lucida Sans Unicode (Body)"/>
                        </a:rPr>
                        <a:t> / </a:t>
                      </a:r>
                      <a:r>
                        <a:rPr lang="en-GB" sz="750" b="0" dirty="0" smtClean="0">
                          <a:latin typeface="Lucida Sans Unicode (Body)"/>
                        </a:rPr>
                        <a:t>Nunhead Salvation Army Church</a:t>
                      </a:r>
                      <a:r>
                        <a:rPr lang="en-GB" sz="750" b="0" baseline="0" dirty="0" smtClean="0">
                          <a:latin typeface="Lucida Sans Unicode (Body)"/>
                        </a:rPr>
                        <a:t> , </a:t>
                      </a:r>
                      <a:r>
                        <a:rPr lang="en-GB" sz="750" dirty="0" smtClean="0">
                          <a:latin typeface="Lucida Sans Unicode (Body)"/>
                        </a:rPr>
                        <a:t>SE15 3QH</a:t>
                      </a:r>
                    </a:p>
                    <a:p>
                      <a:pPr marL="0" marR="0" indent="0" algn="l" defTabSz="914400" rtl="0" eaLnBrk="1" fontAlgn="auto" latinLnBrk="0" hangingPunct="1">
                        <a:lnSpc>
                          <a:spcPct val="100000"/>
                        </a:lnSpc>
                        <a:spcBef>
                          <a:spcPts val="0"/>
                        </a:spcBef>
                        <a:spcAft>
                          <a:spcPts val="0"/>
                        </a:spcAft>
                        <a:buClrTx/>
                        <a:buSzTx/>
                        <a:buFontTx/>
                        <a:buNone/>
                        <a:tabLst/>
                        <a:defRPr/>
                      </a:pPr>
                      <a:r>
                        <a:rPr lang="en-GB" sz="750" b="0" dirty="0" smtClean="0">
                          <a:latin typeface="Lucida Sans Unicode (Body)"/>
                        </a:rPr>
                        <a:t>Springfield</a:t>
                      </a:r>
                      <a:r>
                        <a:rPr lang="en-GB" sz="750" b="0" baseline="0" dirty="0" smtClean="0">
                          <a:latin typeface="Lucida Sans Unicode (Body)"/>
                        </a:rPr>
                        <a:t> Lodge: Camberwell </a:t>
                      </a:r>
                      <a:endParaRPr lang="en-GB" sz="750" b="0" dirty="0" smtClean="0">
                        <a:latin typeface="Lucida Sans Unicode (Body)"/>
                      </a:endParaRPr>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Homeless/estranged </a:t>
            </a:r>
            <a:endParaRPr lang="en-GB" b="1" dirty="0"/>
          </a:p>
        </p:txBody>
      </p:sp>
      <p:sp>
        <p:nvSpPr>
          <p:cNvPr id="7" name="Rounded Rectangle 6">
            <a:hlinkClick r:id="rId19"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8" name="Picture 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909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780997847"/>
              </p:ext>
            </p:extLst>
          </p:nvPr>
        </p:nvGraphicFramePr>
        <p:xfrm>
          <a:off x="323528" y="743704"/>
          <a:ext cx="8640960" cy="5020672"/>
        </p:xfrm>
        <a:graphic>
          <a:graphicData uri="http://schemas.openxmlformats.org/drawingml/2006/table">
            <a:tbl>
              <a:tblPr firstRow="1" bandRow="1">
                <a:tableStyleId>{5C22544A-7EE6-4342-B048-85BDC9FD1C3A}</a:tableStyleId>
              </a:tblPr>
              <a:tblGrid>
                <a:gridCol w="1800200"/>
                <a:gridCol w="2880320"/>
                <a:gridCol w="3960440"/>
              </a:tblGrid>
              <a:tr h="0">
                <a:tc>
                  <a:txBody>
                    <a:bodyPr/>
                    <a:lstStyle/>
                    <a:p>
                      <a:r>
                        <a:rPr lang="en-GB" sz="800" i="0" dirty="0" smtClean="0"/>
                        <a:t>ORGANISATION</a:t>
                      </a:r>
                      <a:endParaRPr lang="en-GB" sz="800" i="0" dirty="0"/>
                    </a:p>
                  </a:txBody>
                  <a:tcPr/>
                </a:tc>
                <a:tc>
                  <a:txBody>
                    <a:bodyPr/>
                    <a:lstStyle/>
                    <a:p>
                      <a:r>
                        <a:rPr lang="en-GB" sz="800" i="0" dirty="0" smtClean="0"/>
                        <a:t>SERVICES</a:t>
                      </a:r>
                      <a:endParaRPr lang="en-GB" sz="800" i="0" dirty="0"/>
                    </a:p>
                  </a:txBody>
                  <a:tcPr/>
                </a:tc>
                <a:tc>
                  <a:txBody>
                    <a:bodyPr/>
                    <a:lstStyle/>
                    <a:p>
                      <a:r>
                        <a:rPr lang="en-GB" sz="800" i="0" dirty="0" smtClean="0"/>
                        <a:t>CONTACT</a:t>
                      </a:r>
                      <a:endParaRPr lang="en-GB" sz="800" i="0" dirty="0"/>
                    </a:p>
                  </a:txBody>
                  <a:tcPr/>
                </a:tc>
              </a:tr>
              <a:tr h="370840">
                <a:tc>
                  <a:txBody>
                    <a:bodyPr/>
                    <a:lstStyle/>
                    <a:p>
                      <a:r>
                        <a:rPr lang="en-GB" sz="800" i="0" dirty="0" smtClean="0"/>
                        <a:t>Southwark</a:t>
                      </a:r>
                      <a:r>
                        <a:rPr lang="en-GB" sz="800" i="0" baseline="0" dirty="0" smtClean="0"/>
                        <a:t> Council</a:t>
                      </a:r>
                    </a:p>
                    <a:p>
                      <a:endParaRPr lang="en-GB" sz="800" i="0" baseline="0" dirty="0" smtClean="0"/>
                    </a:p>
                    <a:p>
                      <a:r>
                        <a:rPr lang="en-GB" sz="800" i="0" baseline="0" dirty="0" smtClean="0">
                          <a:hlinkClick r:id="rId4"/>
                        </a:rPr>
                        <a:t>Temporary accommodation</a:t>
                      </a:r>
                      <a:endParaRPr lang="en-GB" sz="800" i="0" baseline="0" dirty="0" smtClean="0"/>
                    </a:p>
                    <a:p>
                      <a:endParaRPr lang="en-GB" sz="800" i="0" baseline="0" dirty="0" smtClean="0"/>
                    </a:p>
                    <a:p>
                      <a:r>
                        <a:rPr lang="en-GB" sz="800" i="0" baseline="0" dirty="0" smtClean="0">
                          <a:hlinkClick r:id="rId5"/>
                        </a:rPr>
                        <a:t>Supported housing </a:t>
                      </a:r>
                      <a:endParaRPr lang="en-GB" sz="800" i="0" baseline="0" dirty="0" smtClean="0"/>
                    </a:p>
                  </a:txBody>
                  <a:tcPr/>
                </a:tc>
                <a:tc>
                  <a:txBody>
                    <a:bodyPr/>
                    <a:lstStyle/>
                    <a:p>
                      <a:r>
                        <a:rPr lang="en-GB" sz="800" i="0" dirty="0" smtClean="0"/>
                        <a:t>Support and advice on housing </a:t>
                      </a:r>
                      <a:endParaRPr lang="en-GB" sz="800" i="0" baseline="0" dirty="0" smtClean="0"/>
                    </a:p>
                    <a:p>
                      <a:endParaRPr lang="en-GB" sz="80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800" i="0" dirty="0" smtClean="0">
                          <a:hlinkClick r:id="rId6"/>
                        </a:rPr>
                        <a:t>Programme for supporting </a:t>
                      </a:r>
                      <a:r>
                        <a:rPr lang="en-GB" sz="800" i="0" baseline="0" dirty="0" smtClean="0">
                          <a:hlinkClick r:id="rId6"/>
                        </a:rPr>
                        <a:t>vulnerable people</a:t>
                      </a:r>
                      <a:r>
                        <a:rPr lang="en-GB" sz="800" i="0" baseline="0" dirty="0" smtClean="0"/>
                        <a:t> </a:t>
                      </a:r>
                      <a:endParaRPr lang="en-GB" sz="800" i="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i="0" dirty="0" smtClean="0">
                          <a:effectLst/>
                        </a:rPr>
                        <a:t>Temporary accommodation:</a:t>
                      </a:r>
                      <a:r>
                        <a:rPr lang="en-GB" sz="800" b="0" i="0" baseline="0" dirty="0" smtClean="0">
                          <a:effectLst/>
                        </a:rPr>
                        <a:t> </a:t>
                      </a:r>
                      <a:r>
                        <a:rPr lang="en-GB" sz="800" b="0" i="0" dirty="0" smtClean="0">
                          <a:effectLst/>
                        </a:rPr>
                        <a:t>0207 525 7526 / 0207 525 4170</a:t>
                      </a:r>
                      <a:endParaRPr lang="en-GB" sz="800" b="0" i="0" dirty="0" smtClean="0">
                        <a:hlinkClick r:id="rId7"/>
                      </a:endParaRPr>
                    </a:p>
                    <a:p>
                      <a:r>
                        <a:rPr lang="en-GB" sz="800" b="0" i="0" dirty="0" smtClean="0">
                          <a:hlinkClick r:id="rId7"/>
                        </a:rPr>
                        <a:t>housing.options@southwark.gov.uk</a:t>
                      </a:r>
                      <a:r>
                        <a:rPr lang="en-GB" sz="800" b="0" i="0" dirty="0" smtClean="0"/>
                        <a:t> </a:t>
                      </a:r>
                    </a:p>
                    <a:p>
                      <a:r>
                        <a:rPr lang="en-GB" sz="800" b="0" i="0" dirty="0" smtClean="0"/>
                        <a:t>Placements team: </a:t>
                      </a:r>
                      <a:r>
                        <a:rPr kumimoji="0" lang="en-GB" sz="800" b="0" i="0" u="none" strike="noStrike" kern="1200" baseline="0" dirty="0" smtClean="0">
                          <a:solidFill>
                            <a:schemeClr val="dk1"/>
                          </a:solidFill>
                          <a:latin typeface="+mn-lt"/>
                          <a:ea typeface="+mn-ea"/>
                          <a:cs typeface="+mn-cs"/>
                        </a:rPr>
                        <a:t>0207 525 3506</a:t>
                      </a:r>
                      <a:endParaRPr lang="en-GB" sz="800" b="0" i="0" dirty="0" smtClean="0"/>
                    </a:p>
                    <a:p>
                      <a:endParaRPr lang="en-GB" sz="800" b="0"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800" b="0" i="0" dirty="0" smtClean="0"/>
                        <a:t>Info</a:t>
                      </a:r>
                      <a:r>
                        <a:rPr lang="en-GB" sz="800" b="0" i="0" baseline="0" dirty="0" smtClean="0"/>
                        <a:t> on s</a:t>
                      </a:r>
                      <a:r>
                        <a:rPr lang="en-GB" sz="800" b="0" i="0" dirty="0" smtClean="0"/>
                        <a:t>upported</a:t>
                      </a:r>
                      <a:r>
                        <a:rPr lang="en-GB" sz="800" b="0" i="0" baseline="0" dirty="0" smtClean="0"/>
                        <a:t> housing: </a:t>
                      </a:r>
                      <a:r>
                        <a:rPr lang="en-GB" sz="800" b="0" i="0" dirty="0" smtClean="0">
                          <a:effectLst/>
                        </a:rPr>
                        <a:t>0207 525 1302</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0" i="0" baseline="0" dirty="0" smtClean="0"/>
                        <a:t>Helpline for those harassed/threatened by private landlord: </a:t>
                      </a:r>
                      <a:r>
                        <a:rPr lang="en-GB" sz="800" b="0" dirty="0" smtClean="0"/>
                        <a:t>020</a:t>
                      </a:r>
                      <a:r>
                        <a:rPr lang="en-GB" sz="800" b="0" baseline="0" dirty="0" smtClean="0"/>
                        <a:t> 7525 4113 – 24/7 </a:t>
                      </a:r>
                      <a:endParaRPr lang="en-GB" sz="800" b="0" dirty="0" smtClean="0"/>
                    </a:p>
                  </a:txBody>
                  <a:tcPr/>
                </a:tc>
              </a:tr>
              <a:tr h="265792">
                <a:tc>
                  <a:txBody>
                    <a:bodyPr/>
                    <a:lstStyle/>
                    <a:p>
                      <a:r>
                        <a:rPr lang="en-GB" sz="800" i="0" dirty="0" smtClean="0">
                          <a:hlinkClick r:id="rId8"/>
                        </a:rPr>
                        <a:t>First Stop</a:t>
                      </a:r>
                      <a:endParaRPr lang="en-GB" sz="800" i="0" dirty="0"/>
                    </a:p>
                  </a:txBody>
                  <a:tcPr/>
                </a:tc>
                <a:tc>
                  <a:txBody>
                    <a:bodyPr/>
                    <a:lstStyle/>
                    <a:p>
                      <a:r>
                        <a:rPr lang="en-GB" sz="800" i="0" dirty="0" smtClean="0"/>
                        <a:t>Housing advice for older people </a:t>
                      </a:r>
                      <a:endParaRPr lang="en-GB" sz="800" i="0" dirty="0"/>
                    </a:p>
                  </a:txBody>
                  <a:tcPr/>
                </a:tc>
                <a:tc>
                  <a:txBody>
                    <a:bodyPr/>
                    <a:lstStyle/>
                    <a:p>
                      <a:r>
                        <a:rPr kumimoji="0" lang="en-GB" sz="800" b="0" i="0" kern="1200" dirty="0" smtClean="0">
                          <a:solidFill>
                            <a:schemeClr val="dk1"/>
                          </a:solidFill>
                          <a:effectLst/>
                          <a:latin typeface="+mn-lt"/>
                          <a:ea typeface="+mn-ea"/>
                          <a:cs typeface="+mn-cs"/>
                        </a:rPr>
                        <a:t>0800 377 7070 </a:t>
                      </a:r>
                      <a:r>
                        <a:rPr kumimoji="0" lang="en-GB" sz="800" b="0" i="0" kern="1200" baseline="0" dirty="0" smtClean="0">
                          <a:solidFill>
                            <a:schemeClr val="dk1"/>
                          </a:solidFill>
                          <a:effectLst/>
                          <a:latin typeface="+mn-lt"/>
                          <a:ea typeface="+mn-ea"/>
                          <a:cs typeface="+mn-cs"/>
                        </a:rPr>
                        <a:t>– </a:t>
                      </a:r>
                      <a:r>
                        <a:rPr kumimoji="0" lang="en-GB" sz="800" b="0" i="0" kern="1200" dirty="0" smtClean="0">
                          <a:solidFill>
                            <a:schemeClr val="dk1"/>
                          </a:solidFill>
                          <a:effectLst/>
                          <a:latin typeface="+mn-lt"/>
                          <a:ea typeface="+mn-ea"/>
                          <a:cs typeface="+mn-cs"/>
                        </a:rPr>
                        <a:t>Mon-Fri</a:t>
                      </a:r>
                      <a:r>
                        <a:rPr kumimoji="0" lang="en-GB" sz="800" b="0" i="0" kern="1200" baseline="0" dirty="0" smtClean="0">
                          <a:solidFill>
                            <a:schemeClr val="dk1"/>
                          </a:solidFill>
                          <a:effectLst/>
                          <a:latin typeface="+mn-lt"/>
                          <a:ea typeface="+mn-ea"/>
                          <a:cs typeface="+mn-cs"/>
                        </a:rPr>
                        <a:t> 09:00-17:00 </a:t>
                      </a:r>
                      <a:endParaRPr lang="en-GB" sz="800" b="0" i="0" dirty="0"/>
                    </a:p>
                  </a:txBody>
                  <a:tcPr/>
                </a:tc>
              </a:tr>
              <a:tr h="288032">
                <a:tc>
                  <a:txBody>
                    <a:bodyPr/>
                    <a:lstStyle/>
                    <a:p>
                      <a:r>
                        <a:rPr lang="en-GB" sz="800" i="0" dirty="0" smtClean="0">
                          <a:hlinkClick r:id="rId9"/>
                        </a:rPr>
                        <a:t>Three Cs</a:t>
                      </a:r>
                      <a:endParaRPr lang="en-GB" sz="800" i="0" dirty="0"/>
                    </a:p>
                  </a:txBody>
                  <a:tcPr/>
                </a:tc>
                <a:tc>
                  <a:txBody>
                    <a:bodyPr/>
                    <a:lstStyle/>
                    <a:p>
                      <a:r>
                        <a:rPr lang="en-GB" sz="800" i="0" dirty="0" smtClean="0"/>
                        <a:t>Care</a:t>
                      </a:r>
                      <a:r>
                        <a:rPr lang="en-GB" sz="800" i="0" baseline="0" dirty="0" smtClean="0"/>
                        <a:t> for people in supported living </a:t>
                      </a:r>
                      <a:endParaRPr lang="en-GB" sz="800" i="0" dirty="0"/>
                    </a:p>
                  </a:txBody>
                  <a:tcPr/>
                </a:tc>
                <a:tc>
                  <a:txBody>
                    <a:bodyPr/>
                    <a:lstStyle/>
                    <a:p>
                      <a:r>
                        <a:rPr lang="en-GB" sz="800" b="0" i="0" dirty="0" smtClean="0"/>
                        <a:t>02082694340</a:t>
                      </a:r>
                    </a:p>
                    <a:p>
                      <a:r>
                        <a:rPr lang="en-GB" sz="800" b="0" i="0" dirty="0" smtClean="0"/>
                        <a:t>3rd Floor, Norman House, 110-114 Norman Road, Greenwich, SE10 9QJ</a:t>
                      </a:r>
                      <a:endParaRPr lang="en-GB" sz="800" b="0" i="0" dirty="0"/>
                    </a:p>
                  </a:txBody>
                  <a:tcPr/>
                </a:tc>
              </a:tr>
              <a:tr h="271264">
                <a:tc>
                  <a:txBody>
                    <a:bodyPr/>
                    <a:lstStyle/>
                    <a:p>
                      <a:r>
                        <a:rPr lang="en-GB" sz="800" i="0" dirty="0" smtClean="0">
                          <a:hlinkClick r:id="rId10"/>
                        </a:rPr>
                        <a:t>Choice Support</a:t>
                      </a:r>
                      <a:endParaRPr lang="en-GB" sz="800" i="0" dirty="0"/>
                    </a:p>
                  </a:txBody>
                  <a:tcPr/>
                </a:tc>
                <a:tc>
                  <a:txBody>
                    <a:bodyPr/>
                    <a:lstStyle/>
                    <a:p>
                      <a:r>
                        <a:rPr lang="en-GB" sz="800" i="0" dirty="0" smtClean="0"/>
                        <a:t>Care for adults with disabilities </a:t>
                      </a:r>
                      <a:endParaRPr lang="en-GB" sz="800" i="0" dirty="0"/>
                    </a:p>
                  </a:txBody>
                  <a:tcPr/>
                </a:tc>
                <a:tc>
                  <a:txBody>
                    <a:bodyPr/>
                    <a:lstStyle/>
                    <a:p>
                      <a:r>
                        <a:rPr lang="en-GB" sz="800" b="0" i="0" dirty="0" smtClean="0"/>
                        <a:t>0207 261 4100</a:t>
                      </a:r>
                    </a:p>
                    <a:p>
                      <a:r>
                        <a:rPr lang="en-GB" sz="800" b="0" i="0" dirty="0" smtClean="0"/>
                        <a:t>100 Westminster Bridge Road,</a:t>
                      </a:r>
                      <a:r>
                        <a:rPr lang="en-GB" sz="800" b="0" i="0" baseline="0" dirty="0" smtClean="0"/>
                        <a:t> </a:t>
                      </a:r>
                      <a:r>
                        <a:rPr lang="en-GB" sz="800" b="0" i="0" dirty="0" smtClean="0"/>
                        <a:t>SE1 7XA</a:t>
                      </a:r>
                      <a:endParaRPr lang="en-GB" sz="800" b="0" i="0" dirty="0"/>
                    </a:p>
                  </a:txBody>
                  <a:tcPr/>
                </a:tc>
              </a:tr>
              <a:tr h="370840">
                <a:tc>
                  <a:txBody>
                    <a:bodyPr/>
                    <a:lstStyle/>
                    <a:p>
                      <a:r>
                        <a:rPr lang="en-GB" sz="800" i="0" dirty="0" smtClean="0">
                          <a:hlinkClick r:id="rId11"/>
                        </a:rPr>
                        <a:t>Shelter </a:t>
                      </a:r>
                      <a:endParaRPr lang="en-GB" sz="800" i="0" dirty="0"/>
                    </a:p>
                  </a:txBody>
                  <a:tcPr/>
                </a:tc>
                <a:tc>
                  <a:txBody>
                    <a:bodyPr/>
                    <a:lstStyle/>
                    <a:p>
                      <a:r>
                        <a:rPr lang="en-GB" sz="800" i="0" dirty="0" smtClean="0"/>
                        <a:t>Support and advice on</a:t>
                      </a:r>
                      <a:r>
                        <a:rPr lang="en-GB" sz="800" i="0" baseline="0" dirty="0" smtClean="0"/>
                        <a:t> housing </a:t>
                      </a:r>
                    </a:p>
                    <a:p>
                      <a:r>
                        <a:rPr lang="en-GB" sz="800" i="0" baseline="0" dirty="0" smtClean="0"/>
                        <a:t>Interpretation and translation services </a:t>
                      </a:r>
                      <a:endParaRPr lang="en-GB" sz="800" i="0" dirty="0"/>
                    </a:p>
                  </a:txBody>
                  <a:tcPr/>
                </a:tc>
                <a:tc>
                  <a:txBody>
                    <a:bodyPr/>
                    <a:lstStyle/>
                    <a:p>
                      <a:r>
                        <a:rPr lang="en-GB" sz="800" b="0" i="0" dirty="0" smtClean="0"/>
                        <a:t>0808 800 4444</a:t>
                      </a:r>
                    </a:p>
                    <a:p>
                      <a:r>
                        <a:rPr lang="en-GB" sz="800" b="0" i="0" dirty="0" smtClean="0">
                          <a:effectLst/>
                        </a:rPr>
                        <a:t>For</a:t>
                      </a:r>
                      <a:r>
                        <a:rPr lang="en-GB" sz="800" b="0" i="0" baseline="0" dirty="0" smtClean="0">
                          <a:effectLst/>
                        </a:rPr>
                        <a:t> under 25s: </a:t>
                      </a:r>
                      <a:r>
                        <a:rPr lang="en-GB" sz="800" b="0" i="0" dirty="0" smtClean="0">
                          <a:effectLst/>
                        </a:rPr>
                        <a:t>0207 525 1302</a:t>
                      </a:r>
                    </a:p>
                    <a:p>
                      <a:r>
                        <a:rPr lang="en-GB" sz="800" b="0" i="0" dirty="0" smtClean="0"/>
                        <a:t>Mon-Fri 09:30-13:00</a:t>
                      </a:r>
                      <a:r>
                        <a:rPr lang="en-GB" sz="800" b="0" i="0" baseline="0" dirty="0" smtClean="0"/>
                        <a:t> and 14:00-18:00, Sat 10:00-14:00 </a:t>
                      </a:r>
                      <a:endParaRPr lang="en-GB" sz="800" b="0" i="0" dirty="0"/>
                    </a:p>
                  </a:txBody>
                  <a:tcPr/>
                </a:tc>
              </a:tr>
              <a:tr h="275064">
                <a:tc>
                  <a:txBody>
                    <a:bodyPr/>
                    <a:lstStyle/>
                    <a:p>
                      <a:r>
                        <a:rPr lang="en-GB" sz="800" i="0" dirty="0" smtClean="0">
                          <a:hlinkClick r:id="rId12"/>
                        </a:rPr>
                        <a:t>Age</a:t>
                      </a:r>
                      <a:r>
                        <a:rPr lang="en-GB" sz="800" i="0" baseline="0" dirty="0" smtClean="0">
                          <a:hlinkClick r:id="rId12"/>
                        </a:rPr>
                        <a:t> UK</a:t>
                      </a:r>
                      <a:endParaRPr lang="en-GB" sz="800" i="0" dirty="0"/>
                    </a:p>
                  </a:txBody>
                  <a:tcPr/>
                </a:tc>
                <a:tc>
                  <a:txBody>
                    <a:bodyPr/>
                    <a:lstStyle/>
                    <a:p>
                      <a:r>
                        <a:rPr lang="en-GB" sz="800" i="0" dirty="0" smtClean="0"/>
                        <a:t>Housing advice for</a:t>
                      </a:r>
                      <a:r>
                        <a:rPr lang="en-GB" sz="800" i="0" baseline="0" dirty="0" smtClean="0"/>
                        <a:t> o</a:t>
                      </a:r>
                      <a:r>
                        <a:rPr lang="en-GB" sz="800" i="0" dirty="0" smtClean="0"/>
                        <a:t>lder people </a:t>
                      </a:r>
                      <a:endParaRPr lang="en-GB" sz="800" i="0" dirty="0"/>
                    </a:p>
                  </a:txBody>
                  <a:tcPr/>
                </a:tc>
                <a:tc>
                  <a:txBody>
                    <a:bodyPr/>
                    <a:lstStyle/>
                    <a:p>
                      <a:r>
                        <a:rPr lang="en-GB" sz="800" b="0" i="0" dirty="0" smtClean="0"/>
                        <a:t>02077019700</a:t>
                      </a:r>
                    </a:p>
                    <a:p>
                      <a:r>
                        <a:rPr lang="en-GB" sz="800" b="0" i="0" dirty="0" smtClean="0"/>
                        <a:t>Stones End Day Centre,</a:t>
                      </a:r>
                      <a:r>
                        <a:rPr lang="en-GB" sz="800" b="0" i="0" baseline="0" dirty="0" smtClean="0"/>
                        <a:t> 11 Scovell Road, SE1 1QQ</a:t>
                      </a:r>
                      <a:endParaRPr lang="en-GB" sz="800" b="0" i="0" dirty="0"/>
                    </a:p>
                  </a:txBody>
                  <a:tcPr/>
                </a:tc>
              </a:tr>
              <a:tr h="258296">
                <a:tc>
                  <a:txBody>
                    <a:bodyPr/>
                    <a:lstStyle/>
                    <a:p>
                      <a:r>
                        <a:rPr lang="en-GB" sz="800" i="0" dirty="0" smtClean="0">
                          <a:hlinkClick r:id="rId13"/>
                        </a:rPr>
                        <a:t>Faces in Focus</a:t>
                      </a:r>
                      <a:endParaRPr lang="en-GB" sz="800" i="0" dirty="0"/>
                    </a:p>
                  </a:txBody>
                  <a:tcPr/>
                </a:tc>
                <a:tc>
                  <a:txBody>
                    <a:bodyPr/>
                    <a:lstStyle/>
                    <a:p>
                      <a:r>
                        <a:rPr lang="en-GB" sz="800" i="0" dirty="0" smtClean="0"/>
                        <a:t>Advice and advocacy on</a:t>
                      </a:r>
                      <a:r>
                        <a:rPr lang="en-GB" sz="800" i="0" baseline="0" dirty="0" smtClean="0"/>
                        <a:t> housing difficulties </a:t>
                      </a:r>
                      <a:endParaRPr lang="en-GB" sz="800" i="0" dirty="0"/>
                    </a:p>
                  </a:txBody>
                  <a:tcPr/>
                </a:tc>
                <a:tc>
                  <a:txBody>
                    <a:bodyPr/>
                    <a:lstStyle/>
                    <a:p>
                      <a:r>
                        <a:rPr lang="en-GB" sz="800" b="0" i="0" dirty="0" smtClean="0"/>
                        <a:t>02074032444</a:t>
                      </a:r>
                    </a:p>
                    <a:p>
                      <a:r>
                        <a:rPr lang="en-GB" sz="800" b="0" i="0" dirty="0" smtClean="0"/>
                        <a:t>102 Harper Road, SE1 6AQ </a:t>
                      </a:r>
                      <a:endParaRPr lang="en-GB" sz="800" b="0" i="0" dirty="0"/>
                    </a:p>
                  </a:txBody>
                  <a:tcPr/>
                </a:tc>
              </a:tr>
              <a:tr h="385544">
                <a:tc>
                  <a:txBody>
                    <a:bodyPr/>
                    <a:lstStyle/>
                    <a:p>
                      <a:r>
                        <a:rPr lang="en-GB" sz="800" i="0" dirty="0" smtClean="0">
                          <a:hlinkClick r:id="rId14"/>
                        </a:rPr>
                        <a:t>Southwark Housing Options</a:t>
                      </a:r>
                      <a:endParaRPr lang="en-GB" sz="800" i="0" dirty="0"/>
                    </a:p>
                  </a:txBody>
                  <a:tcPr/>
                </a:tc>
                <a:tc>
                  <a:txBody>
                    <a:bodyPr/>
                    <a:lstStyle/>
                    <a:p>
                      <a:r>
                        <a:rPr lang="en-GB" sz="800" i="0" dirty="0" smtClean="0"/>
                        <a:t>Support</a:t>
                      </a:r>
                      <a:r>
                        <a:rPr lang="en-GB" sz="800" i="0" baseline="0" dirty="0" smtClean="0"/>
                        <a:t> and advice </a:t>
                      </a:r>
                      <a:endParaRPr lang="en-GB" sz="800" i="0" dirty="0"/>
                    </a:p>
                  </a:txBody>
                  <a:tcPr/>
                </a:tc>
                <a:tc>
                  <a:txBody>
                    <a:bodyPr/>
                    <a:lstStyle/>
                    <a:p>
                      <a:r>
                        <a:rPr lang="en-GB" sz="800" b="0" i="0" dirty="0" smtClean="0"/>
                        <a:t>02075255950</a:t>
                      </a:r>
                      <a:r>
                        <a:rPr lang="en-GB" sz="800" b="0" i="0" baseline="0" dirty="0"/>
                        <a:t> </a:t>
                      </a:r>
                      <a:endParaRPr lang="en-GB" sz="800" b="0" i="0" baseline="0" dirty="0" smtClean="0"/>
                    </a:p>
                    <a:p>
                      <a:r>
                        <a:rPr lang="en-GB" sz="800" b="0" i="0" baseline="0" dirty="0" smtClean="0"/>
                        <a:t>Mon-Fri 09:00-17:00 </a:t>
                      </a:r>
                    </a:p>
                    <a:p>
                      <a:r>
                        <a:rPr lang="en-GB" sz="800" b="0" i="0" baseline="0" dirty="0" smtClean="0"/>
                        <a:t>25 Bournemouth Road SE15 4UJ </a:t>
                      </a:r>
                      <a:endParaRPr lang="en-GB" sz="800" b="0" i="0" dirty="0" smtClean="0"/>
                    </a:p>
                  </a:txBody>
                  <a:tcPr/>
                </a:tc>
              </a:tr>
              <a:tr h="190088">
                <a:tc>
                  <a:txBody>
                    <a:bodyPr/>
                    <a:lstStyle/>
                    <a:p>
                      <a:r>
                        <a:rPr lang="en-GB" sz="800" i="0" dirty="0" smtClean="0">
                          <a:hlinkClick r:id="rId15"/>
                        </a:rPr>
                        <a:t>Southwark Law Centre</a:t>
                      </a:r>
                      <a:endParaRPr lang="en-GB" sz="800" i="0" dirty="0"/>
                    </a:p>
                  </a:txBody>
                  <a:tcPr/>
                </a:tc>
                <a:tc>
                  <a:txBody>
                    <a:bodyPr/>
                    <a:lstStyle/>
                    <a:p>
                      <a:r>
                        <a:rPr lang="en-GB" sz="800" i="0" dirty="0" smtClean="0"/>
                        <a:t>Representation</a:t>
                      </a:r>
                      <a:r>
                        <a:rPr lang="en-GB" sz="800" i="0" baseline="0" dirty="0" smtClean="0"/>
                        <a:t> of those with housing difficulties, by referral only </a:t>
                      </a:r>
                      <a:endParaRPr lang="en-GB" sz="800" i="0" dirty="0"/>
                    </a:p>
                  </a:txBody>
                  <a:tcPr/>
                </a:tc>
                <a:tc>
                  <a:txBody>
                    <a:bodyPr/>
                    <a:lstStyle/>
                    <a:p>
                      <a:r>
                        <a:rPr lang="en-GB" sz="800" b="0" i="0" dirty="0" smtClean="0"/>
                        <a:t>02077322008</a:t>
                      </a:r>
                    </a:p>
                  </a:txBody>
                  <a:tcPr/>
                </a:tc>
              </a:tr>
              <a:tr h="370840">
                <a:tc>
                  <a:txBody>
                    <a:bodyPr/>
                    <a:lstStyle/>
                    <a:p>
                      <a:r>
                        <a:rPr lang="en-GB" sz="800" i="0" dirty="0" smtClean="0">
                          <a:hlinkClick r:id="rId16"/>
                        </a:rPr>
                        <a:t>Sustain</a:t>
                      </a:r>
                      <a:endParaRPr lang="en-GB" sz="800" i="0" dirty="0"/>
                    </a:p>
                  </a:txBody>
                  <a:tcPr/>
                </a:tc>
                <a:tc>
                  <a:txBody>
                    <a:bodyPr/>
                    <a:lstStyle/>
                    <a:p>
                      <a:r>
                        <a:rPr lang="en-GB" sz="800" i="0" dirty="0" smtClean="0"/>
                        <a:t>Support for those at risk of losing home </a:t>
                      </a:r>
                      <a:endParaRPr lang="en-GB" sz="800" i="0" dirty="0"/>
                    </a:p>
                  </a:txBody>
                  <a:tcPr/>
                </a:tc>
                <a:tc>
                  <a:txBody>
                    <a:bodyPr/>
                    <a:lstStyle/>
                    <a:p>
                      <a:r>
                        <a:rPr lang="en-GB" sz="800" b="0" i="0" dirty="0" smtClean="0"/>
                        <a:t>02075254126</a:t>
                      </a:r>
                    </a:p>
                    <a:p>
                      <a:r>
                        <a:rPr lang="en-GB" sz="800" b="0" i="0" dirty="0" smtClean="0"/>
                        <a:t>17-19</a:t>
                      </a:r>
                      <a:r>
                        <a:rPr lang="en-GB" sz="800" b="0" i="0" baseline="0" dirty="0" smtClean="0"/>
                        <a:t> Bournemouth Road</a:t>
                      </a:r>
                    </a:p>
                    <a:p>
                      <a:r>
                        <a:rPr lang="en-GB" sz="800" b="0" i="0" baseline="0" dirty="0" smtClean="0"/>
                        <a:t>Mon-Fri 09:00-17:00 </a:t>
                      </a:r>
                      <a:endParaRPr lang="en-GB" sz="800" b="0" i="0" dirty="0" smtClean="0"/>
                    </a:p>
                  </a:txBody>
                  <a:tcPr/>
                </a:tc>
              </a:tr>
              <a:tr h="370840">
                <a:tc>
                  <a:txBody>
                    <a:bodyPr/>
                    <a:lstStyle/>
                    <a:p>
                      <a:r>
                        <a:rPr lang="en-GB" sz="800" i="0" dirty="0" smtClean="0">
                          <a:hlinkClick r:id="rId17"/>
                        </a:rPr>
                        <a:t>Southwark Tenancy Support Service </a:t>
                      </a:r>
                      <a:endParaRPr lang="en-GB" sz="800" i="0" dirty="0"/>
                    </a:p>
                  </a:txBody>
                  <a:tcPr/>
                </a:tc>
                <a:tc>
                  <a:txBody>
                    <a:bodyPr/>
                    <a:lstStyle/>
                    <a:p>
                      <a:r>
                        <a:rPr lang="en-GB" sz="800" i="0" dirty="0" smtClean="0"/>
                        <a:t>Support in</a:t>
                      </a:r>
                      <a:r>
                        <a:rPr lang="en-GB" sz="800" i="0" baseline="0" dirty="0" smtClean="0"/>
                        <a:t> sustaining tenancies </a:t>
                      </a:r>
                      <a:endParaRPr lang="en-GB" sz="800" i="0" dirty="0"/>
                    </a:p>
                  </a:txBody>
                  <a:tcPr/>
                </a:tc>
                <a:tc>
                  <a:txBody>
                    <a:bodyPr/>
                    <a:lstStyle/>
                    <a:p>
                      <a:r>
                        <a:rPr lang="en-GB" sz="800" b="0" i="0" dirty="0" smtClean="0"/>
                        <a:t>08008401203</a:t>
                      </a:r>
                    </a:p>
                    <a:p>
                      <a:r>
                        <a:rPr lang="en-GB" sz="800" b="0" i="0" dirty="0" smtClean="0"/>
                        <a:t>55 Bondway, SW8</a:t>
                      </a:r>
                      <a:r>
                        <a:rPr lang="en-GB" sz="800" b="0" i="0" baseline="0" dirty="0" smtClean="0"/>
                        <a:t> 1SJ</a:t>
                      </a:r>
                      <a:endParaRPr lang="en-GB" sz="800" b="0" i="0" dirty="0" smtClean="0"/>
                    </a:p>
                    <a:p>
                      <a:r>
                        <a:rPr lang="en-GB" sz="800" b="0" i="0" dirty="0" smtClean="0"/>
                        <a:t>Drop-in</a:t>
                      </a:r>
                      <a:r>
                        <a:rPr lang="en-GB" sz="800" b="0" i="0" baseline="0" dirty="0" smtClean="0"/>
                        <a:t> Mon-Fri 09:00-17:00, Sat 10:00-16:00, until 20:00 on Thurs </a:t>
                      </a:r>
                      <a:endParaRPr lang="en-GB" sz="800" b="0" i="0" dirty="0" smtClean="0"/>
                    </a:p>
                  </a:txBody>
                  <a:tcPr/>
                </a:tc>
              </a:tr>
              <a:tr h="177120">
                <a:tc>
                  <a:txBody>
                    <a:bodyPr/>
                    <a:lstStyle/>
                    <a:p>
                      <a:r>
                        <a:rPr lang="en-GB" sz="800" dirty="0" smtClean="0">
                          <a:hlinkClick r:id="rId18"/>
                        </a:rPr>
                        <a:t>Vision</a:t>
                      </a:r>
                      <a:r>
                        <a:rPr lang="en-GB" sz="800" baseline="0" dirty="0" smtClean="0">
                          <a:hlinkClick r:id="rId18"/>
                        </a:rPr>
                        <a:t> Housing</a:t>
                      </a:r>
                      <a:endParaRPr lang="en-GB" sz="800" dirty="0"/>
                    </a:p>
                  </a:txBody>
                  <a:tcPr/>
                </a:tc>
                <a:tc>
                  <a:txBody>
                    <a:bodyPr/>
                    <a:lstStyle/>
                    <a:p>
                      <a:r>
                        <a:rPr lang="en-GB" sz="800" b="0" i="0" baseline="0" dirty="0" smtClean="0"/>
                        <a:t>Housing support for those with complex needs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dirty="0" smtClean="0"/>
                        <a:t>For support: 0207 099 6727</a:t>
                      </a:r>
                    </a:p>
                  </a:txBody>
                  <a:tcPr/>
                </a:tc>
              </a:tr>
            </a:tbl>
          </a:graphicData>
        </a:graphic>
      </p:graphicFrame>
      <p:sp>
        <p:nvSpPr>
          <p:cNvPr id="5" name="Rectangle 4"/>
          <p:cNvSpPr/>
          <p:nvPr/>
        </p:nvSpPr>
        <p:spPr>
          <a:xfrm>
            <a:off x="5796136" y="299120"/>
            <a:ext cx="3166251" cy="292388"/>
          </a:xfrm>
          <a:prstGeom prst="rect">
            <a:avLst/>
          </a:prstGeom>
          <a:solidFill>
            <a:schemeClr val="accent1">
              <a:lumMod val="60000"/>
              <a:lumOff val="40000"/>
            </a:schemeClr>
          </a:solidFill>
        </p:spPr>
        <p:txBody>
          <a:bodyPr wrap="none">
            <a:spAutoFit/>
          </a:bodyPr>
          <a:lstStyle/>
          <a:p>
            <a:r>
              <a:rPr lang="en-GB" sz="1300" dirty="0" smtClean="0">
                <a:hlinkClick r:id="" action="ppaction://noaction"/>
              </a:rPr>
              <a:t>List of local emergency accommodation </a:t>
            </a:r>
            <a:endParaRPr lang="en-GB" sz="1300" dirty="0" smtClean="0"/>
          </a:p>
        </p:txBody>
      </p:sp>
      <p:sp>
        <p:nvSpPr>
          <p:cNvPr id="6" name="TextBox 5"/>
          <p:cNvSpPr txBox="1"/>
          <p:nvPr/>
        </p:nvSpPr>
        <p:spPr>
          <a:xfrm>
            <a:off x="251520" y="260648"/>
            <a:ext cx="4320480" cy="369332"/>
          </a:xfrm>
          <a:prstGeom prst="rect">
            <a:avLst/>
          </a:prstGeom>
          <a:noFill/>
        </p:spPr>
        <p:txBody>
          <a:bodyPr wrap="square" rtlCol="0">
            <a:spAutoFit/>
          </a:bodyPr>
          <a:lstStyle/>
          <a:p>
            <a:r>
              <a:rPr lang="en-GB" b="1" dirty="0" smtClean="0"/>
              <a:t>Housing difficulties </a:t>
            </a:r>
            <a:endParaRPr lang="en-GB" b="1" dirty="0"/>
          </a:p>
        </p:txBody>
      </p:sp>
      <p:sp>
        <p:nvSpPr>
          <p:cNvPr id="2" name="TextBox 1"/>
          <p:cNvSpPr txBox="1"/>
          <p:nvPr/>
        </p:nvSpPr>
        <p:spPr>
          <a:xfrm>
            <a:off x="5341998" y="6214787"/>
            <a:ext cx="2016224" cy="430887"/>
          </a:xfrm>
          <a:prstGeom prst="rect">
            <a:avLst/>
          </a:prstGeom>
          <a:solidFill>
            <a:srgbClr val="CDE0E8"/>
          </a:solidFill>
        </p:spPr>
        <p:txBody>
          <a:bodyPr wrap="square" rtlCol="0">
            <a:spAutoFit/>
          </a:bodyPr>
          <a:lstStyle/>
          <a:p>
            <a:pPr algn="ctr"/>
            <a:r>
              <a:rPr lang="en-GB" sz="1100" dirty="0" smtClean="0">
                <a:hlinkClick r:id="rId19" action="ppaction://hlinksldjump"/>
              </a:rPr>
              <a:t>Information on discretionary housing payments </a:t>
            </a:r>
            <a:endParaRPr lang="en-GB" sz="1100" dirty="0"/>
          </a:p>
        </p:txBody>
      </p:sp>
      <p:sp>
        <p:nvSpPr>
          <p:cNvPr id="8" name="Rounded Rectangle 7">
            <a:hlinkClick r:id="rId20"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2687766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4156399535"/>
              </p:ext>
            </p:extLst>
          </p:nvPr>
        </p:nvGraphicFramePr>
        <p:xfrm>
          <a:off x="323528" y="764704"/>
          <a:ext cx="8496944" cy="4699000"/>
        </p:xfrm>
        <a:graphic>
          <a:graphicData uri="http://schemas.openxmlformats.org/drawingml/2006/table">
            <a:tbl>
              <a:tblPr firstRow="1" bandRow="1">
                <a:tableStyleId>{5C22544A-7EE6-4342-B048-85BDC9FD1C3A}</a:tableStyleId>
              </a:tblPr>
              <a:tblGrid>
                <a:gridCol w="1656184"/>
                <a:gridCol w="2402866"/>
                <a:gridCol w="1989622"/>
                <a:gridCol w="2448272"/>
              </a:tblGrid>
              <a:tr h="144016">
                <a:tc>
                  <a:txBody>
                    <a:bodyPr/>
                    <a:lstStyle/>
                    <a:p>
                      <a:r>
                        <a:rPr lang="en-GB" sz="800" dirty="0" smtClean="0"/>
                        <a:t>ORGANISATION</a:t>
                      </a:r>
                      <a:endParaRPr lang="en-GB" sz="800" dirty="0"/>
                    </a:p>
                  </a:txBody>
                  <a:tcPr/>
                </a:tc>
                <a:tc>
                  <a:txBody>
                    <a:bodyPr/>
                    <a:lstStyle/>
                    <a:p>
                      <a:r>
                        <a:rPr lang="en-GB" sz="800" dirty="0" smtClean="0"/>
                        <a:t>SERVICES</a:t>
                      </a:r>
                      <a:endParaRPr lang="en-GB" sz="800" dirty="0"/>
                    </a:p>
                  </a:txBody>
                  <a:tcPr/>
                </a:tc>
                <a:tc>
                  <a:txBody>
                    <a:bodyPr/>
                    <a:lstStyle/>
                    <a:p>
                      <a:r>
                        <a:rPr lang="en-GB" sz="800" dirty="0" smtClean="0"/>
                        <a:t>WHO’S ELIGIBLE? </a:t>
                      </a:r>
                      <a:endParaRPr lang="en-GB" sz="800" dirty="0"/>
                    </a:p>
                  </a:txBody>
                  <a:tcPr/>
                </a:tc>
                <a:tc>
                  <a:txBody>
                    <a:bodyPr/>
                    <a:lstStyle/>
                    <a:p>
                      <a:r>
                        <a:rPr lang="en-GB" sz="800" dirty="0" smtClean="0"/>
                        <a:t>CONTACT</a:t>
                      </a:r>
                      <a:endParaRPr lang="en-GB" sz="800" dirty="0"/>
                    </a:p>
                  </a:txBody>
                  <a:tcPr/>
                </a:tc>
              </a:tr>
              <a:tr h="146680">
                <a:tc>
                  <a:txBody>
                    <a:bodyPr/>
                    <a:lstStyle/>
                    <a:p>
                      <a:r>
                        <a:rPr lang="en-GB" sz="800" b="1" dirty="0" smtClean="0">
                          <a:latin typeface="Lucida Sans Unicode (Body)"/>
                          <a:hlinkClick r:id="rId4"/>
                        </a:rPr>
                        <a:t>Mencap</a:t>
                      </a:r>
                      <a:endParaRPr lang="en-GB" sz="8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Lucida Sans Unicode (Body)"/>
                        </a:rPr>
                        <a:t>Support and advice </a:t>
                      </a:r>
                    </a:p>
                  </a:txBody>
                  <a:tcPr/>
                </a:tc>
                <a:tc>
                  <a:txBody>
                    <a:bodyPr/>
                    <a:lstStyle/>
                    <a:p>
                      <a:r>
                        <a:rPr lang="en-GB" sz="800" dirty="0" smtClean="0">
                          <a:latin typeface="Lucida Sans Unicode (Body)"/>
                        </a:rPr>
                        <a:t>All</a:t>
                      </a:r>
                      <a:endParaRPr lang="en-GB" sz="800" dirty="0">
                        <a:latin typeface="Lucida Sans Unicode (Body)"/>
                      </a:endParaRPr>
                    </a:p>
                  </a:txBody>
                  <a:tcPr/>
                </a:tc>
                <a:tc>
                  <a:txBody>
                    <a:bodyPr/>
                    <a:lstStyle/>
                    <a:p>
                      <a:r>
                        <a:rPr lang="en-GB" sz="800" dirty="0" smtClean="0">
                          <a:latin typeface="Lucida Sans Unicode (Body)"/>
                        </a:rPr>
                        <a:t>0208 808 1111</a:t>
                      </a:r>
                      <a:r>
                        <a:rPr lang="en-GB" sz="800" baseline="0" dirty="0" smtClean="0">
                          <a:latin typeface="Lucida Sans Unicode (Body)"/>
                        </a:rPr>
                        <a:t> – Mon-Fri 09:00-17:00</a:t>
                      </a:r>
                      <a:endParaRPr lang="en-GB" sz="800" dirty="0">
                        <a:latin typeface="Lucida Sans Unicode (Body)"/>
                      </a:endParaRPr>
                    </a:p>
                  </a:txBody>
                  <a:tcPr/>
                </a:tc>
              </a:tr>
              <a:tr h="0">
                <a:tc>
                  <a:txBody>
                    <a:bodyPr/>
                    <a:lstStyle/>
                    <a:p>
                      <a:r>
                        <a:rPr lang="en-GB" sz="800" b="1" dirty="0" smtClean="0">
                          <a:latin typeface="Lucida Sans Unicode (Body)"/>
                          <a:hlinkClick r:id="rId5"/>
                        </a:rPr>
                        <a:t>Disability Law</a:t>
                      </a:r>
                      <a:r>
                        <a:rPr lang="en-GB" sz="800" b="1" baseline="0" dirty="0" smtClean="0">
                          <a:latin typeface="Lucida Sans Unicode (Body)"/>
                          <a:hlinkClick r:id="rId5"/>
                        </a:rPr>
                        <a:t> Service </a:t>
                      </a:r>
                      <a:endParaRPr lang="en-GB" sz="800" b="1" baseline="0" dirty="0" smtClean="0">
                        <a:latin typeface="Lucida Sans Unicode (Body)"/>
                      </a:endParaRPr>
                    </a:p>
                  </a:txBody>
                  <a:tcPr/>
                </a:tc>
                <a:tc>
                  <a:txBody>
                    <a:bodyPr/>
                    <a:lstStyle/>
                    <a:p>
                      <a:r>
                        <a:rPr lang="en-GB" sz="800" dirty="0" smtClean="0">
                          <a:latin typeface="Lucida Sans Unicode (Body)"/>
                        </a:rPr>
                        <a:t>Legal advice</a:t>
                      </a:r>
                      <a:endParaRPr lang="en-GB" sz="800" dirty="0">
                        <a:latin typeface="Lucida Sans Unicode (Body)"/>
                      </a:endParaRPr>
                    </a:p>
                  </a:txBody>
                  <a:tcPr/>
                </a:tc>
                <a:tc>
                  <a:txBody>
                    <a:bodyPr/>
                    <a:lstStyle/>
                    <a:p>
                      <a:r>
                        <a:rPr lang="en-GB" sz="800" dirty="0" smtClean="0">
                          <a:latin typeface="Lucida Sans Unicode (Body)"/>
                        </a:rPr>
                        <a:t>18+</a:t>
                      </a:r>
                      <a:endParaRPr lang="en-GB" sz="800" dirty="0">
                        <a:latin typeface="Lucida Sans Unicode (Body)"/>
                      </a:endParaRPr>
                    </a:p>
                  </a:txBody>
                  <a:tcPr/>
                </a:tc>
                <a:tc>
                  <a:txBody>
                    <a:bodyPr/>
                    <a:lstStyle/>
                    <a:p>
                      <a:r>
                        <a:rPr lang="en-GB" sz="800" dirty="0" smtClean="0">
                          <a:latin typeface="Lucida Sans Unicode (Body)"/>
                        </a:rPr>
                        <a:t>02077919800</a:t>
                      </a:r>
                      <a:r>
                        <a:rPr lang="en-GB" sz="800" baseline="0" dirty="0" smtClean="0">
                          <a:latin typeface="Lucida Sans Unicode (Body)"/>
                        </a:rPr>
                        <a:t> / online advice </a:t>
                      </a:r>
                      <a:endParaRPr lang="en-GB" sz="800" dirty="0" smtClean="0">
                        <a:latin typeface="Lucida Sans Unicode (Body)"/>
                      </a:endParaRPr>
                    </a:p>
                  </a:txBody>
                  <a:tcPr/>
                </a:tc>
              </a:tr>
              <a:tr h="172824">
                <a:tc>
                  <a:txBody>
                    <a:bodyPr/>
                    <a:lstStyle/>
                    <a:p>
                      <a:r>
                        <a:rPr lang="en-GB" sz="800" b="1" dirty="0" smtClean="0">
                          <a:latin typeface="Lucida Sans Unicode (Body)"/>
                          <a:hlinkClick r:id="rId6"/>
                        </a:rPr>
                        <a:t>Scope</a:t>
                      </a:r>
                      <a:endParaRPr lang="en-GB" sz="800" b="1" dirty="0">
                        <a:latin typeface="Lucida Sans Unicode (Body)"/>
                      </a:endParaRPr>
                    </a:p>
                  </a:txBody>
                  <a:tcPr/>
                </a:tc>
                <a:tc>
                  <a:txBody>
                    <a:bodyPr/>
                    <a:lstStyle/>
                    <a:p>
                      <a:r>
                        <a:rPr lang="en-GB" sz="800" dirty="0" smtClean="0">
                          <a:latin typeface="Lucida Sans Unicode (Body)"/>
                        </a:rPr>
                        <a:t>Support and advice </a:t>
                      </a:r>
                      <a:endParaRPr lang="en-GB" sz="800" dirty="0">
                        <a:latin typeface="Lucida Sans Unicode (Body)"/>
                      </a:endParaRPr>
                    </a:p>
                  </a:txBody>
                  <a:tcPr/>
                </a:tc>
                <a:tc>
                  <a:txBody>
                    <a:bodyPr/>
                    <a:lstStyle/>
                    <a:p>
                      <a:r>
                        <a:rPr lang="en-GB" sz="800" dirty="0" smtClean="0">
                          <a:latin typeface="Lucida Sans Unicode (Body)"/>
                        </a:rPr>
                        <a:t>18+ </a:t>
                      </a:r>
                      <a:endParaRPr lang="en-GB" sz="8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dirty="0" smtClean="0">
                          <a:latin typeface="Lucida Sans Unicode (Body)"/>
                          <a:hlinkClick r:id="rId7"/>
                        </a:rPr>
                        <a:t>0808 800 3333</a:t>
                      </a:r>
                      <a:r>
                        <a:rPr lang="en-GB" sz="800" b="0" dirty="0" smtClean="0">
                          <a:latin typeface="Lucida Sans Unicode (Body)"/>
                        </a:rPr>
                        <a:t> – free, Mon-Fri</a:t>
                      </a:r>
                      <a:r>
                        <a:rPr lang="en-GB" sz="800" b="0" baseline="0" dirty="0" smtClean="0">
                          <a:latin typeface="Lucida Sans Unicode (Body)"/>
                        </a:rPr>
                        <a:t> </a:t>
                      </a:r>
                      <a:r>
                        <a:rPr lang="en-GB" sz="800" b="0" dirty="0" smtClean="0">
                          <a:latin typeface="Lucida Sans Unicode (Body)"/>
                        </a:rPr>
                        <a:t>09:00-17:00 </a:t>
                      </a:r>
                      <a:endParaRPr lang="en-GB" sz="800" b="0" dirty="0">
                        <a:latin typeface="Lucida Sans Unicode (Body)"/>
                      </a:endParaRPr>
                    </a:p>
                  </a:txBody>
                  <a:tcPr/>
                </a:tc>
              </a:tr>
              <a:tr h="370840">
                <a:tc>
                  <a:txBody>
                    <a:bodyPr/>
                    <a:lstStyle/>
                    <a:p>
                      <a:r>
                        <a:rPr lang="en-GB" sz="800" b="1" dirty="0" smtClean="0">
                          <a:latin typeface="Lucida Sans Unicode (Body)"/>
                          <a:hlinkClick r:id="rId8"/>
                        </a:rPr>
                        <a:t>Bede: Learning Disabilities Project</a:t>
                      </a:r>
                      <a:r>
                        <a:rPr lang="en-GB" sz="800" b="1" baseline="0" dirty="0" smtClean="0">
                          <a:latin typeface="Lucida Sans Unicode (Body)"/>
                          <a:hlinkClick r:id="rId8"/>
                        </a:rPr>
                        <a:t> </a:t>
                      </a:r>
                      <a:endParaRPr lang="en-GB" sz="800" b="1" dirty="0">
                        <a:latin typeface="Lucida Sans Unicode (Body)"/>
                      </a:endParaRPr>
                    </a:p>
                  </a:txBody>
                  <a:tcPr/>
                </a:tc>
                <a:tc>
                  <a:txBody>
                    <a:bodyPr/>
                    <a:lstStyle/>
                    <a:p>
                      <a:r>
                        <a:rPr lang="en-GB" sz="800" dirty="0" smtClean="0">
                          <a:latin typeface="Lucida Sans Unicode (Body)"/>
                        </a:rPr>
                        <a:t>Support</a:t>
                      </a:r>
                      <a:r>
                        <a:rPr lang="en-GB" sz="800" baseline="0" dirty="0" smtClean="0">
                          <a:latin typeface="Lucida Sans Unicode (Body)"/>
                        </a:rPr>
                        <a:t> programme incl. Volunteering and activities </a:t>
                      </a:r>
                    </a:p>
                    <a:p>
                      <a:r>
                        <a:rPr lang="en-GB" sz="800" baseline="0" dirty="0" smtClean="0">
                          <a:latin typeface="Lucida Sans Unicode (Body)"/>
                        </a:rPr>
                        <a:t>Bede Plus: 12-week employment training programme </a:t>
                      </a:r>
                    </a:p>
                    <a:p>
                      <a:r>
                        <a:rPr lang="en-GB" sz="800" baseline="0" dirty="0" smtClean="0">
                          <a:latin typeface="Lucida Sans Unicode (Body)"/>
                        </a:rPr>
                        <a:t>Bede Café: training </a:t>
                      </a:r>
                      <a:endParaRPr lang="en-GB" sz="800" dirty="0">
                        <a:latin typeface="Lucida Sans Unicode (Body)"/>
                      </a:endParaRPr>
                    </a:p>
                  </a:txBody>
                  <a:tcPr/>
                </a:tc>
                <a:tc>
                  <a:txBody>
                    <a:bodyPr/>
                    <a:lstStyle/>
                    <a:p>
                      <a:r>
                        <a:rPr lang="en-GB" sz="800" dirty="0" smtClean="0">
                          <a:latin typeface="Lucida Sans Unicode (Body)"/>
                        </a:rPr>
                        <a:t>18+</a:t>
                      </a:r>
                      <a:r>
                        <a:rPr lang="en-GB" sz="800" baseline="0" dirty="0" smtClean="0">
                          <a:latin typeface="Lucida Sans Unicode (Body)"/>
                        </a:rPr>
                        <a:t> with learning disabilities </a:t>
                      </a:r>
                      <a:endParaRPr lang="en-GB" sz="8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dirty="0" smtClean="0">
                          <a:latin typeface="Lucida Sans Unicode (Body)"/>
                        </a:rPr>
                        <a:t>020 7237 8930 </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0" dirty="0" smtClean="0">
                          <a:latin typeface="Lucida Sans Unicode (Body)"/>
                        </a:rPr>
                        <a:t>Abbeyfield Road</a:t>
                      </a:r>
                      <a:r>
                        <a:rPr lang="en-GB" sz="800" b="0" baseline="0" dirty="0" smtClean="0">
                          <a:latin typeface="Lucida Sans Unicode (Body)"/>
                        </a:rPr>
                        <a:t> ,</a:t>
                      </a:r>
                      <a:r>
                        <a:rPr lang="en-GB" sz="800" b="0" dirty="0" smtClean="0">
                          <a:latin typeface="Lucida Sans Unicode (Body)"/>
                        </a:rPr>
                        <a:t>SE16 2BS</a:t>
                      </a:r>
                      <a:endParaRPr lang="en-GB" sz="800" b="0" dirty="0">
                        <a:latin typeface="Lucida Sans Unicode (Body)"/>
                      </a:endParaRPr>
                    </a:p>
                  </a:txBody>
                  <a:tcPr/>
                </a:tc>
              </a:tr>
              <a:tr h="171544">
                <a:tc>
                  <a:txBody>
                    <a:bodyPr/>
                    <a:lstStyle/>
                    <a:p>
                      <a:r>
                        <a:rPr lang="en-GB" sz="800" b="1" dirty="0" smtClean="0">
                          <a:latin typeface="Lucida Sans Unicode (Body)"/>
                          <a:hlinkClick r:id="rId9"/>
                        </a:rPr>
                        <a:t>PLUS</a:t>
                      </a:r>
                      <a:endParaRPr lang="en-GB" sz="8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Lucida Sans Unicode (Body)"/>
                        </a:rPr>
                        <a:t>Varied</a:t>
                      </a:r>
                      <a:r>
                        <a:rPr lang="en-GB" sz="800" baseline="0" dirty="0" smtClean="0">
                          <a:latin typeface="Lucida Sans Unicode (Body)"/>
                        </a:rPr>
                        <a:t> s</a:t>
                      </a:r>
                      <a:r>
                        <a:rPr lang="en-GB" sz="800" dirty="0" smtClean="0">
                          <a:latin typeface="Lucida Sans Unicode (Body)"/>
                        </a:rPr>
                        <a:t>upport</a:t>
                      </a:r>
                      <a:endParaRPr lang="en-GB" sz="800" dirty="0">
                        <a:latin typeface="Lucida Sans Unicode (Body)"/>
                      </a:endParaRPr>
                    </a:p>
                  </a:txBody>
                  <a:tcPr/>
                </a:tc>
                <a:tc>
                  <a:txBody>
                    <a:bodyPr/>
                    <a:lstStyle/>
                    <a:p>
                      <a:r>
                        <a:rPr lang="en-GB" sz="800" dirty="0" smtClean="0">
                          <a:latin typeface="Lucida Sans Unicode (Body)"/>
                        </a:rPr>
                        <a:t>18+ </a:t>
                      </a:r>
                      <a:endParaRPr lang="en-GB" sz="8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dirty="0" smtClean="0">
                          <a:latin typeface="Lucida Sans Unicode (Body)"/>
                        </a:rPr>
                        <a:t>020 8297 1250 </a:t>
                      </a:r>
                      <a:endParaRPr lang="en-GB" sz="800" b="0" dirty="0">
                        <a:latin typeface="Lucida Sans Unicode (Body)"/>
                      </a:endParaRPr>
                    </a:p>
                  </a:txBody>
                  <a:tcPr/>
                </a:tc>
              </a:tr>
              <a:tr h="370840">
                <a:tc>
                  <a:txBody>
                    <a:bodyPr/>
                    <a:lstStyle/>
                    <a:p>
                      <a:r>
                        <a:rPr lang="en-GB" sz="800" b="1" dirty="0" smtClean="0">
                          <a:latin typeface="Lucida Sans Unicode (Body)"/>
                          <a:hlinkClick r:id="rId10"/>
                        </a:rPr>
                        <a:t>St George’s Pop-In</a:t>
                      </a:r>
                      <a:endParaRPr lang="en-GB" sz="8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latin typeface="Lucida Sans Unicode (Body)"/>
                        </a:rPr>
                        <a:t>Drop in for adults with social activities  and employment training </a:t>
                      </a:r>
                      <a:endParaRPr lang="en-GB" sz="800" dirty="0" smtClean="0">
                        <a:latin typeface="Lucida Sans Unicode (Body)"/>
                      </a:endParaRPr>
                    </a:p>
                    <a:p>
                      <a:endParaRPr lang="en-GB" sz="800" dirty="0">
                        <a:latin typeface="Lucida Sans Unicode (Body)"/>
                      </a:endParaRPr>
                    </a:p>
                  </a:txBody>
                  <a:tcPr/>
                </a:tc>
                <a:tc>
                  <a:txBody>
                    <a:bodyPr/>
                    <a:lstStyle/>
                    <a:p>
                      <a:r>
                        <a:rPr lang="en-GB" sz="800" dirty="0" smtClean="0">
                          <a:latin typeface="Lucida Sans Unicode (Body)"/>
                        </a:rPr>
                        <a:t>18+</a:t>
                      </a:r>
                      <a:r>
                        <a:rPr lang="en-GB" sz="800" baseline="0" dirty="0" smtClean="0">
                          <a:latin typeface="Lucida Sans Unicode (Body)"/>
                        </a:rPr>
                        <a:t> </a:t>
                      </a:r>
                      <a:endParaRPr lang="en-GB" sz="800" dirty="0">
                        <a:latin typeface="Lucida Sans Unicode (Body)"/>
                      </a:endParaRPr>
                    </a:p>
                  </a:txBody>
                  <a:tcPr/>
                </a:tc>
                <a:tc>
                  <a:txBody>
                    <a:bodyPr/>
                    <a:lstStyle/>
                    <a:p>
                      <a:r>
                        <a:rPr kumimoji="0" lang="en-GB" sz="800" b="0" kern="1200" dirty="0" smtClean="0">
                          <a:solidFill>
                            <a:schemeClr val="dk1"/>
                          </a:solidFill>
                          <a:effectLst/>
                          <a:latin typeface="Lucida Sans Unicode (Body)"/>
                          <a:ea typeface="+mn-ea"/>
                          <a:cs typeface="+mn-cs"/>
                          <a:hlinkClick r:id="rId11"/>
                        </a:rPr>
                        <a:t>stgeorgespopin@gmail.com</a:t>
                      </a:r>
                      <a:r>
                        <a:rPr lang="en-GB" sz="800" b="0" dirty="0" smtClean="0">
                          <a:effectLst/>
                          <a:latin typeface="Lucida Sans Unicode (Body)"/>
                        </a:rPr>
                        <a:t> </a:t>
                      </a:r>
                      <a:endParaRPr kumimoji="0" lang="en-GB" sz="800" b="0" kern="1200" dirty="0" smtClean="0">
                        <a:solidFill>
                          <a:schemeClr val="dk1"/>
                        </a:solidFill>
                        <a:effectLst/>
                        <a:latin typeface="Lucida Sans Unicode (Body)"/>
                        <a:ea typeface="+mn-ea"/>
                        <a:cs typeface="+mn-cs"/>
                      </a:endParaRPr>
                    </a:p>
                    <a:p>
                      <a:r>
                        <a:rPr kumimoji="0" lang="en-GB" sz="800" b="0" kern="1200" dirty="0" smtClean="0">
                          <a:solidFill>
                            <a:schemeClr val="dk1"/>
                          </a:solidFill>
                          <a:effectLst/>
                          <a:latin typeface="Lucida Sans Unicode (Body)"/>
                          <a:ea typeface="+mn-ea"/>
                          <a:cs typeface="+mn-cs"/>
                        </a:rPr>
                        <a:t>Trinity College Centre </a:t>
                      </a:r>
                      <a:endParaRPr lang="en-GB" sz="800" b="0" dirty="0" smtClean="0">
                        <a:effectLst/>
                        <a:latin typeface="Lucida Sans Unicode (Body)"/>
                      </a:endParaRPr>
                    </a:p>
                    <a:p>
                      <a:r>
                        <a:rPr kumimoji="0" lang="en-GB" sz="800" b="0" kern="1200" dirty="0" smtClean="0">
                          <a:solidFill>
                            <a:schemeClr val="dk1"/>
                          </a:solidFill>
                          <a:effectLst/>
                          <a:latin typeface="Lucida Sans Unicode (Body)"/>
                          <a:ea typeface="+mn-ea"/>
                          <a:cs typeface="+mn-cs"/>
                        </a:rPr>
                        <a:t>1 Newent Close,</a:t>
                      </a:r>
                      <a:r>
                        <a:rPr kumimoji="0" lang="en-GB" sz="800" b="0" kern="1200" baseline="0" dirty="0" smtClean="0">
                          <a:solidFill>
                            <a:schemeClr val="dk1"/>
                          </a:solidFill>
                          <a:effectLst/>
                          <a:latin typeface="Lucida Sans Unicode (Body)"/>
                          <a:ea typeface="+mn-ea"/>
                          <a:cs typeface="+mn-cs"/>
                        </a:rPr>
                        <a:t> </a:t>
                      </a:r>
                      <a:r>
                        <a:rPr kumimoji="0" lang="en-GB" sz="800" b="0" kern="1200" dirty="0" smtClean="0">
                          <a:solidFill>
                            <a:schemeClr val="dk1"/>
                          </a:solidFill>
                          <a:effectLst/>
                          <a:latin typeface="Lucida Sans Unicode (Body)"/>
                          <a:ea typeface="+mn-ea"/>
                          <a:cs typeface="+mn-cs"/>
                        </a:rPr>
                        <a:t>SE15 6EF</a:t>
                      </a:r>
                      <a:endParaRPr lang="en-GB" sz="800" b="0" dirty="0" smtClean="0">
                        <a:effectLst/>
                        <a:latin typeface="Lucida Sans Unicode (Body)"/>
                      </a:endParaRPr>
                    </a:p>
                  </a:txBody>
                  <a:tcPr/>
                </a:tc>
              </a:tr>
              <a:tr h="370840">
                <a:tc>
                  <a:txBody>
                    <a:bodyPr/>
                    <a:lstStyle/>
                    <a:p>
                      <a:r>
                        <a:rPr lang="en-GB" sz="800" b="1" dirty="0" smtClean="0">
                          <a:latin typeface="Lucida Sans Unicode (Body)"/>
                          <a:hlinkClick r:id="rId12"/>
                        </a:rPr>
                        <a:t>Disability Advice Service Lambeth</a:t>
                      </a:r>
                      <a:endParaRPr lang="en-GB" sz="8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Lucida Sans Unicode (Body)"/>
                        </a:rPr>
                        <a:t>Support and advice</a:t>
                      </a:r>
                      <a:endParaRPr lang="en-GB" sz="800" dirty="0">
                        <a:latin typeface="Lucida Sans Unicode (Body)"/>
                      </a:endParaRPr>
                    </a:p>
                  </a:txBody>
                  <a:tcPr/>
                </a:tc>
                <a:tc>
                  <a:txBody>
                    <a:bodyPr/>
                    <a:lstStyle/>
                    <a:p>
                      <a:r>
                        <a:rPr lang="en-GB" sz="800" dirty="0" smtClean="0">
                          <a:latin typeface="Lucida Sans Unicode (Body)"/>
                        </a:rPr>
                        <a:t>All</a:t>
                      </a:r>
                      <a:r>
                        <a:rPr lang="en-GB" sz="800" baseline="0" dirty="0" smtClean="0">
                          <a:latin typeface="Lucida Sans Unicode (Body)"/>
                        </a:rPr>
                        <a:t>, incl. Southwark residents </a:t>
                      </a:r>
                      <a:endParaRPr lang="en-GB" sz="800" dirty="0">
                        <a:latin typeface="Lucida Sans Unicode (Body)"/>
                      </a:endParaRPr>
                    </a:p>
                  </a:txBody>
                  <a:tcPr/>
                </a:tc>
                <a:tc>
                  <a:txBody>
                    <a:bodyPr/>
                    <a:lstStyle/>
                    <a:p>
                      <a:r>
                        <a:rPr lang="en-GB" sz="800" dirty="0" smtClean="0">
                          <a:latin typeface="Lucida Sans Unicode (Body)"/>
                        </a:rPr>
                        <a:t>020 7738 5656</a:t>
                      </a:r>
                    </a:p>
                    <a:p>
                      <a:r>
                        <a:rPr lang="en-GB" sz="800" dirty="0" smtClean="0">
                          <a:latin typeface="Lucida Sans Unicode (Body)"/>
                        </a:rPr>
                        <a:t>336 Brixton Road,</a:t>
                      </a:r>
                      <a:r>
                        <a:rPr lang="en-GB" sz="800" baseline="0" dirty="0" smtClean="0">
                          <a:latin typeface="Lucida Sans Unicode (Body)"/>
                        </a:rPr>
                        <a:t> </a:t>
                      </a:r>
                      <a:r>
                        <a:rPr lang="en-GB" sz="800" dirty="0" smtClean="0">
                          <a:latin typeface="Lucida Sans Unicode (Body)"/>
                        </a:rPr>
                        <a:t>SW9 7AA</a:t>
                      </a:r>
                    </a:p>
                  </a:txBody>
                  <a:tcPr/>
                </a:tc>
              </a:tr>
              <a:tr h="305256">
                <a:tc>
                  <a:txBody>
                    <a:bodyPr/>
                    <a:lstStyle/>
                    <a:p>
                      <a:r>
                        <a:rPr lang="en-GB" sz="800" b="1" dirty="0" smtClean="0">
                          <a:latin typeface="Lucida Sans Unicode (Body)"/>
                          <a:hlinkClick r:id="rId13"/>
                        </a:rPr>
                        <a:t>Contact a Family</a:t>
                      </a:r>
                      <a:r>
                        <a:rPr lang="en-GB" sz="800" b="1" baseline="0" dirty="0" smtClean="0">
                          <a:latin typeface="Lucida Sans Unicode (Body)"/>
                          <a:hlinkClick r:id="rId13"/>
                        </a:rPr>
                        <a:t> Southwark </a:t>
                      </a:r>
                      <a:endParaRPr lang="en-GB" sz="800" b="1" dirty="0" smtClean="0">
                        <a:latin typeface="Lucida Sans Unicode (Body)"/>
                      </a:endParaRPr>
                    </a:p>
                  </a:txBody>
                  <a:tcPr/>
                </a:tc>
                <a:tc>
                  <a:txBody>
                    <a:bodyPr/>
                    <a:lstStyle/>
                    <a:p>
                      <a:r>
                        <a:rPr lang="en-GB" sz="800" dirty="0" smtClean="0">
                          <a:latin typeface="Lucida Sans Unicode (Body)"/>
                        </a:rPr>
                        <a:t>Support</a:t>
                      </a:r>
                      <a:r>
                        <a:rPr lang="en-GB" sz="800" baseline="0" dirty="0" smtClean="0">
                          <a:latin typeface="Lucida Sans Unicode (Body)"/>
                        </a:rPr>
                        <a:t> and advice</a:t>
                      </a:r>
                      <a:endParaRPr lang="en-GB" sz="8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latin typeface="Lucida Sans Unicode (Body)"/>
                        </a:rPr>
                        <a:t>Parents of children with learning disabilities </a:t>
                      </a:r>
                      <a:endParaRPr lang="en-GB" sz="800" dirty="0" smtClean="0">
                        <a:latin typeface="Lucida Sans Unicode (Body)"/>
                      </a:endParaRPr>
                    </a:p>
                    <a:p>
                      <a:endParaRPr lang="en-GB" sz="800" dirty="0">
                        <a:latin typeface="Lucida Sans Unicode (Body)"/>
                      </a:endParaRPr>
                    </a:p>
                  </a:txBody>
                  <a:tcPr/>
                </a:tc>
                <a:tc>
                  <a:txBody>
                    <a:bodyPr/>
                    <a:lstStyle/>
                    <a:p>
                      <a:r>
                        <a:rPr lang="en-GB" sz="800" dirty="0" smtClean="0">
                          <a:latin typeface="Lucida Sans Unicode (Body)"/>
                        </a:rPr>
                        <a:t>020 7326 5156 </a:t>
                      </a:r>
                    </a:p>
                    <a:p>
                      <a:r>
                        <a:rPr lang="en-GB" sz="800" dirty="0" smtClean="0">
                          <a:latin typeface="Lucida Sans Unicode (Body)"/>
                        </a:rPr>
                        <a:t>336 Brixton Road,</a:t>
                      </a:r>
                      <a:r>
                        <a:rPr lang="en-GB" sz="800" baseline="0" dirty="0" smtClean="0">
                          <a:latin typeface="Lucida Sans Unicode (Body)"/>
                        </a:rPr>
                        <a:t> </a:t>
                      </a:r>
                      <a:r>
                        <a:rPr lang="en-GB" sz="800" dirty="0" smtClean="0">
                          <a:latin typeface="Lucida Sans Unicode (Body)"/>
                        </a:rPr>
                        <a:t>SW9 7AA</a:t>
                      </a:r>
                    </a:p>
                  </a:txBody>
                  <a:tcPr/>
                </a:tc>
              </a:tr>
              <a:tr h="370840">
                <a:tc>
                  <a:txBody>
                    <a:bodyPr/>
                    <a:lstStyle/>
                    <a:p>
                      <a:r>
                        <a:rPr lang="en-GB" sz="800" b="1" dirty="0" smtClean="0">
                          <a:latin typeface="Lucida Sans Unicode (Body)"/>
                          <a:hlinkClick r:id="rId14"/>
                        </a:rPr>
                        <a:t>Remploy</a:t>
                      </a:r>
                      <a:r>
                        <a:rPr lang="en-GB" sz="800" b="1" baseline="0" dirty="0" smtClean="0">
                          <a:latin typeface="Lucida Sans Unicode (Body)"/>
                          <a:hlinkClick r:id="rId14"/>
                        </a:rPr>
                        <a:t> </a:t>
                      </a:r>
                      <a:endParaRPr lang="en-GB" sz="800" b="1" dirty="0" smtClean="0">
                        <a:latin typeface="Lucida Sans Unicode (Body)"/>
                      </a:endParaRPr>
                    </a:p>
                  </a:txBody>
                  <a:tcPr/>
                </a:tc>
                <a:tc>
                  <a:txBody>
                    <a:bodyPr/>
                    <a:lstStyle/>
                    <a:p>
                      <a:r>
                        <a:rPr lang="en-GB" sz="800" dirty="0" smtClean="0">
                          <a:latin typeface="Lucida Sans Unicode (Body)"/>
                        </a:rPr>
                        <a:t>Mental Health Support service: work-focused support for 6 months; personalised support plan;</a:t>
                      </a:r>
                      <a:r>
                        <a:rPr lang="en-GB" sz="800" baseline="0" dirty="0" smtClean="0">
                          <a:latin typeface="Lucida Sans Unicode (Body)"/>
                        </a:rPr>
                        <a:t> ideas for workplace support; advice for employer </a:t>
                      </a:r>
                    </a:p>
                    <a:p>
                      <a:endParaRPr lang="en-GB" sz="800" baseline="0" dirty="0" smtClean="0">
                        <a:latin typeface="Lucida Sans Unicode (Body)"/>
                      </a:endParaRPr>
                    </a:p>
                    <a:p>
                      <a:r>
                        <a:rPr lang="en-GB" sz="800" dirty="0" smtClean="0">
                          <a:latin typeface="Lucida Sans Unicode (Body)"/>
                        </a:rPr>
                        <a:t>Face to face employment support</a:t>
                      </a:r>
                      <a:r>
                        <a:rPr lang="en-GB" sz="800" baseline="0" dirty="0" smtClean="0">
                          <a:latin typeface="Lucida Sans Unicode (Body)"/>
                        </a:rPr>
                        <a:t> in branch </a:t>
                      </a:r>
                      <a:endParaRPr lang="en-GB" sz="800" dirty="0">
                        <a:latin typeface="Lucida Sans Unicode (Body)"/>
                      </a:endParaRPr>
                    </a:p>
                  </a:txBody>
                  <a:tcPr/>
                </a:tc>
                <a:tc>
                  <a:txBody>
                    <a:bodyPr/>
                    <a:lstStyle/>
                    <a:p>
                      <a:r>
                        <a:rPr lang="en-GB" sz="800" dirty="0" smtClean="0">
                          <a:latin typeface="Lucida Sans Unicode (Body)"/>
                        </a:rPr>
                        <a:t>Mental health service:</a:t>
                      </a:r>
                      <a:r>
                        <a:rPr lang="en-GB" sz="800" baseline="0" dirty="0" smtClean="0">
                          <a:latin typeface="Lucida Sans Unicode (Body)"/>
                        </a:rPr>
                        <a:t> those in permanent or temporary employment (attending work or signed off) with a mental health condition (diagnosed or undiagnosed) resulting in workplace absence/causing difficulties in remaining </a:t>
                      </a:r>
                    </a:p>
                    <a:p>
                      <a:endParaRPr lang="en-GB" sz="800" baseline="0" dirty="0" smtClean="0">
                        <a:latin typeface="Lucida Sans Unicode (Body)"/>
                      </a:endParaRPr>
                    </a:p>
                    <a:p>
                      <a:r>
                        <a:rPr lang="en-GB" sz="800" baseline="0" dirty="0" smtClean="0">
                          <a:latin typeface="Lucida Sans Unicode (Body)"/>
                        </a:rPr>
                        <a:t>Employment support: all with disabilities </a:t>
                      </a:r>
                      <a:endParaRPr lang="en-GB" sz="800" dirty="0">
                        <a:latin typeface="Lucida Sans Unicode (Body)"/>
                      </a:endParaRPr>
                    </a:p>
                  </a:txBody>
                  <a:tcPr/>
                </a:tc>
                <a:tc>
                  <a:txBody>
                    <a:bodyPr/>
                    <a:lstStyle/>
                    <a:p>
                      <a:r>
                        <a:rPr lang="en-GB" sz="800" dirty="0" smtClean="0">
                          <a:latin typeface="Lucida Sans Unicode (Body)"/>
                        </a:rPr>
                        <a:t>Mental health support: call </a:t>
                      </a:r>
                      <a:r>
                        <a:rPr lang="en-GB" sz="800" b="1" dirty="0" smtClean="0">
                          <a:latin typeface="Lucida Sans Unicode (Body)"/>
                        </a:rPr>
                        <a:t>0300 4568114  / email </a:t>
                      </a:r>
                      <a:r>
                        <a:rPr lang="en-GB" sz="800" dirty="0" smtClean="0">
                          <a:latin typeface="Lucida Sans Unicode (Body)"/>
                        </a:rPr>
                        <a:t> </a:t>
                      </a:r>
                      <a:r>
                        <a:rPr lang="en-GB" sz="800" dirty="0" smtClean="0">
                          <a:latin typeface="Lucida Sans Unicode (Body)"/>
                          <a:hlinkClick r:id="rId15"/>
                        </a:rPr>
                        <a:t>vocationalrehabilitation@remploy.co.uk</a:t>
                      </a:r>
                      <a:endParaRPr lang="en-GB" sz="800" dirty="0" smtClean="0">
                        <a:latin typeface="Lucida Sans Unicode (Body)"/>
                      </a:endParaRPr>
                    </a:p>
                    <a:p>
                      <a:r>
                        <a:rPr lang="en-GB" sz="800" dirty="0" smtClean="0">
                          <a:latin typeface="Lucida Sans Unicode (Body)"/>
                          <a:hlinkClick r:id="rId16"/>
                        </a:rPr>
                        <a:t>Leaflet </a:t>
                      </a:r>
                      <a:endParaRPr lang="en-GB" sz="800" dirty="0" smtClean="0">
                        <a:latin typeface="Lucida Sans Unicode (Body)"/>
                      </a:endParaRPr>
                    </a:p>
                    <a:p>
                      <a:endParaRPr lang="en-GB" sz="800" dirty="0" smtClean="0">
                        <a:latin typeface="Lucida Sans Unicode (Body)"/>
                      </a:endParaRPr>
                    </a:p>
                    <a:p>
                      <a:r>
                        <a:rPr lang="en-GB" sz="800" dirty="0" smtClean="0">
                          <a:latin typeface="Lucida Sans Unicode (Body)"/>
                        </a:rPr>
                        <a:t>Chat to an online </a:t>
                      </a:r>
                      <a:r>
                        <a:rPr lang="en-GB" sz="800" dirty="0" smtClean="0">
                          <a:latin typeface="Lucida Sans Unicode (Body)"/>
                          <a:hlinkClick r:id="rId17"/>
                        </a:rPr>
                        <a:t>advisor </a:t>
                      </a:r>
                      <a:endParaRPr lang="en-GB" sz="800" dirty="0" smtClean="0">
                        <a:latin typeface="Lucida Sans Unicode (Body)"/>
                      </a:endParaRPr>
                    </a:p>
                    <a:p>
                      <a:r>
                        <a:rPr lang="en-GB" sz="800" dirty="0" smtClean="0">
                          <a:latin typeface="Lucida Sans Unicode (Body)"/>
                        </a:rPr>
                        <a:t>Drop in to London</a:t>
                      </a:r>
                      <a:r>
                        <a:rPr lang="en-GB" sz="800" baseline="0" dirty="0" smtClean="0">
                          <a:latin typeface="Lucida Sans Unicode (Body)"/>
                        </a:rPr>
                        <a:t> branch: </a:t>
                      </a:r>
                      <a:r>
                        <a:rPr lang="en-GB" sz="800" dirty="0" smtClean="0">
                          <a:latin typeface="Lucida Sans Unicode (Body)"/>
                        </a:rPr>
                        <a:t>1st Floor, Delta House, 4-10 North Road, London, N7 9EY  / cal</a:t>
                      </a:r>
                      <a:r>
                        <a:rPr lang="en-GB" sz="800" baseline="0" dirty="0" smtClean="0">
                          <a:latin typeface="Lucida Sans Unicode (Body)"/>
                        </a:rPr>
                        <a:t>l </a:t>
                      </a:r>
                      <a:r>
                        <a:rPr lang="en-GB" sz="800" dirty="0" smtClean="0">
                          <a:latin typeface="Lucida Sans Unicode (Body)"/>
                        </a:rPr>
                        <a:t>0300 456 8035</a:t>
                      </a:r>
                    </a:p>
                  </a:txBody>
                  <a:tcPr/>
                </a:tc>
              </a:tr>
              <a:tr h="370840">
                <a:tc>
                  <a:txBody>
                    <a:bodyPr/>
                    <a:lstStyle/>
                    <a:p>
                      <a:r>
                        <a:rPr lang="en-GB" sz="800" b="1" dirty="0" smtClean="0">
                          <a:latin typeface="Lucida Sans Unicode (Body)"/>
                          <a:hlinkClick r:id="rId18"/>
                        </a:rPr>
                        <a:t>Toucan</a:t>
                      </a:r>
                      <a:endParaRPr lang="en-GB" sz="800" b="1" dirty="0" smtClean="0">
                        <a:latin typeface="Lucida Sans Unicode (Body)"/>
                      </a:endParaRPr>
                    </a:p>
                  </a:txBody>
                  <a:tcPr/>
                </a:tc>
                <a:tc>
                  <a:txBody>
                    <a:bodyPr/>
                    <a:lstStyle/>
                    <a:p>
                      <a:r>
                        <a:rPr lang="en-GB" sz="800" dirty="0" smtClean="0">
                          <a:latin typeface="Lucida Sans Unicode (Body)"/>
                        </a:rPr>
                        <a:t>Support in using personal budget to find employment </a:t>
                      </a:r>
                      <a:endParaRPr lang="en-GB" sz="800" dirty="0">
                        <a:latin typeface="Lucida Sans Unicode (Body)"/>
                      </a:endParaRPr>
                    </a:p>
                  </a:txBody>
                  <a:tcPr/>
                </a:tc>
                <a:tc>
                  <a:txBody>
                    <a:bodyPr/>
                    <a:lstStyle/>
                    <a:p>
                      <a:r>
                        <a:rPr lang="en-GB" sz="800" dirty="0" smtClean="0">
                          <a:latin typeface="Lucida Sans Unicode (Body)"/>
                        </a:rPr>
                        <a:t>18+ with learning disabilities </a:t>
                      </a:r>
                      <a:endParaRPr lang="en-GB" sz="800" dirty="0">
                        <a:latin typeface="Lucida Sans Unicode (Body)"/>
                      </a:endParaRPr>
                    </a:p>
                  </a:txBody>
                  <a:tcPr/>
                </a:tc>
                <a:tc>
                  <a:txBody>
                    <a:bodyPr/>
                    <a:lstStyle/>
                    <a:p>
                      <a:r>
                        <a:rPr lang="en-GB" sz="800" dirty="0" smtClean="0">
                          <a:latin typeface="Lucida Sans Unicode (Body)"/>
                        </a:rPr>
                        <a:t>Call to arrange:</a:t>
                      </a:r>
                      <a:r>
                        <a:rPr lang="en-GB" sz="800" baseline="0" dirty="0" smtClean="0">
                          <a:latin typeface="Lucida Sans Unicode (Body)"/>
                        </a:rPr>
                        <a:t> </a:t>
                      </a:r>
                      <a:r>
                        <a:rPr lang="en-GB" sz="800" dirty="0" smtClean="0">
                          <a:latin typeface="Lucida Sans Unicode (Body)"/>
                        </a:rPr>
                        <a:t>020 3751 9681</a:t>
                      </a:r>
                    </a:p>
                    <a:p>
                      <a:r>
                        <a:rPr lang="en-GB" sz="800" dirty="0" smtClean="0">
                          <a:latin typeface="Lucida Sans Unicode (Body)"/>
                        </a:rPr>
                        <a:t>Thamesreach Employment</a:t>
                      </a:r>
                      <a:r>
                        <a:rPr lang="en-GB" sz="800" baseline="0" dirty="0" smtClean="0">
                          <a:latin typeface="Lucida Sans Unicode (Body)"/>
                        </a:rPr>
                        <a:t> </a:t>
                      </a:r>
                      <a:r>
                        <a:rPr lang="en-GB" sz="800" dirty="0" smtClean="0">
                          <a:latin typeface="Lucida Sans Unicode (Body)"/>
                        </a:rPr>
                        <a:t>Academy,</a:t>
                      </a:r>
                      <a:r>
                        <a:rPr lang="en-GB" sz="800" baseline="0" dirty="0" smtClean="0">
                          <a:latin typeface="Lucida Sans Unicode (Body)"/>
                        </a:rPr>
                        <a:t> </a:t>
                      </a:r>
                      <a:r>
                        <a:rPr lang="en-GB" sz="800" dirty="0" smtClean="0">
                          <a:latin typeface="Lucida Sans Unicode (Body)"/>
                        </a:rPr>
                        <a:t>29 Peckham Rd,</a:t>
                      </a:r>
                      <a:r>
                        <a:rPr lang="en-GB" sz="800" baseline="0" dirty="0" smtClean="0">
                          <a:latin typeface="Lucida Sans Unicode (Body)"/>
                        </a:rPr>
                        <a:t> </a:t>
                      </a:r>
                      <a:r>
                        <a:rPr lang="en-GB" sz="800" dirty="0" smtClean="0">
                          <a:latin typeface="Lucida Sans Unicode (Body)"/>
                        </a:rPr>
                        <a:t>SE5 8UA</a:t>
                      </a:r>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Learning disabilities </a:t>
            </a:r>
            <a:endParaRPr lang="en-GB" b="1" dirty="0"/>
          </a:p>
        </p:txBody>
      </p:sp>
      <p:sp>
        <p:nvSpPr>
          <p:cNvPr id="7" name="Rounded Rectangle 6">
            <a:hlinkClick r:id="rId19"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6" name="Picture 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801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093893152"/>
              </p:ext>
            </p:extLst>
          </p:nvPr>
        </p:nvGraphicFramePr>
        <p:xfrm>
          <a:off x="323527" y="764704"/>
          <a:ext cx="8496945" cy="5372100"/>
        </p:xfrm>
        <a:graphic>
          <a:graphicData uri="http://schemas.openxmlformats.org/drawingml/2006/table">
            <a:tbl>
              <a:tblPr firstRow="1" bandRow="1">
                <a:tableStyleId>{5C22544A-7EE6-4342-B048-85BDC9FD1C3A}</a:tableStyleId>
              </a:tblPr>
              <a:tblGrid>
                <a:gridCol w="2057155"/>
                <a:gridCol w="2911398"/>
                <a:gridCol w="3528392"/>
              </a:tblGrid>
              <a:tr h="143208">
                <a:tc>
                  <a:txBody>
                    <a:bodyPr/>
                    <a:lstStyle/>
                    <a:p>
                      <a:r>
                        <a:rPr lang="en-GB" sz="750" dirty="0" smtClean="0"/>
                        <a:t>ORGANISATION</a:t>
                      </a:r>
                      <a:endParaRPr lang="en-GB" sz="750" dirty="0"/>
                    </a:p>
                  </a:txBody>
                  <a:tcPr/>
                </a:tc>
                <a:tc>
                  <a:txBody>
                    <a:bodyPr/>
                    <a:lstStyle/>
                    <a:p>
                      <a:r>
                        <a:rPr lang="en-GB" sz="750" dirty="0" smtClean="0"/>
                        <a:t>SERVICES</a:t>
                      </a:r>
                      <a:endParaRPr lang="en-GB" sz="750" dirty="0"/>
                    </a:p>
                  </a:txBody>
                  <a:tcPr/>
                </a:tc>
                <a:tc>
                  <a:txBody>
                    <a:bodyPr/>
                    <a:lstStyle/>
                    <a:p>
                      <a:r>
                        <a:rPr lang="en-GB" sz="750" dirty="0" smtClean="0"/>
                        <a:t>HELPLINES/LOCATION</a:t>
                      </a:r>
                      <a:endParaRPr lang="en-GB" sz="750" dirty="0"/>
                    </a:p>
                  </a:txBody>
                  <a:tcPr/>
                </a:tc>
              </a:tr>
              <a:tr h="233928">
                <a:tc>
                  <a:txBody>
                    <a:bodyPr/>
                    <a:lstStyle/>
                    <a:p>
                      <a:r>
                        <a:rPr lang="en-GB" sz="900" b="1" dirty="0" smtClean="0">
                          <a:latin typeface="Lucida Sans Unicode (Body)"/>
                          <a:hlinkClick r:id="rId4"/>
                        </a:rPr>
                        <a:t>Southwark</a:t>
                      </a:r>
                      <a:r>
                        <a:rPr lang="en-GB" sz="900" b="1" baseline="0" dirty="0" smtClean="0">
                          <a:latin typeface="Lucida Sans Unicode (Body)"/>
                          <a:hlinkClick r:id="rId4"/>
                        </a:rPr>
                        <a:t> Refugee Communities Forum </a:t>
                      </a:r>
                      <a:endParaRPr lang="en-GB" sz="900" b="1" baseline="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baseline="0" dirty="0" smtClean="0">
                          <a:latin typeface="Lucida Sans Unicode (Body)"/>
                        </a:rPr>
                        <a:t>ESOL classes </a:t>
                      </a:r>
                    </a:p>
                    <a:p>
                      <a:pPr marL="0" marR="0" indent="0" algn="l" defTabSz="914400" rtl="0" eaLnBrk="1" fontAlgn="auto" latinLnBrk="0" hangingPunct="1">
                        <a:lnSpc>
                          <a:spcPct val="100000"/>
                        </a:lnSpc>
                        <a:spcBef>
                          <a:spcPts val="0"/>
                        </a:spcBef>
                        <a:spcAft>
                          <a:spcPts val="0"/>
                        </a:spcAft>
                        <a:buClrTx/>
                        <a:buSzTx/>
                        <a:buFontTx/>
                        <a:buNone/>
                        <a:tabLst/>
                        <a:defRPr/>
                      </a:pPr>
                      <a:r>
                        <a:rPr lang="en-GB" sz="750" baseline="0" dirty="0" smtClean="0">
                          <a:latin typeface="Lucida Sans Unicode (Body)"/>
                        </a:rPr>
                        <a:t>Drop in or call </a:t>
                      </a:r>
                      <a:endParaRPr lang="en-GB" sz="750" dirty="0" smtClean="0">
                        <a:latin typeface="Lucida Sans Unicode (Body)"/>
                      </a:endParaRPr>
                    </a:p>
                  </a:txBody>
                  <a:tcPr/>
                </a:tc>
                <a:tc>
                  <a:txBody>
                    <a:bodyPr/>
                    <a:lstStyle/>
                    <a:p>
                      <a:r>
                        <a:rPr lang="en-GB" sz="750" dirty="0" smtClean="0">
                          <a:latin typeface="Lucida Sans Unicode (Body)"/>
                        </a:rPr>
                        <a:t>020 7277 4400</a:t>
                      </a:r>
                    </a:p>
                    <a:p>
                      <a:pPr marL="0" marR="0" indent="0" algn="l" defTabSz="914400" rtl="0" eaLnBrk="1" fontAlgn="auto" latinLnBrk="0" hangingPunct="1">
                        <a:lnSpc>
                          <a:spcPct val="100000"/>
                        </a:lnSpc>
                        <a:spcBef>
                          <a:spcPts val="0"/>
                        </a:spcBef>
                        <a:spcAft>
                          <a:spcPts val="0"/>
                        </a:spcAft>
                        <a:buClrTx/>
                        <a:buSzTx/>
                        <a:buFontTx/>
                        <a:buNone/>
                        <a:tabLst/>
                        <a:defRPr/>
                      </a:pPr>
                      <a:r>
                        <a:rPr lang="en-GB" sz="750" dirty="0" smtClean="0">
                          <a:latin typeface="Lucida Sans Unicode (Body)"/>
                        </a:rPr>
                        <a:t>81 Camberwell Church St, SE5 8RB – Mon-Fri</a:t>
                      </a:r>
                      <a:r>
                        <a:rPr lang="en-GB" sz="750" baseline="0" dirty="0" smtClean="0">
                          <a:latin typeface="Lucida Sans Unicode (Body)"/>
                        </a:rPr>
                        <a:t> 10:00-16:00 </a:t>
                      </a:r>
                    </a:p>
                  </a:txBody>
                  <a:tcPr/>
                </a:tc>
              </a:tr>
              <a:tr h="179264">
                <a:tc>
                  <a:txBody>
                    <a:bodyPr/>
                    <a:lstStyle/>
                    <a:p>
                      <a:r>
                        <a:rPr lang="en-GB" sz="900" b="1" dirty="0" smtClean="0">
                          <a:latin typeface="Lucida Sans Unicode (Body)"/>
                          <a:hlinkClick r:id="rId5"/>
                        </a:rPr>
                        <a:t>Refugee Women’s Association</a:t>
                      </a:r>
                      <a:endParaRPr lang="en-GB" sz="9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baseline="0" dirty="0" smtClean="0">
                          <a:latin typeface="Lucida Sans Unicode (Body)"/>
                        </a:rPr>
                        <a:t>English language courses – free, incl. travel expenses and childcare costs </a:t>
                      </a:r>
                      <a:endParaRPr lang="en-GB" sz="750" dirty="0" smtClean="0">
                        <a:latin typeface="Lucida Sans Unicode (Body)"/>
                      </a:endParaRPr>
                    </a:p>
                  </a:txBody>
                  <a:tcPr/>
                </a:tc>
                <a:tc>
                  <a:txBody>
                    <a:bodyPr/>
                    <a:lstStyle/>
                    <a:p>
                      <a:r>
                        <a:rPr lang="en-GB" sz="750" dirty="0" smtClean="0">
                          <a:effectLst/>
                          <a:latin typeface="Lucida Sans Unicode (Body)"/>
                        </a:rPr>
                        <a:t>020 7923 2412 – Mon-Fri</a:t>
                      </a:r>
                      <a:r>
                        <a:rPr lang="en-GB" sz="750" baseline="0" dirty="0" smtClean="0">
                          <a:effectLst/>
                          <a:latin typeface="Lucida Sans Unicode (Body)"/>
                        </a:rPr>
                        <a:t> 09:30-17:30 </a:t>
                      </a:r>
                      <a:endParaRPr lang="en-GB" sz="750" dirty="0">
                        <a:latin typeface="Lucida Sans Unicode (Body)"/>
                      </a:endParaRPr>
                    </a:p>
                  </a:txBody>
                  <a:tcPr/>
                </a:tc>
              </a:tr>
              <a:tr h="240472">
                <a:tc>
                  <a:txBody>
                    <a:bodyPr/>
                    <a:lstStyle/>
                    <a:p>
                      <a:r>
                        <a:rPr lang="en-GB" sz="900" b="1" dirty="0" smtClean="0">
                          <a:latin typeface="Lucida Sans Unicode (Body)"/>
                          <a:hlinkClick r:id="rId6"/>
                        </a:rPr>
                        <a:t>Refugee Council </a:t>
                      </a:r>
                      <a:endParaRPr lang="en-GB" sz="900" b="1" dirty="0" smtClean="0">
                        <a:latin typeface="Lucida Sans Unicode (Body)"/>
                      </a:endParaRPr>
                    </a:p>
                  </a:txBody>
                  <a:tcPr/>
                </a:tc>
                <a:tc>
                  <a:txBody>
                    <a:bodyPr/>
                    <a:lstStyle/>
                    <a:p>
                      <a:r>
                        <a:rPr lang="en-GB" sz="750" b="0" dirty="0" smtClean="0">
                          <a:latin typeface="Lucida Sans Unicode (Body)"/>
                        </a:rPr>
                        <a:t>Support and advice </a:t>
                      </a:r>
                    </a:p>
                  </a:txBody>
                  <a:tcPr/>
                </a:tc>
                <a:tc>
                  <a:txBody>
                    <a:bodyPr/>
                    <a:lstStyle/>
                    <a:p>
                      <a:r>
                        <a:rPr lang="en-GB" sz="750" b="0" dirty="0" smtClean="0">
                          <a:latin typeface="Lucida Sans Unicode (Body)"/>
                        </a:rPr>
                        <a:t>020 7346 1047</a:t>
                      </a:r>
                    </a:p>
                    <a:p>
                      <a:r>
                        <a:rPr lang="en-GB" sz="750" b="0" dirty="0" smtClean="0">
                          <a:latin typeface="Lucida Sans Unicode (Body)"/>
                        </a:rPr>
                        <a:t>Employment</a:t>
                      </a:r>
                      <a:r>
                        <a:rPr lang="en-GB" sz="750" b="0" baseline="0" dirty="0" smtClean="0">
                          <a:latin typeface="Lucida Sans Unicode (Body)"/>
                        </a:rPr>
                        <a:t> support: </a:t>
                      </a:r>
                      <a:r>
                        <a:rPr lang="en-GB" sz="750" b="0" dirty="0" smtClean="0">
                          <a:latin typeface="Lucida Sans Unicode (Body)"/>
                        </a:rPr>
                        <a:t>020 4346 1047 </a:t>
                      </a:r>
                    </a:p>
                  </a:txBody>
                  <a:tcPr/>
                </a:tc>
              </a:tr>
              <a:tr h="229672">
                <a:tc>
                  <a:txBody>
                    <a:bodyPr/>
                    <a:lstStyle/>
                    <a:p>
                      <a:r>
                        <a:rPr lang="en-GB" sz="900" b="1" dirty="0" smtClean="0">
                          <a:latin typeface="Lucida Sans Unicode (Body)"/>
                          <a:hlinkClick r:id="rId7"/>
                        </a:rPr>
                        <a:t>Groundwork London</a:t>
                      </a:r>
                      <a:endParaRPr lang="en-GB" sz="9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b="0" dirty="0" smtClean="0">
                          <a:latin typeface="Lucida Sans Unicode (Body)"/>
                        </a:rPr>
                        <a:t>Employment training</a:t>
                      </a:r>
                    </a:p>
                    <a:p>
                      <a:endParaRPr lang="en-GB" sz="750" b="0" dirty="0" smtClean="0">
                        <a:latin typeface="Lucida Sans Unicode (Body)"/>
                      </a:endParaRPr>
                    </a:p>
                  </a:txBody>
                  <a:tcPr/>
                </a:tc>
                <a:tc>
                  <a:txBody>
                    <a:bodyPr/>
                    <a:lstStyle/>
                    <a:p>
                      <a:r>
                        <a:rPr lang="en-GB" sz="750" b="0" dirty="0" smtClean="0">
                          <a:latin typeface="Lucida Sans Unicode (Body)"/>
                        </a:rPr>
                        <a:t>020 7922 1230</a:t>
                      </a:r>
                    </a:p>
                    <a:p>
                      <a:r>
                        <a:rPr lang="en-GB" sz="750" b="0" dirty="0" smtClean="0">
                          <a:latin typeface="Lucida Sans Unicode (Body)"/>
                        </a:rPr>
                        <a:t>18-21 Morley Street, SE1 7QZ</a:t>
                      </a:r>
                    </a:p>
                  </a:txBody>
                  <a:tcPr/>
                </a:tc>
              </a:tr>
              <a:tr h="370840">
                <a:tc>
                  <a:txBody>
                    <a:bodyPr/>
                    <a:lstStyle/>
                    <a:p>
                      <a:r>
                        <a:rPr lang="en-GB" sz="900" b="1" dirty="0" smtClean="0">
                          <a:latin typeface="Lucida Sans Unicode (Body)"/>
                          <a:hlinkClick r:id="rId8"/>
                        </a:rPr>
                        <a:t>Southwark</a:t>
                      </a:r>
                      <a:r>
                        <a:rPr lang="en-GB" sz="900" b="1" baseline="0" dirty="0" smtClean="0">
                          <a:latin typeface="Lucida Sans Unicode (Body)"/>
                          <a:hlinkClick r:id="rId8"/>
                        </a:rPr>
                        <a:t> Adult Learning Centre </a:t>
                      </a:r>
                      <a:endParaRPr lang="en-GB" sz="900" b="1" baseline="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b="0" baseline="0" dirty="0" smtClean="0">
                          <a:latin typeface="Lucida Sans Unicode (Body)"/>
                        </a:rPr>
                        <a:t>ESOL and IT courses </a:t>
                      </a:r>
                      <a:endParaRPr lang="en-GB" sz="750" b="0" dirty="0" smtClean="0">
                        <a:latin typeface="Lucida Sans Unicode (Body)"/>
                      </a:endParaRPr>
                    </a:p>
                    <a:p>
                      <a:endParaRPr lang="en-GB" sz="750" b="0" dirty="0">
                        <a:latin typeface="Lucida Sans Unicode (Body)"/>
                      </a:endParaRPr>
                    </a:p>
                  </a:txBody>
                  <a:tcPr/>
                </a:tc>
                <a:tc>
                  <a:txBody>
                    <a:bodyPr/>
                    <a:lstStyle/>
                    <a:p>
                      <a:r>
                        <a:rPr lang="en-GB" sz="750" b="0" dirty="0" smtClean="0">
                          <a:latin typeface="Lucida Sans Unicode (Body)"/>
                        </a:rPr>
                        <a:t>020 7358 2100</a:t>
                      </a:r>
                    </a:p>
                    <a:p>
                      <a:r>
                        <a:rPr lang="en-GB" sz="750" b="0" dirty="0" smtClean="0">
                          <a:latin typeface="Lucida Sans Unicode (Body)"/>
                        </a:rPr>
                        <a:t>Thomas Carlton Grove, Alpha Street, SE15 4NX</a:t>
                      </a:r>
                    </a:p>
                    <a:p>
                      <a:r>
                        <a:rPr lang="en-GB" sz="750" b="0" dirty="0" smtClean="0">
                          <a:latin typeface="Lucida Sans Unicode (Body)"/>
                        </a:rPr>
                        <a:t>Mon-Fri 09:00-17:00 </a:t>
                      </a:r>
                      <a:endParaRPr lang="en-GB" sz="750" b="0" dirty="0">
                        <a:latin typeface="Lucida Sans Unicode (Body)"/>
                      </a:endParaRPr>
                    </a:p>
                  </a:txBody>
                  <a:tcPr/>
                </a:tc>
              </a:tr>
              <a:tr h="370840">
                <a:tc>
                  <a:txBody>
                    <a:bodyPr/>
                    <a:lstStyle/>
                    <a:p>
                      <a:r>
                        <a:rPr lang="en-GB" sz="900" b="1" dirty="0" smtClean="0">
                          <a:latin typeface="Lucida Sans Unicode (Body)"/>
                          <a:hlinkClick r:id="rId9"/>
                        </a:rPr>
                        <a:t>Southwark Day Centre for Asylum Seekers</a:t>
                      </a:r>
                      <a:endParaRPr lang="en-GB" sz="900" b="1"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dirty="0" smtClean="0">
                          <a:latin typeface="Lucida Sans Unicode (Body)"/>
                        </a:rPr>
                        <a:t>Intro</a:t>
                      </a:r>
                      <a:r>
                        <a:rPr lang="en-GB" sz="750" baseline="0" dirty="0" smtClean="0">
                          <a:latin typeface="Lucida Sans Unicode (Body)"/>
                        </a:rPr>
                        <a:t> English and computer classes, with crèche service </a:t>
                      </a:r>
                      <a:endParaRPr lang="en-GB" sz="750" dirty="0" smtClean="0">
                        <a:latin typeface="Lucida Sans Unicode (Body)"/>
                      </a:endParaRPr>
                    </a:p>
                    <a:p>
                      <a:endParaRPr lang="en-GB" sz="750" dirty="0">
                        <a:latin typeface="Lucida Sans Unicode (Body)"/>
                      </a:endParaRPr>
                    </a:p>
                  </a:txBody>
                  <a:tcPr/>
                </a:tc>
                <a:tc>
                  <a:txBody>
                    <a:bodyPr/>
                    <a:lstStyle/>
                    <a:p>
                      <a:r>
                        <a:rPr lang="en-GB" sz="750" b="0" dirty="0" smtClean="0">
                          <a:latin typeface="Lucida Sans Unicode (Body)"/>
                        </a:rPr>
                        <a:t>020 7277 9799</a:t>
                      </a:r>
                    </a:p>
                    <a:p>
                      <a:r>
                        <a:rPr lang="en-GB" sz="750" b="0" dirty="0" smtClean="0">
                          <a:latin typeface="Lucida Sans Unicode (Body)"/>
                        </a:rPr>
                        <a:t>Peckham Settlement, Goldsmiths</a:t>
                      </a:r>
                      <a:r>
                        <a:rPr lang="en-GB" sz="750" b="0" baseline="0" dirty="0" smtClean="0">
                          <a:latin typeface="Lucida Sans Unicode (Body)"/>
                        </a:rPr>
                        <a:t> Road, </a:t>
                      </a:r>
                      <a:r>
                        <a:rPr lang="en-GB" sz="750" b="0" dirty="0" smtClean="0">
                          <a:latin typeface="Lucida Sans Unicode (Body)"/>
                        </a:rPr>
                        <a:t>SE15 5TF</a:t>
                      </a:r>
                    </a:p>
                    <a:p>
                      <a:r>
                        <a:rPr lang="en-GB" sz="750" b="0" dirty="0" smtClean="0">
                          <a:latin typeface="Lucida Sans Unicode (Body)"/>
                        </a:rPr>
                        <a:t>Wed 13:30-16:00</a:t>
                      </a:r>
                      <a:endParaRPr lang="en-GB" sz="750" b="0" dirty="0">
                        <a:latin typeface="Lucida Sans Unicode (Body)"/>
                      </a:endParaRPr>
                    </a:p>
                  </a:txBody>
                  <a:tcPr/>
                </a:tc>
              </a:tr>
              <a:tr h="245328">
                <a:tc>
                  <a:txBody>
                    <a:bodyPr/>
                    <a:lstStyle/>
                    <a:p>
                      <a:r>
                        <a:rPr lang="en-GB" sz="900" b="1" dirty="0" smtClean="0">
                          <a:latin typeface="Lucida Sans Unicode (Body)"/>
                          <a:hlinkClick r:id="rId10"/>
                        </a:rPr>
                        <a:t>Southwark Refugee Advice Project </a:t>
                      </a:r>
                      <a:r>
                        <a:rPr lang="en-GB" sz="900" b="1" dirty="0" smtClean="0">
                          <a:latin typeface="Lucida Sans Unicode (Body)"/>
                        </a:rPr>
                        <a:t>at Citizens</a:t>
                      </a:r>
                      <a:r>
                        <a:rPr lang="en-GB" sz="900" b="1" baseline="0" dirty="0" smtClean="0">
                          <a:latin typeface="Lucida Sans Unicode (Body)"/>
                        </a:rPr>
                        <a:t> Advice </a:t>
                      </a:r>
                      <a:endParaRPr lang="en-GB" sz="900" b="1" dirty="0" smtClean="0">
                        <a:latin typeface="Lucida Sans Unicode (Body)"/>
                      </a:endParaRPr>
                    </a:p>
                  </a:txBody>
                  <a:tcPr/>
                </a:tc>
                <a:tc>
                  <a:txBody>
                    <a:bodyPr/>
                    <a:lstStyle/>
                    <a:p>
                      <a:r>
                        <a:rPr lang="en-GB" sz="750" dirty="0" smtClean="0">
                          <a:latin typeface="Lucida Sans Unicode (Body)"/>
                        </a:rPr>
                        <a:t>Support and advice </a:t>
                      </a:r>
                      <a:endParaRPr lang="en-GB" sz="750" dirty="0">
                        <a:latin typeface="Lucida Sans Unicode (Body)"/>
                      </a:endParaRPr>
                    </a:p>
                  </a:txBody>
                  <a:tcPr/>
                </a:tc>
                <a:tc>
                  <a:txBody>
                    <a:bodyPr/>
                    <a:lstStyle/>
                    <a:p>
                      <a:r>
                        <a:rPr lang="en-GB" sz="750" b="0" dirty="0" smtClean="0">
                          <a:latin typeface="Lucida Sans Unicode (Body)"/>
                        </a:rPr>
                        <a:t>02077320505</a:t>
                      </a:r>
                    </a:p>
                    <a:p>
                      <a:pPr marL="0" marR="0" indent="0" algn="l" defTabSz="914400" rtl="0" eaLnBrk="1" fontAlgn="auto" latinLnBrk="0" hangingPunct="1">
                        <a:lnSpc>
                          <a:spcPct val="100000"/>
                        </a:lnSpc>
                        <a:spcBef>
                          <a:spcPts val="0"/>
                        </a:spcBef>
                        <a:spcAft>
                          <a:spcPts val="0"/>
                        </a:spcAft>
                        <a:buClrTx/>
                        <a:buSzTx/>
                        <a:buFontTx/>
                        <a:buNone/>
                        <a:tabLst/>
                        <a:defRPr/>
                      </a:pPr>
                      <a:r>
                        <a:rPr lang="en-GB" sz="750" b="0" dirty="0" smtClean="0">
                          <a:latin typeface="Lucida Sans Unicode (Body)"/>
                        </a:rPr>
                        <a:t>100 New Kent</a:t>
                      </a:r>
                      <a:r>
                        <a:rPr lang="en-GB" sz="750" b="0" baseline="0" dirty="0" smtClean="0">
                          <a:latin typeface="Lucida Sans Unicode (Body)"/>
                        </a:rPr>
                        <a:t> Road, SE1 6TU –  </a:t>
                      </a:r>
                      <a:r>
                        <a:rPr lang="en-GB" sz="750" b="0" dirty="0" smtClean="0">
                          <a:latin typeface="Lucida Sans Unicode (Body)"/>
                        </a:rPr>
                        <a:t>Drop-in</a:t>
                      </a:r>
                      <a:r>
                        <a:rPr lang="en-GB" sz="750" b="0" baseline="0" dirty="0" smtClean="0">
                          <a:latin typeface="Lucida Sans Unicode (Body)"/>
                        </a:rPr>
                        <a:t> Thurs 12:30-16:30 </a:t>
                      </a:r>
                      <a:endParaRPr lang="en-GB" sz="750" b="0" dirty="0" smtClean="0">
                        <a:latin typeface="Lucida Sans Unicode (Body)"/>
                      </a:endParaRPr>
                    </a:p>
                  </a:txBody>
                  <a:tcPr/>
                </a:tc>
              </a:tr>
              <a:tr h="258480">
                <a:tc>
                  <a:txBody>
                    <a:bodyPr/>
                    <a:lstStyle/>
                    <a:p>
                      <a:r>
                        <a:rPr lang="en-GB" sz="900" b="1" dirty="0" smtClean="0">
                          <a:latin typeface="Lucida Sans Unicode (Body)"/>
                          <a:hlinkClick r:id="rId11"/>
                        </a:rPr>
                        <a:t>Creation Trust</a:t>
                      </a:r>
                      <a:endParaRPr lang="en-GB" sz="9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dirty="0" smtClean="0">
                          <a:latin typeface="Lucida Sans Unicode (Body)"/>
                        </a:rPr>
                        <a:t>Free ESOL courses </a:t>
                      </a:r>
                    </a:p>
                    <a:p>
                      <a:endParaRPr lang="en-GB" sz="750" dirty="0">
                        <a:latin typeface="Lucida Sans Unicode (Body)"/>
                      </a:endParaRPr>
                    </a:p>
                  </a:txBody>
                  <a:tcPr/>
                </a:tc>
                <a:tc>
                  <a:txBody>
                    <a:bodyPr/>
                    <a:lstStyle/>
                    <a:p>
                      <a:r>
                        <a:rPr lang="en-GB" sz="750" b="0" dirty="0" smtClean="0">
                          <a:effectLst/>
                          <a:latin typeface="Lucida Sans Unicode (Body)"/>
                        </a:rPr>
                        <a:t>The Cabin, 1 Beaconsfield Road, SE17 2EN</a:t>
                      </a:r>
                    </a:p>
                    <a:p>
                      <a:r>
                        <a:rPr lang="en-GB" sz="750" b="0" dirty="0" smtClean="0">
                          <a:effectLst/>
                          <a:latin typeface="Lucida Sans Unicode (Body)"/>
                        </a:rPr>
                        <a:t>0207 703 8923  </a:t>
                      </a:r>
                      <a:endParaRPr lang="en-GB" sz="750" b="0" dirty="0">
                        <a:latin typeface="Lucida Sans Unicode (Body)"/>
                      </a:endParaRPr>
                    </a:p>
                  </a:txBody>
                  <a:tcPr/>
                </a:tc>
              </a:tr>
              <a:tr h="247680">
                <a:tc>
                  <a:txBody>
                    <a:bodyPr/>
                    <a:lstStyle/>
                    <a:p>
                      <a:r>
                        <a:rPr lang="en-GB" sz="900" b="1" dirty="0" smtClean="0">
                          <a:latin typeface="Lucida Sans Unicode (Body)"/>
                          <a:hlinkClick r:id="rId12"/>
                        </a:rPr>
                        <a:t>English MyWay</a:t>
                      </a:r>
                      <a:endParaRPr lang="en-GB" sz="900" b="1" dirty="0" smtClean="0">
                        <a:latin typeface="Lucida Sans Unicode (Body)"/>
                      </a:endParaRPr>
                    </a:p>
                  </a:txBody>
                  <a:tcPr/>
                </a:tc>
                <a:tc>
                  <a:txBody>
                    <a:bodyPr/>
                    <a:lstStyle/>
                    <a:p>
                      <a:r>
                        <a:rPr lang="en-GB" sz="750" dirty="0" smtClean="0">
                          <a:latin typeface="Lucida Sans Unicode (Body)"/>
                        </a:rPr>
                        <a:t>24 week blended</a:t>
                      </a:r>
                      <a:r>
                        <a:rPr lang="en-GB" sz="750" baseline="0" dirty="0" smtClean="0">
                          <a:latin typeface="Lucida Sans Unicode (Body)"/>
                        </a:rPr>
                        <a:t> </a:t>
                      </a:r>
                      <a:r>
                        <a:rPr lang="en-GB" sz="750" dirty="0" smtClean="0">
                          <a:latin typeface="Lucida Sans Unicode (Body)"/>
                        </a:rPr>
                        <a:t>learning programme </a:t>
                      </a:r>
                      <a:endParaRPr lang="en-GB" sz="75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50" b="0" dirty="0" smtClean="0">
                          <a:effectLst/>
                          <a:latin typeface="Lucida Sans Unicode (Body)"/>
                        </a:rPr>
                        <a:t>0208 6922277</a:t>
                      </a:r>
                      <a:r>
                        <a:rPr lang="en-GB" sz="750" b="0" baseline="0" dirty="0" smtClean="0">
                          <a:effectLst/>
                          <a:latin typeface="Lucida Sans Unicode (Body)"/>
                        </a:rPr>
                        <a:t> / </a:t>
                      </a:r>
                      <a:r>
                        <a:rPr kumimoji="0" lang="en-GB" sz="750" b="0" u="none" strike="noStrike" kern="1200" dirty="0" smtClean="0">
                          <a:solidFill>
                            <a:schemeClr val="dk1"/>
                          </a:solidFill>
                          <a:effectLst/>
                          <a:latin typeface="Lucida Sans Unicode (Body)"/>
                          <a:ea typeface="+mn-ea"/>
                          <a:cs typeface="+mn-cs"/>
                          <a:hlinkClick r:id="rId13"/>
                        </a:rPr>
                        <a:t>dtc@actionforcd.org</a:t>
                      </a:r>
                      <a:endParaRPr lang="en-GB" sz="750" b="0" dirty="0" smtClean="0">
                        <a:effectLst/>
                        <a:latin typeface="Lucida Sans Unicode (Body)"/>
                      </a:endParaRPr>
                    </a:p>
                    <a:p>
                      <a:r>
                        <a:rPr lang="en-GB" sz="750" b="0" dirty="0" smtClean="0">
                          <a:effectLst/>
                          <a:latin typeface="Lucida Sans Unicode (Body)"/>
                        </a:rPr>
                        <a:t>Docklands Training Centre,</a:t>
                      </a:r>
                      <a:r>
                        <a:rPr lang="en-GB" sz="750" b="0" baseline="0" dirty="0" smtClean="0">
                          <a:effectLst/>
                          <a:latin typeface="Lucida Sans Unicode (Body)"/>
                        </a:rPr>
                        <a:t> </a:t>
                      </a:r>
                      <a:r>
                        <a:rPr lang="en-GB" sz="750" b="0" dirty="0" smtClean="0">
                          <a:effectLst/>
                          <a:latin typeface="Lucida Sans Unicode (Body)"/>
                        </a:rPr>
                        <a:t>9 Deptford Church Street, Deptford Bridge, SE8 4RX</a:t>
                      </a:r>
                      <a:endParaRPr lang="en-GB" sz="750" b="0" dirty="0">
                        <a:latin typeface="Lucida Sans Unicode (Body)"/>
                      </a:endParaRPr>
                    </a:p>
                  </a:txBody>
                  <a:tcPr/>
                </a:tc>
              </a:tr>
              <a:tr h="236880">
                <a:tc>
                  <a:txBody>
                    <a:bodyPr/>
                    <a:lstStyle/>
                    <a:p>
                      <a:r>
                        <a:rPr lang="en-GB" sz="900" b="1" dirty="0" smtClean="0">
                          <a:latin typeface="Lucida Sans Unicode (Body)"/>
                          <a:hlinkClick r:id="rId14"/>
                        </a:rPr>
                        <a:t>Blackfriars Advice</a:t>
                      </a:r>
                      <a:r>
                        <a:rPr lang="en-GB" sz="900" b="1" baseline="0" dirty="0" smtClean="0">
                          <a:latin typeface="Lucida Sans Unicode (Body)"/>
                          <a:hlinkClick r:id="rId14"/>
                        </a:rPr>
                        <a:t> Centre</a:t>
                      </a:r>
                      <a:endParaRPr lang="en-GB" sz="900" b="1" dirty="0" smtClean="0">
                        <a:latin typeface="Lucida Sans Unicode (Body)"/>
                      </a:endParaRPr>
                    </a:p>
                  </a:txBody>
                  <a:tcPr/>
                </a:tc>
                <a:tc>
                  <a:txBody>
                    <a:bodyPr/>
                    <a:lstStyle/>
                    <a:p>
                      <a:r>
                        <a:rPr lang="en-GB" sz="750" dirty="0" smtClean="0">
                          <a:latin typeface="Lucida Sans Unicode (Body)"/>
                        </a:rPr>
                        <a:t>Language courses </a:t>
                      </a:r>
                      <a:endParaRPr lang="en-GB" sz="750" dirty="0">
                        <a:latin typeface="Lucida Sans Unicode (Body)"/>
                      </a:endParaRPr>
                    </a:p>
                  </a:txBody>
                  <a:tcPr/>
                </a:tc>
                <a:tc>
                  <a:txBody>
                    <a:bodyPr/>
                    <a:lstStyle/>
                    <a:p>
                      <a:r>
                        <a:rPr lang="en-GB" sz="750" b="0" dirty="0" smtClean="0">
                          <a:latin typeface="Lucida Sans Unicode (Body)"/>
                        </a:rPr>
                        <a:t>02073587034</a:t>
                      </a:r>
                    </a:p>
                    <a:p>
                      <a:r>
                        <a:rPr lang="en-GB" sz="750" b="0" dirty="0" smtClean="0">
                          <a:latin typeface="Lucida Sans Unicode (Body)"/>
                        </a:rPr>
                        <a:t>Cambridge</a:t>
                      </a:r>
                      <a:r>
                        <a:rPr lang="en-GB" sz="750" b="0" baseline="0" dirty="0" smtClean="0">
                          <a:latin typeface="Lucida Sans Unicode (Body)"/>
                        </a:rPr>
                        <a:t> House, 1 Addington Square, SE5 0HF </a:t>
                      </a:r>
                      <a:endParaRPr lang="en-GB" sz="750" b="0" dirty="0">
                        <a:latin typeface="Lucida Sans Unicode (Body)"/>
                      </a:endParaRPr>
                    </a:p>
                  </a:txBody>
                  <a:tcPr/>
                </a:tc>
              </a:tr>
              <a:tr h="370840">
                <a:tc>
                  <a:txBody>
                    <a:bodyPr/>
                    <a:lstStyle/>
                    <a:p>
                      <a:r>
                        <a:rPr lang="en-GB" sz="900" b="1" dirty="0" smtClean="0">
                          <a:latin typeface="Lucida Sans Unicode (Body)"/>
                          <a:hlinkClick r:id="rId15"/>
                        </a:rPr>
                        <a:t>Blackfriars</a:t>
                      </a:r>
                      <a:r>
                        <a:rPr lang="en-GB" sz="900" b="1" baseline="0" dirty="0" smtClean="0">
                          <a:latin typeface="Lucida Sans Unicode (Body)"/>
                          <a:hlinkClick r:id="rId15"/>
                        </a:rPr>
                        <a:t> Settlement</a:t>
                      </a:r>
                      <a:endParaRPr lang="en-GB" sz="900" b="1" dirty="0" smtClean="0">
                        <a:latin typeface="Lucida Sans Unicode (Body)"/>
                      </a:endParaRPr>
                    </a:p>
                  </a:txBody>
                  <a:tcPr/>
                </a:tc>
                <a:tc>
                  <a:txBody>
                    <a:bodyPr/>
                    <a:lstStyle/>
                    <a:p>
                      <a:r>
                        <a:rPr lang="en-GB" sz="750" dirty="0" smtClean="0">
                          <a:latin typeface="Lucida Sans Unicode (Body)"/>
                        </a:rPr>
                        <a:t>ESOL</a:t>
                      </a:r>
                      <a:r>
                        <a:rPr lang="en-GB" sz="750" baseline="0" dirty="0" smtClean="0">
                          <a:latin typeface="Lucida Sans Unicode (Body)"/>
                        </a:rPr>
                        <a:t> courses – free/funded for many 19+; call to check eligibility </a:t>
                      </a:r>
                      <a:endParaRPr lang="en-GB" sz="750" dirty="0">
                        <a:latin typeface="Lucida Sans Unicode (Body)"/>
                      </a:endParaRPr>
                    </a:p>
                  </a:txBody>
                  <a:tcPr/>
                </a:tc>
                <a:tc>
                  <a:txBody>
                    <a:bodyPr/>
                    <a:lstStyle/>
                    <a:p>
                      <a:r>
                        <a:rPr lang="en-GB" sz="750" b="0" dirty="0" smtClean="0">
                          <a:latin typeface="Lucida Sans Unicode (Body)"/>
                        </a:rPr>
                        <a:t>Attend assessment and interview for</a:t>
                      </a:r>
                      <a:r>
                        <a:rPr lang="en-GB" sz="750" b="0" baseline="0" dirty="0" smtClean="0">
                          <a:latin typeface="Lucida Sans Unicode (Body)"/>
                        </a:rPr>
                        <a:t> class placement – for info: </a:t>
                      </a:r>
                      <a:r>
                        <a:rPr lang="en-GB" sz="750" b="0" dirty="0" smtClean="0">
                          <a:effectLst/>
                          <a:latin typeface="Lucida Sans Unicode (Body)"/>
                        </a:rPr>
                        <a:t>0207 960 4607</a:t>
                      </a:r>
                      <a:r>
                        <a:rPr lang="en-GB" sz="750" b="0" dirty="0" smtClean="0">
                          <a:latin typeface="Lucida Sans Unicode (Body)"/>
                        </a:rPr>
                        <a:t> or </a:t>
                      </a:r>
                      <a:r>
                        <a:rPr lang="en-GB" sz="750" b="0" dirty="0" smtClean="0">
                          <a:effectLst/>
                          <a:latin typeface="Lucida Sans Unicode (Body)"/>
                        </a:rPr>
                        <a:t>07809 377 464</a:t>
                      </a:r>
                    </a:p>
                    <a:p>
                      <a:r>
                        <a:rPr lang="en-GB" sz="750" b="0" dirty="0" smtClean="0">
                          <a:latin typeface="Lucida Sans Unicode (Body)"/>
                        </a:rPr>
                        <a:t>1 Rushworth Street, London SE1</a:t>
                      </a:r>
                      <a:endParaRPr lang="en-GB" sz="750" b="0" dirty="0">
                        <a:latin typeface="Lucida Sans Unicode (Body)"/>
                      </a:endParaRPr>
                    </a:p>
                  </a:txBody>
                  <a:tcPr/>
                </a:tc>
              </a:tr>
              <a:tr h="215280">
                <a:tc>
                  <a:txBody>
                    <a:bodyPr/>
                    <a:lstStyle/>
                    <a:p>
                      <a:r>
                        <a:rPr lang="en-GB" sz="900" b="1" dirty="0" smtClean="0">
                          <a:latin typeface="Lucida Sans Unicode (Body)"/>
                          <a:hlinkClick r:id="rId16"/>
                        </a:rPr>
                        <a:t>Daughters of Divine Love</a:t>
                      </a:r>
                      <a:endParaRPr lang="en-GB" sz="900" b="1" dirty="0" smtClean="0">
                        <a:latin typeface="Lucida Sans Unicode (Body)"/>
                      </a:endParaRPr>
                    </a:p>
                  </a:txBody>
                  <a:tcPr/>
                </a:tc>
                <a:tc>
                  <a:txBody>
                    <a:bodyPr/>
                    <a:lstStyle/>
                    <a:p>
                      <a:r>
                        <a:rPr lang="en-GB" sz="750" dirty="0" smtClean="0">
                          <a:latin typeface="Lucida Sans Unicode (Body)"/>
                        </a:rPr>
                        <a:t>ESOL courses and further training, for all </a:t>
                      </a:r>
                      <a:endParaRPr lang="en-GB" sz="750" dirty="0">
                        <a:latin typeface="Lucida Sans Unicode (Body)"/>
                      </a:endParaRPr>
                    </a:p>
                  </a:txBody>
                  <a:tcPr/>
                </a:tc>
                <a:tc>
                  <a:txBody>
                    <a:bodyPr/>
                    <a:lstStyle/>
                    <a:p>
                      <a:r>
                        <a:rPr lang="en-GB" sz="750" b="0" dirty="0" smtClean="0">
                          <a:latin typeface="Lucida Sans Unicode (Body)"/>
                        </a:rPr>
                        <a:t>020 7277 0761 </a:t>
                      </a:r>
                    </a:p>
                    <a:p>
                      <a:r>
                        <a:rPr lang="en-GB" sz="750" b="0" dirty="0" smtClean="0">
                          <a:latin typeface="Lucida Sans Unicode (Body)"/>
                        </a:rPr>
                        <a:t>46 Latimer Street, SE17 2YF </a:t>
                      </a:r>
                      <a:endParaRPr lang="en-GB" sz="750" b="0" dirty="0">
                        <a:latin typeface="Lucida Sans Unicode (Body)"/>
                      </a:endParaRPr>
                    </a:p>
                  </a:txBody>
                  <a:tcPr/>
                </a:tc>
              </a:tr>
              <a:tr h="251480">
                <a:tc>
                  <a:txBody>
                    <a:bodyPr/>
                    <a:lstStyle/>
                    <a:p>
                      <a:r>
                        <a:rPr lang="en-GB" sz="900" b="1" dirty="0" smtClean="0">
                          <a:latin typeface="Lucida Sans Unicode (Body)"/>
                          <a:hlinkClick r:id="rId17"/>
                        </a:rPr>
                        <a:t>Lewisham</a:t>
                      </a:r>
                      <a:r>
                        <a:rPr lang="en-GB" sz="900" b="1" baseline="0" dirty="0" smtClean="0">
                          <a:latin typeface="Lucida Sans Unicode (Body)"/>
                          <a:hlinkClick r:id="rId17"/>
                        </a:rPr>
                        <a:t> Southwark College</a:t>
                      </a:r>
                      <a:endParaRPr lang="en-GB" sz="900" b="1" dirty="0" smtClean="0">
                        <a:latin typeface="Lucida Sans Unicode (Body)"/>
                      </a:endParaRPr>
                    </a:p>
                  </a:txBody>
                  <a:tcPr/>
                </a:tc>
                <a:tc>
                  <a:txBody>
                    <a:bodyPr/>
                    <a:lstStyle/>
                    <a:p>
                      <a:r>
                        <a:rPr lang="en-GB" sz="750" dirty="0" smtClean="0">
                          <a:latin typeface="Lucida Sans Unicode (Body)"/>
                          <a:hlinkClick r:id="rId18"/>
                        </a:rPr>
                        <a:t>ESOL</a:t>
                      </a:r>
                      <a:r>
                        <a:rPr lang="en-GB" sz="750" baseline="0" dirty="0" smtClean="0">
                          <a:latin typeface="Lucida Sans Unicode (Body)"/>
                          <a:hlinkClick r:id="rId18"/>
                        </a:rPr>
                        <a:t> courses </a:t>
                      </a:r>
                      <a:endParaRPr lang="en-GB" sz="750" dirty="0">
                        <a:latin typeface="Lucida Sans Unicode (Body)"/>
                      </a:endParaRPr>
                    </a:p>
                  </a:txBody>
                  <a:tcPr/>
                </a:tc>
                <a:tc>
                  <a:txBody>
                    <a:bodyPr/>
                    <a:lstStyle/>
                    <a:p>
                      <a:r>
                        <a:rPr lang="en-GB" sz="750" b="0" dirty="0" smtClean="0">
                          <a:effectLst/>
                          <a:latin typeface="Lucida Sans Unicode (Body)"/>
                        </a:rPr>
                        <a:t>For info: 020 3737 3000</a:t>
                      </a:r>
                    </a:p>
                    <a:p>
                      <a:r>
                        <a:rPr lang="en-GB" sz="750" b="0" dirty="0" smtClean="0">
                          <a:effectLst/>
                          <a:latin typeface="Lucida Sans Unicode (Body)"/>
                        </a:rPr>
                        <a:t>Lewisham Southwark College, Lewisham Way, SE4 1UT</a:t>
                      </a:r>
                    </a:p>
                  </a:txBody>
                  <a:tcPr/>
                </a:tc>
              </a:tr>
              <a:tr h="121672">
                <a:tc>
                  <a:txBody>
                    <a:bodyPr/>
                    <a:lstStyle/>
                    <a:p>
                      <a:r>
                        <a:rPr lang="en-GB" sz="900" b="1" dirty="0" smtClean="0">
                          <a:latin typeface="Lucida Sans Unicode (Body)"/>
                          <a:hlinkClick r:id="rId19"/>
                        </a:rPr>
                        <a:t>London Learning Consortium</a:t>
                      </a:r>
                      <a:endParaRPr lang="en-GB" sz="900" b="1" dirty="0" smtClean="0">
                        <a:latin typeface="Lucida Sans Unicode (Body)"/>
                      </a:endParaRPr>
                    </a:p>
                  </a:txBody>
                  <a:tcPr/>
                </a:tc>
                <a:tc>
                  <a:txBody>
                    <a:bodyPr/>
                    <a:lstStyle/>
                    <a:p>
                      <a:r>
                        <a:rPr lang="en-GB" sz="750" dirty="0" smtClean="0">
                          <a:latin typeface="Lucida Sans Unicode (Body)"/>
                        </a:rPr>
                        <a:t>ESOL courses</a:t>
                      </a:r>
                      <a:endParaRPr lang="en-GB" sz="750" dirty="0">
                        <a:latin typeface="Lucida Sans Unicode (Body)"/>
                      </a:endParaRPr>
                    </a:p>
                  </a:txBody>
                  <a:tcPr/>
                </a:tc>
                <a:tc>
                  <a:txBody>
                    <a:bodyPr/>
                    <a:lstStyle/>
                    <a:p>
                      <a:r>
                        <a:rPr lang="en-GB" sz="750" b="0" dirty="0" smtClean="0">
                          <a:latin typeface="Lucida Sans Unicode (Body)"/>
                        </a:rPr>
                        <a:t>For info: 020 8774 4040</a:t>
                      </a:r>
                    </a:p>
                  </a:txBody>
                  <a:tcPr/>
                </a:tc>
              </a:tr>
              <a:tr h="174396">
                <a:tc>
                  <a:txBody>
                    <a:bodyPr/>
                    <a:lstStyle/>
                    <a:p>
                      <a:r>
                        <a:rPr lang="en-GB" sz="900" b="1" dirty="0" smtClean="0">
                          <a:latin typeface="Lucida Sans Unicode (Body)"/>
                          <a:hlinkClick r:id="rId20"/>
                        </a:rPr>
                        <a:t>Twin Employment &amp; Training</a:t>
                      </a:r>
                      <a:endParaRPr lang="en-GB" sz="900" b="1" dirty="0" smtClean="0">
                        <a:latin typeface="Lucida Sans Unicode (Body)"/>
                      </a:endParaRPr>
                    </a:p>
                  </a:txBody>
                  <a:tcPr/>
                </a:tc>
                <a:tc>
                  <a:txBody>
                    <a:bodyPr/>
                    <a:lstStyle/>
                    <a:p>
                      <a:r>
                        <a:rPr lang="en-GB" sz="750" dirty="0" smtClean="0">
                          <a:latin typeface="Lucida Sans Unicode (Body)"/>
                        </a:rPr>
                        <a:t>ESOL courses</a:t>
                      </a:r>
                      <a:r>
                        <a:rPr lang="en-GB" sz="750" baseline="0" dirty="0" smtClean="0">
                          <a:latin typeface="Lucida Sans Unicode (Body)"/>
                        </a:rPr>
                        <a:t> for unemployed/NEET 16+ </a:t>
                      </a:r>
                      <a:endParaRPr lang="en-GB" sz="750" dirty="0">
                        <a:latin typeface="Lucida Sans Unicode (Body)"/>
                      </a:endParaRPr>
                    </a:p>
                  </a:txBody>
                  <a:tcPr/>
                </a:tc>
                <a:tc>
                  <a:txBody>
                    <a:bodyPr/>
                    <a:lstStyle/>
                    <a:p>
                      <a:r>
                        <a:rPr lang="en-GB" sz="750" b="0" dirty="0" smtClean="0">
                          <a:latin typeface="Lucida Sans Unicode (Body)"/>
                        </a:rPr>
                        <a:t>Register interest via </a:t>
                      </a:r>
                      <a:r>
                        <a:rPr lang="en-GB" sz="750" b="0" dirty="0" smtClean="0">
                          <a:latin typeface="Lucida Sans Unicode (Body)"/>
                          <a:hlinkClick r:id="rId21"/>
                        </a:rPr>
                        <a:t>form </a:t>
                      </a:r>
                      <a:endParaRPr lang="en-GB" sz="750" b="0" dirty="0">
                        <a:latin typeface="Lucida Sans Unicode (Body)"/>
                      </a:endParaRPr>
                    </a:p>
                  </a:txBody>
                  <a:tcPr/>
                </a:tc>
              </a:tr>
            </a:tbl>
          </a:graphicData>
        </a:graphic>
      </p:graphicFrame>
      <p:sp>
        <p:nvSpPr>
          <p:cNvPr id="6" name="TextBox 5"/>
          <p:cNvSpPr txBox="1"/>
          <p:nvPr/>
        </p:nvSpPr>
        <p:spPr>
          <a:xfrm>
            <a:off x="251520" y="260648"/>
            <a:ext cx="4320480" cy="369332"/>
          </a:xfrm>
          <a:prstGeom prst="rect">
            <a:avLst/>
          </a:prstGeom>
          <a:noFill/>
        </p:spPr>
        <p:txBody>
          <a:bodyPr wrap="square" rtlCol="0">
            <a:spAutoFit/>
          </a:bodyPr>
          <a:lstStyle/>
          <a:p>
            <a:r>
              <a:rPr lang="en-GB" b="1" dirty="0" smtClean="0"/>
              <a:t>Limited English/illiteracy </a:t>
            </a:r>
            <a:endParaRPr lang="en-GB" b="1" dirty="0"/>
          </a:p>
        </p:txBody>
      </p:sp>
      <p:sp>
        <p:nvSpPr>
          <p:cNvPr id="7" name="Rounded Rectangle 6">
            <a:hlinkClick r:id="rId22"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8" name="Picture 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793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1340768"/>
            <a:ext cx="7427168" cy="4594515"/>
          </a:xfrm>
        </p:spPr>
        <p:txBody>
          <a:bodyPr>
            <a:normAutofit/>
          </a:bodyPr>
          <a:lstStyle/>
          <a:p>
            <a:pPr marL="109728" indent="0">
              <a:buNone/>
            </a:pPr>
            <a:r>
              <a:rPr lang="en-GB" sz="1600" b="1" dirty="0" smtClean="0">
                <a:latin typeface="Arial" panose="020B0604020202020204" pitchFamily="34" charset="0"/>
                <a:cs typeface="Arial" panose="020B0604020202020204" pitchFamily="34" charset="0"/>
              </a:rPr>
              <a:t>Background</a:t>
            </a:r>
            <a:r>
              <a:rPr lang="en-GB" sz="1600" dirty="0" smtClean="0">
                <a:latin typeface="Arial" panose="020B0604020202020204" pitchFamily="34" charset="0"/>
                <a:cs typeface="Arial" panose="020B0604020202020204" pitchFamily="34" charset="0"/>
              </a:rPr>
              <a:t> </a:t>
            </a:r>
            <a:r>
              <a:rPr lang="en-GB" sz="1600" b="1" dirty="0" smtClean="0">
                <a:latin typeface="Arial" panose="020B0604020202020204" pitchFamily="34" charset="0"/>
                <a:cs typeface="Arial" panose="020B0604020202020204" pitchFamily="34" charset="0"/>
              </a:rPr>
              <a:t>and Aims</a:t>
            </a:r>
          </a:p>
          <a:p>
            <a:endParaRPr lang="en-GB" sz="1400" dirty="0" smtClean="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In order to ensure all claimants who present with vulnerability/complex needs in the jobcentre are supported effectively and efficiently, Kennington Park Jobcentre has formulated a plan.</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The Complex needs site level plan incorporates site awareness on complex needs, staff consolidation, support offered by our assisted services team as well as leads who are dedicated  to specific complex claimant groups. The plan will help identify what further support is required by our Work Coaches to support our vulnerable claimants. </a:t>
            </a:r>
          </a:p>
          <a:p>
            <a:pPr marL="109728" indent="0">
              <a:buNone/>
            </a:pPr>
            <a:endParaRPr lang="en-GB" sz="1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The plan encompasses a comprehensive list of locally available support/provision/providers so that colleagues within service centre can help us to help our customers, at any given point of contact.</a:t>
            </a:r>
          </a:p>
          <a:p>
            <a:pPr marL="109728" indent="0">
              <a:buNone/>
            </a:pPr>
            <a:r>
              <a:rPr lang="en-GB" sz="1400" dirty="0">
                <a:latin typeface="Arial" panose="020B0604020202020204" pitchFamily="34" charset="0"/>
                <a:cs typeface="Arial" panose="020B0604020202020204" pitchFamily="34" charset="0"/>
              </a:rPr>
              <a:t> </a:t>
            </a:r>
            <a:endParaRPr lang="en-GB" sz="1400" dirty="0" smtClean="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940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25511476"/>
              </p:ext>
            </p:extLst>
          </p:nvPr>
        </p:nvGraphicFramePr>
        <p:xfrm>
          <a:off x="323528" y="708000"/>
          <a:ext cx="8496944" cy="5303520"/>
        </p:xfrm>
        <a:graphic>
          <a:graphicData uri="http://schemas.openxmlformats.org/drawingml/2006/table">
            <a:tbl>
              <a:tblPr firstRow="1" bandRow="1">
                <a:tableStyleId>{5C22544A-7EE6-4342-B048-85BDC9FD1C3A}</a:tableStyleId>
              </a:tblPr>
              <a:tblGrid>
                <a:gridCol w="2016224"/>
                <a:gridCol w="2592288"/>
                <a:gridCol w="3888432"/>
              </a:tblGrid>
              <a:tr h="200720">
                <a:tc>
                  <a:txBody>
                    <a:bodyPr/>
                    <a:lstStyle/>
                    <a:p>
                      <a:r>
                        <a:rPr lang="en-GB" sz="1000" b="1" dirty="0" smtClean="0"/>
                        <a:t>ORGANISATION</a:t>
                      </a:r>
                      <a:endParaRPr lang="en-GB" sz="1000" b="1" dirty="0"/>
                    </a:p>
                  </a:txBody>
                  <a:tcPr/>
                </a:tc>
                <a:tc>
                  <a:txBody>
                    <a:bodyPr/>
                    <a:lstStyle/>
                    <a:p>
                      <a:r>
                        <a:rPr lang="en-GB" sz="1000" b="1" dirty="0" smtClean="0"/>
                        <a:t>SERVICES</a:t>
                      </a:r>
                      <a:r>
                        <a:rPr lang="en-GB" sz="1000" b="1" baseline="0" dirty="0" smtClean="0"/>
                        <a:t> </a:t>
                      </a:r>
                      <a:endParaRPr lang="en-GB" sz="1000" b="1" dirty="0"/>
                    </a:p>
                  </a:txBody>
                  <a:tcPr/>
                </a:tc>
                <a:tc>
                  <a:txBody>
                    <a:bodyPr/>
                    <a:lstStyle/>
                    <a:p>
                      <a:r>
                        <a:rPr lang="en-GB" sz="1000" b="1" dirty="0" smtClean="0"/>
                        <a:t>CONTACT</a:t>
                      </a:r>
                      <a:endParaRPr lang="en-GB" sz="1000" b="1" dirty="0"/>
                    </a:p>
                  </a:txBody>
                  <a:tcPr/>
                </a:tc>
              </a:tr>
              <a:tr h="205224">
                <a:tc>
                  <a:txBody>
                    <a:bodyPr/>
                    <a:lstStyle/>
                    <a:p>
                      <a:r>
                        <a:rPr lang="en-GB" sz="1000" b="1" dirty="0" smtClean="0">
                          <a:latin typeface="Lucida Sans Unicode (Body)"/>
                          <a:hlinkClick r:id="rId3"/>
                        </a:rPr>
                        <a:t>Samaritans</a:t>
                      </a:r>
                      <a:endParaRPr lang="en-GB" sz="10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Lucida Sans Unicode (Body)"/>
                        </a:rPr>
                        <a:t>Helpline for support and advice </a:t>
                      </a:r>
                    </a:p>
                  </a:txBody>
                  <a:tcPr/>
                </a:tc>
                <a:tc>
                  <a:txBody>
                    <a:bodyPr/>
                    <a:lstStyle/>
                    <a:p>
                      <a:r>
                        <a:rPr lang="en-GB" sz="1000" b="0" dirty="0" smtClean="0">
                          <a:latin typeface="Lucida Sans Unicode (Body)"/>
                        </a:rPr>
                        <a:t>116 123 – free, 24hr </a:t>
                      </a:r>
                    </a:p>
                  </a:txBody>
                  <a:tcPr/>
                </a:tc>
              </a:tr>
              <a:tr h="194424">
                <a:tc>
                  <a:txBody>
                    <a:bodyPr/>
                    <a:lstStyle/>
                    <a:p>
                      <a:r>
                        <a:rPr lang="en-GB" sz="1000" b="1" dirty="0" smtClean="0">
                          <a:latin typeface="Lucida Sans Unicode (Body)"/>
                          <a:hlinkClick r:id="rId4"/>
                        </a:rPr>
                        <a:t>SANE</a:t>
                      </a:r>
                      <a:endParaRPr lang="en-GB" sz="10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Lucida Sans Unicode (Body)"/>
                        </a:rPr>
                        <a:t>Helpline for support and advice </a:t>
                      </a:r>
                    </a:p>
                  </a:txBody>
                  <a:tcPr/>
                </a:tc>
                <a:tc>
                  <a:txBody>
                    <a:bodyPr/>
                    <a:lstStyle/>
                    <a:p>
                      <a:r>
                        <a:rPr lang="en-GB" sz="1000" b="0" dirty="0" smtClean="0">
                          <a:latin typeface="Lucida Sans Unicode (Body)"/>
                        </a:rPr>
                        <a:t>0300 304 7000</a:t>
                      </a:r>
                      <a:r>
                        <a:rPr lang="en-GB" sz="1000" b="0" baseline="0" dirty="0" smtClean="0">
                          <a:latin typeface="Lucida Sans Unicode (Body)"/>
                        </a:rPr>
                        <a:t> –</a:t>
                      </a:r>
                      <a:r>
                        <a:rPr lang="en-GB" sz="1000" b="0" dirty="0" smtClean="0">
                          <a:latin typeface="Lucida Sans Unicode (Body)"/>
                        </a:rPr>
                        <a:t> 7 days 16:30-22:30</a:t>
                      </a:r>
                      <a:r>
                        <a:rPr lang="en-GB" sz="1000" b="0" baseline="0" dirty="0" smtClean="0">
                          <a:latin typeface="Lucida Sans Unicode (Body)"/>
                        </a:rPr>
                        <a:t> </a:t>
                      </a:r>
                      <a:endParaRPr lang="en-GB" sz="1000" b="0" dirty="0" smtClean="0">
                        <a:latin typeface="Lucida Sans Unicode (Body)"/>
                      </a:endParaRPr>
                    </a:p>
                  </a:txBody>
                  <a:tcPr/>
                </a:tc>
              </a:tr>
              <a:tr h="370840">
                <a:tc>
                  <a:txBody>
                    <a:bodyPr/>
                    <a:lstStyle/>
                    <a:p>
                      <a:r>
                        <a:rPr lang="en-GB" sz="1000" b="1" dirty="0" smtClean="0">
                          <a:latin typeface="Lucida Sans Unicode (Body)"/>
                          <a:hlinkClick r:id="rId5"/>
                        </a:rPr>
                        <a:t>Mind</a:t>
                      </a:r>
                      <a:endParaRPr lang="en-GB" sz="1000" b="1" dirty="0" smtClean="0">
                        <a:latin typeface="Lucida Sans Unicode (Body)"/>
                      </a:endParaRPr>
                    </a:p>
                  </a:txBody>
                  <a:tcPr/>
                </a:tc>
                <a:tc>
                  <a:txBody>
                    <a:bodyPr/>
                    <a:lstStyle/>
                    <a:p>
                      <a:r>
                        <a:rPr lang="en-GB" sz="1000" b="0" dirty="0" smtClean="0">
                          <a:latin typeface="Lucida Sans Unicode (Body)"/>
                        </a:rPr>
                        <a:t>Support,</a:t>
                      </a:r>
                      <a:r>
                        <a:rPr lang="en-GB" sz="1000" b="0" baseline="0" dirty="0" smtClean="0">
                          <a:latin typeface="Lucida Sans Unicode (Body)"/>
                        </a:rPr>
                        <a:t> advice and information </a:t>
                      </a:r>
                      <a:endParaRPr lang="en-GB" sz="1000" b="0" dirty="0" smtClean="0">
                        <a:latin typeface="Lucida Sans Unicode (Body)"/>
                      </a:endParaRPr>
                    </a:p>
                  </a:txBody>
                  <a:tcPr/>
                </a:tc>
                <a:tc>
                  <a:txBody>
                    <a:bodyPr/>
                    <a:lstStyle/>
                    <a:p>
                      <a:r>
                        <a:rPr lang="en-GB" sz="1000" b="0" dirty="0" smtClean="0">
                          <a:latin typeface="Lucida Sans Unicode (Body)"/>
                        </a:rPr>
                        <a:t>0300 123 3393,</a:t>
                      </a:r>
                      <a:r>
                        <a:rPr lang="en-GB" sz="1000" b="0" baseline="0" dirty="0" smtClean="0">
                          <a:latin typeface="Lucida Sans Unicode (Body)"/>
                        </a:rPr>
                        <a:t> Mon-Fri 09:00-18:00</a:t>
                      </a:r>
                    </a:p>
                    <a:p>
                      <a:r>
                        <a:rPr lang="en-GB" sz="1000" b="0" baseline="0" dirty="0" smtClean="0">
                          <a:latin typeface="Lucida Sans Unicode (Body)"/>
                          <a:hlinkClick r:id="rId6"/>
                        </a:rPr>
                        <a:t>Athena peer support Project</a:t>
                      </a:r>
                      <a:r>
                        <a:rPr lang="en-GB" sz="1000" b="0" baseline="0" dirty="0" smtClean="0">
                          <a:latin typeface="Lucida Sans Unicode (Body)"/>
                        </a:rPr>
                        <a:t>: </a:t>
                      </a:r>
                      <a:r>
                        <a:rPr lang="en-GB" sz="1000" b="0" dirty="0" smtClean="0">
                          <a:effectLst/>
                          <a:latin typeface="Lucida Sans Unicode (Body)"/>
                        </a:rPr>
                        <a:t>07961 108 588</a:t>
                      </a:r>
                    </a:p>
                    <a:p>
                      <a:r>
                        <a:rPr lang="en-GB" sz="1000" b="0" dirty="0" smtClean="0">
                          <a:effectLst/>
                          <a:latin typeface="Lucida Sans Unicode (Body)"/>
                          <a:hlinkClick r:id="rId7"/>
                        </a:rPr>
                        <a:t>Friends</a:t>
                      </a:r>
                      <a:r>
                        <a:rPr lang="en-GB" sz="1000" b="0" baseline="0" dirty="0" smtClean="0">
                          <a:effectLst/>
                          <a:latin typeface="Lucida Sans Unicode (Body)"/>
                          <a:hlinkClick r:id="rId7"/>
                        </a:rPr>
                        <a:t> in Need </a:t>
                      </a:r>
                      <a:r>
                        <a:rPr lang="en-GB" sz="1000" b="0" dirty="0" smtClean="0">
                          <a:effectLst/>
                          <a:latin typeface="Lucida Sans Unicode (Body)"/>
                          <a:hlinkClick r:id="rId7"/>
                        </a:rPr>
                        <a:t>Depression self help group</a:t>
                      </a:r>
                      <a:r>
                        <a:rPr lang="en-GB" sz="1000" b="0" dirty="0" smtClean="0">
                          <a:effectLst/>
                          <a:latin typeface="Lucida Sans Unicode (Body)"/>
                        </a:rPr>
                        <a:t>: 07530 241637, Cambridge House, 1 Addington Square, London SE1 0HF</a:t>
                      </a:r>
                      <a:endParaRPr lang="en-GB" sz="1000" b="0" dirty="0" smtClean="0">
                        <a:latin typeface="Lucida Sans Unicode (Body)"/>
                      </a:endParaRPr>
                    </a:p>
                  </a:txBody>
                  <a:tcPr/>
                </a:tc>
              </a:tr>
              <a:tr h="147816">
                <a:tc>
                  <a:txBody>
                    <a:bodyPr/>
                    <a:lstStyle/>
                    <a:p>
                      <a:r>
                        <a:rPr lang="en-GB" sz="1000" b="1" dirty="0" smtClean="0">
                          <a:latin typeface="Lucida Sans Unicode (Body)"/>
                          <a:hlinkClick r:id="rId8"/>
                        </a:rPr>
                        <a:t>Solidarity in Crisis</a:t>
                      </a:r>
                      <a:endParaRPr lang="en-GB" sz="1000" b="1" dirty="0">
                        <a:latin typeface="Lucida Sans Unicode (Body)"/>
                      </a:endParaRPr>
                    </a:p>
                  </a:txBody>
                  <a:tcPr/>
                </a:tc>
                <a:tc>
                  <a:txBody>
                    <a:bodyPr/>
                    <a:lstStyle/>
                    <a:p>
                      <a:r>
                        <a:rPr lang="en-GB" sz="1000" b="0" dirty="0" smtClean="0">
                          <a:latin typeface="Lucida Sans Unicode (Body)"/>
                        </a:rPr>
                        <a:t>Support in crisis </a:t>
                      </a:r>
                    </a:p>
                  </a:txBody>
                  <a:tcPr/>
                </a:tc>
                <a:tc>
                  <a:txBody>
                    <a:bodyPr/>
                    <a:lstStyle/>
                    <a:p>
                      <a:r>
                        <a:rPr lang="en-GB" sz="1000" b="0" dirty="0" smtClean="0">
                          <a:latin typeface="Lucida Sans Unicode (Body)"/>
                        </a:rPr>
                        <a:t>0300 123 1922 – free, Mon-Fri 18:00-00:00,</a:t>
                      </a:r>
                      <a:r>
                        <a:rPr lang="en-GB" sz="1000" b="0" baseline="0" dirty="0" smtClean="0">
                          <a:latin typeface="Lucida Sans Unicode (Body)"/>
                        </a:rPr>
                        <a:t> Sat-Sun 12:00-00:00 </a:t>
                      </a:r>
                      <a:endParaRPr lang="en-GB" sz="1000" b="0" dirty="0" smtClean="0">
                        <a:latin typeface="Lucida Sans Unicode (Body)"/>
                      </a:endParaRPr>
                    </a:p>
                  </a:txBody>
                  <a:tcPr/>
                </a:tc>
              </a:tr>
              <a:tr h="137016">
                <a:tc>
                  <a:txBody>
                    <a:bodyPr/>
                    <a:lstStyle/>
                    <a:p>
                      <a:r>
                        <a:rPr lang="en-GB" sz="1000" b="1" dirty="0" smtClean="0">
                          <a:latin typeface="Lucida Sans Unicode (Body)"/>
                          <a:hlinkClick r:id="rId9"/>
                        </a:rPr>
                        <a:t>On Uncommon Ground</a:t>
                      </a:r>
                      <a:endParaRPr lang="en-GB" sz="10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Lucida Sans Unicode (Body)"/>
                        </a:rPr>
                        <a:t>Support for youn</a:t>
                      </a:r>
                      <a:r>
                        <a:rPr lang="en-GB" sz="1000" b="0" baseline="0" dirty="0" smtClean="0">
                          <a:latin typeface="Lucida Sans Unicode (Body)"/>
                        </a:rPr>
                        <a:t>g LGBT people </a:t>
                      </a:r>
                      <a:endParaRPr lang="en-GB" sz="1000" b="0" dirty="0" smtClean="0">
                        <a:latin typeface="Lucida Sans Unicode (Body)"/>
                      </a:endParaRPr>
                    </a:p>
                    <a:p>
                      <a:endParaRPr lang="en-GB" sz="1000" b="0" dirty="0">
                        <a:latin typeface="Lucida Sans Unicode (Body)"/>
                      </a:endParaRPr>
                    </a:p>
                  </a:txBody>
                  <a:tcPr/>
                </a:tc>
                <a:tc>
                  <a:txBody>
                    <a:bodyPr/>
                    <a:lstStyle/>
                    <a:p>
                      <a:r>
                        <a:rPr lang="en-GB" sz="1000" b="0" dirty="0" smtClean="0">
                          <a:latin typeface="Lucida Sans Unicode (Body)"/>
                        </a:rPr>
                        <a:t>07584070710</a:t>
                      </a:r>
                      <a:endParaRPr lang="en-GB" sz="1000" b="0" dirty="0">
                        <a:latin typeface="Lucida Sans Unicode (Body)"/>
                      </a:endParaRPr>
                    </a:p>
                  </a:txBody>
                  <a:tcPr/>
                </a:tc>
              </a:tr>
              <a:tr h="270232">
                <a:tc>
                  <a:txBody>
                    <a:bodyPr/>
                    <a:lstStyle/>
                    <a:p>
                      <a:r>
                        <a:rPr lang="en-GB" sz="1000" b="1" dirty="0" smtClean="0">
                          <a:latin typeface="Lucida Sans Unicode (Body)"/>
                          <a:hlinkClick r:id="rId10"/>
                        </a:rPr>
                        <a:t>Disability Advice Service Lambeth</a:t>
                      </a:r>
                      <a:endParaRPr lang="en-GB" sz="10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Lucida Sans Unicode (Body)"/>
                        </a:rPr>
                        <a:t>Support and advice in Southwark</a:t>
                      </a:r>
                      <a:r>
                        <a:rPr lang="en-GB" sz="1000" b="0" baseline="0" dirty="0" smtClean="0">
                          <a:latin typeface="Lucida Sans Unicode (Body)"/>
                        </a:rPr>
                        <a:t> and Lambeth</a:t>
                      </a:r>
                      <a:endParaRPr lang="en-GB" sz="1000" b="0" dirty="0" smtClean="0">
                        <a:latin typeface="Lucida Sans Unicode (Body)"/>
                      </a:endParaRPr>
                    </a:p>
                    <a:p>
                      <a:endParaRPr lang="en-GB" sz="1000" b="0" dirty="0">
                        <a:latin typeface="Lucida Sans Unicode (Body)"/>
                      </a:endParaRPr>
                    </a:p>
                  </a:txBody>
                  <a:tcPr/>
                </a:tc>
                <a:tc>
                  <a:txBody>
                    <a:bodyPr/>
                    <a:lstStyle/>
                    <a:p>
                      <a:r>
                        <a:rPr lang="en-GB" sz="1000" b="0" dirty="0" smtClean="0">
                          <a:latin typeface="Lucida Sans Unicode (Body)"/>
                        </a:rPr>
                        <a:t>020 7738 5656</a:t>
                      </a:r>
                    </a:p>
                    <a:p>
                      <a:r>
                        <a:rPr lang="en-GB" sz="1000" b="0" dirty="0" smtClean="0">
                          <a:latin typeface="Lucida Sans Unicode (Body)"/>
                        </a:rPr>
                        <a:t>336 Brixton Road,</a:t>
                      </a:r>
                      <a:r>
                        <a:rPr lang="en-GB" sz="1000" b="0" baseline="0" dirty="0" smtClean="0">
                          <a:latin typeface="Lucida Sans Unicode (Body)"/>
                        </a:rPr>
                        <a:t> </a:t>
                      </a:r>
                      <a:r>
                        <a:rPr lang="en-GB" sz="1000" b="0" dirty="0" smtClean="0">
                          <a:latin typeface="Lucida Sans Unicode (Body)"/>
                        </a:rPr>
                        <a:t>SW9 7AA</a:t>
                      </a:r>
                    </a:p>
                  </a:txBody>
                  <a:tcPr/>
                </a:tc>
              </a:tr>
              <a:tr h="370840">
                <a:tc>
                  <a:txBody>
                    <a:bodyPr/>
                    <a:lstStyle/>
                    <a:p>
                      <a:r>
                        <a:rPr lang="en-GB" sz="1000" b="1" dirty="0" smtClean="0">
                          <a:latin typeface="Lucida Sans Unicode (Body)"/>
                          <a:hlinkClick r:id="rId11"/>
                        </a:rPr>
                        <a:t>Southwark Wellbeing Hub </a:t>
                      </a:r>
                      <a:endParaRPr lang="en-GB" sz="10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Lucida Sans Unicode (Body)"/>
                        </a:rPr>
                        <a:t>Support and advice</a:t>
                      </a:r>
                      <a:r>
                        <a:rPr lang="en-GB" sz="1000" b="0" baseline="0" dirty="0" smtClean="0">
                          <a:latin typeface="Lucida Sans Unicode (Body)"/>
                        </a:rPr>
                        <a:t> </a:t>
                      </a:r>
                      <a:endParaRPr lang="en-GB" sz="1000" b="0" dirty="0" smtClean="0">
                        <a:latin typeface="Lucida Sans Unicode (Body)"/>
                      </a:endParaRPr>
                    </a:p>
                    <a:p>
                      <a:r>
                        <a:rPr lang="en-GB" sz="1000" b="0" dirty="0" smtClean="0">
                          <a:latin typeface="Lucida Sans Unicode (Body)"/>
                        </a:rPr>
                        <a:t>Drop-in </a:t>
                      </a:r>
                      <a:endParaRPr lang="en-GB" sz="1000" b="0" dirty="0">
                        <a:latin typeface="Lucida Sans Unicode (Body)"/>
                      </a:endParaRPr>
                    </a:p>
                  </a:txBody>
                  <a:tcPr/>
                </a:tc>
                <a:tc>
                  <a:txBody>
                    <a:bodyPr/>
                    <a:lstStyle/>
                    <a:p>
                      <a:r>
                        <a:rPr lang="en-GB" sz="1000" b="0" dirty="0" smtClean="0">
                          <a:latin typeface="Lucida Sans Unicode (Body)"/>
                        </a:rPr>
                        <a:t>0203 751 9684</a:t>
                      </a:r>
                    </a:p>
                    <a:p>
                      <a:r>
                        <a:rPr lang="en-GB" sz="1000" b="0" dirty="0" smtClean="0">
                          <a:latin typeface="Lucida Sans Unicode (Body)"/>
                        </a:rPr>
                        <a:t>Drop in Mon-Fri 12:00-16:30, open Mon-Fri 09:00-17:00 </a:t>
                      </a:r>
                    </a:p>
                    <a:p>
                      <a:r>
                        <a:rPr lang="en-GB" sz="1000" b="0" dirty="0" smtClean="0">
                          <a:latin typeface="Lucida Sans Unicode (Body)"/>
                        </a:rPr>
                        <a:t>Thames Reach Employment Academy, 29 Peckham Road, SE5 8UA</a:t>
                      </a:r>
                      <a:r>
                        <a:rPr lang="en-GB" sz="1000" b="0" baseline="0" dirty="0" smtClean="0">
                          <a:latin typeface="Lucida Sans Unicode (Body)"/>
                        </a:rPr>
                        <a:t> </a:t>
                      </a:r>
                      <a:endParaRPr lang="en-GB" sz="1000" b="0" dirty="0">
                        <a:latin typeface="Lucida Sans Unicode (Body)"/>
                      </a:endParaRPr>
                    </a:p>
                  </a:txBody>
                  <a:tcPr/>
                </a:tc>
              </a:tr>
              <a:tr h="207992">
                <a:tc>
                  <a:txBody>
                    <a:bodyPr/>
                    <a:lstStyle/>
                    <a:p>
                      <a:r>
                        <a:rPr lang="en-GB" sz="1000" b="1" dirty="0" smtClean="0">
                          <a:latin typeface="Lucida Sans Unicode (Body)"/>
                          <a:hlinkClick r:id="rId12"/>
                        </a:rPr>
                        <a:t>Bipolar UK </a:t>
                      </a:r>
                      <a:endParaRPr lang="en-GB" sz="1000" b="1" dirty="0">
                        <a:latin typeface="Lucida Sans Unicode (Body)"/>
                      </a:endParaRPr>
                    </a:p>
                  </a:txBody>
                  <a:tcPr/>
                </a:tc>
                <a:tc>
                  <a:txBody>
                    <a:bodyPr/>
                    <a:lstStyle/>
                    <a:p>
                      <a:r>
                        <a:rPr lang="en-GB" sz="1000" b="0" dirty="0" smtClean="0">
                          <a:latin typeface="Lucida Sans Unicode (Body)"/>
                        </a:rPr>
                        <a:t>Support and advice</a:t>
                      </a:r>
                    </a:p>
                    <a:p>
                      <a:r>
                        <a:rPr lang="en-GB" sz="1000" b="0" dirty="0" smtClean="0">
                          <a:latin typeface="Lucida Sans Unicode (Body)"/>
                        </a:rPr>
                        <a:t>Support groups </a:t>
                      </a:r>
                      <a:endParaRPr lang="en-GB" sz="1000" b="0" dirty="0">
                        <a:latin typeface="Lucida Sans Unicode (Body)"/>
                      </a:endParaRPr>
                    </a:p>
                  </a:txBody>
                  <a:tcPr/>
                </a:tc>
                <a:tc>
                  <a:txBody>
                    <a:bodyPr/>
                    <a:lstStyle/>
                    <a:p>
                      <a:r>
                        <a:rPr lang="en-GB" sz="1000" b="0" dirty="0" smtClean="0">
                          <a:latin typeface="Lucida Sans Unicode (Body)"/>
                        </a:rPr>
                        <a:t>0333 323 3880, Mon-Fri 09:00-17:00</a:t>
                      </a:r>
                    </a:p>
                    <a:p>
                      <a:r>
                        <a:rPr lang="en-GB" sz="1000" b="0" dirty="0" smtClean="0">
                          <a:latin typeface="Lucida Sans Unicode (Body)"/>
                          <a:hlinkClick r:id="rId12"/>
                        </a:rPr>
                        <a:t>Youth group</a:t>
                      </a:r>
                      <a:r>
                        <a:rPr lang="en-GB" sz="1000" b="0" dirty="0" smtClean="0">
                          <a:latin typeface="Lucida Sans Unicode (Body)"/>
                        </a:rPr>
                        <a:t>: SW1V 1RB</a:t>
                      </a:r>
                      <a:endParaRPr lang="en-GB" sz="1000" b="0" dirty="0">
                        <a:latin typeface="Lucida Sans Unicode (Body)"/>
                      </a:endParaRPr>
                    </a:p>
                  </a:txBody>
                  <a:tcPr/>
                </a:tc>
              </a:tr>
              <a:tr h="370840">
                <a:tc>
                  <a:txBody>
                    <a:bodyPr/>
                    <a:lstStyle/>
                    <a:p>
                      <a:r>
                        <a:rPr lang="en-GB" sz="1000" b="1" dirty="0" smtClean="0">
                          <a:latin typeface="Lucida Sans Unicode (Body)"/>
                          <a:hlinkClick r:id="rId13"/>
                        </a:rPr>
                        <a:t>St Giles House</a:t>
                      </a:r>
                      <a:endParaRPr lang="en-GB" sz="1000" b="1" dirty="0" smtClean="0">
                        <a:latin typeface="Lucida Sans Unicode (Body)"/>
                      </a:endParaRPr>
                    </a:p>
                  </a:txBody>
                  <a:tcPr/>
                </a:tc>
                <a:tc>
                  <a:txBody>
                    <a:bodyPr/>
                    <a:lstStyle/>
                    <a:p>
                      <a:r>
                        <a:rPr lang="en-GB" sz="1000" b="0" dirty="0" smtClean="0">
                          <a:latin typeface="Lucida Sans Unicode (Body)"/>
                        </a:rPr>
                        <a:t>Support and advice </a:t>
                      </a:r>
                      <a:endParaRPr lang="en-GB" sz="1000" b="0" dirty="0">
                        <a:latin typeface="Lucida Sans Unicode (Body)"/>
                      </a:endParaRPr>
                    </a:p>
                  </a:txBody>
                  <a:tcPr/>
                </a:tc>
                <a:tc>
                  <a:txBody>
                    <a:bodyPr/>
                    <a:lstStyle/>
                    <a:p>
                      <a:r>
                        <a:rPr lang="en-GB" sz="1000" b="0" dirty="0" smtClean="0">
                          <a:latin typeface="Lucida Sans Unicode (Body)"/>
                        </a:rPr>
                        <a:t>02032281800</a:t>
                      </a:r>
                    </a:p>
                    <a:p>
                      <a:r>
                        <a:rPr lang="en-GB" sz="1000" b="0" dirty="0" smtClean="0">
                          <a:latin typeface="Lucida Sans Unicode (Body)"/>
                        </a:rPr>
                        <a:t>121 St Giles Road, SE5 7UD </a:t>
                      </a:r>
                      <a:endParaRPr lang="en-GB" sz="1000" b="0" dirty="0">
                        <a:latin typeface="Lucida Sans Unicode (Body)"/>
                      </a:endParaRPr>
                    </a:p>
                  </a:txBody>
                  <a:tcPr/>
                </a:tc>
              </a:tr>
              <a:tr h="197192">
                <a:tc>
                  <a:txBody>
                    <a:bodyPr/>
                    <a:lstStyle/>
                    <a:p>
                      <a:r>
                        <a:rPr lang="en-GB" sz="1000" b="1" dirty="0" smtClean="0">
                          <a:latin typeface="Lucida Sans Unicode (Body)"/>
                          <a:hlinkClick r:id="rId14"/>
                        </a:rPr>
                        <a:t>Anxiety UK</a:t>
                      </a:r>
                      <a:endParaRPr lang="en-GB" sz="1000" b="1" dirty="0" smtClean="0">
                        <a:latin typeface="Lucida Sans Unicode (Body)"/>
                      </a:endParaRPr>
                    </a:p>
                  </a:txBody>
                  <a:tcPr/>
                </a:tc>
                <a:tc>
                  <a:txBody>
                    <a:bodyPr/>
                    <a:lstStyle/>
                    <a:p>
                      <a:r>
                        <a:rPr lang="en-GB" sz="1000" b="0" dirty="0" smtClean="0">
                          <a:latin typeface="Lucida Sans Unicode (Body)"/>
                        </a:rPr>
                        <a:t>Support</a:t>
                      </a:r>
                      <a:r>
                        <a:rPr lang="en-GB" sz="1000" b="0" baseline="0" dirty="0" smtClean="0">
                          <a:latin typeface="Lucida Sans Unicode (Body)"/>
                        </a:rPr>
                        <a:t> and advice for those with anxiety </a:t>
                      </a:r>
                      <a:endParaRPr lang="en-GB" sz="1000" b="0" dirty="0">
                        <a:latin typeface="Lucida Sans Unicode (Body)"/>
                      </a:endParaRPr>
                    </a:p>
                  </a:txBody>
                  <a:tcPr/>
                </a:tc>
                <a:tc>
                  <a:txBody>
                    <a:bodyPr/>
                    <a:lstStyle/>
                    <a:p>
                      <a:r>
                        <a:rPr lang="en-GB" sz="1000" b="0" dirty="0" smtClean="0">
                          <a:latin typeface="Lucida Sans Unicode (Body)"/>
                        </a:rPr>
                        <a:t>08444 775 774 – Mon-Fri 09:30-17:30 </a:t>
                      </a:r>
                      <a:endParaRPr lang="en-GB" sz="1000" b="0" dirty="0">
                        <a:latin typeface="Lucida Sans Unicode (Body)"/>
                      </a:endParaRPr>
                    </a:p>
                  </a:txBody>
                  <a:tcPr/>
                </a:tc>
              </a:tr>
              <a:tr h="287104">
                <a:tc>
                  <a:txBody>
                    <a:bodyPr/>
                    <a:lstStyle/>
                    <a:p>
                      <a:r>
                        <a:rPr lang="en-GB" sz="1000" b="1" dirty="0" smtClean="0">
                          <a:latin typeface="Lucida Sans Unicode (Body)"/>
                          <a:hlinkClick r:id="rId15"/>
                        </a:rPr>
                        <a:t>Talking2Minds</a:t>
                      </a:r>
                      <a:endParaRPr lang="en-GB" sz="1000" b="1" dirty="0" smtClean="0">
                        <a:latin typeface="Lucida Sans Unicode (Body)"/>
                      </a:endParaRPr>
                    </a:p>
                  </a:txBody>
                  <a:tcPr/>
                </a:tc>
                <a:tc>
                  <a:txBody>
                    <a:bodyPr/>
                    <a:lstStyle/>
                    <a:p>
                      <a:r>
                        <a:rPr lang="en-GB" sz="1000" b="0" dirty="0" smtClean="0">
                          <a:latin typeface="Lucida Sans Unicode (Body)"/>
                        </a:rPr>
                        <a:t>Support for anyone who has experienced trauma and is displaying PTSD symptoms,</a:t>
                      </a:r>
                      <a:r>
                        <a:rPr lang="en-GB" sz="1000" b="0" baseline="0" dirty="0" smtClean="0">
                          <a:latin typeface="Lucida Sans Unicode (Body)"/>
                        </a:rPr>
                        <a:t> incl. diagnosed </a:t>
                      </a:r>
                      <a:endParaRPr lang="en-GB" sz="1000" b="0" dirty="0">
                        <a:latin typeface="Lucida Sans Unicode (Body)"/>
                      </a:endParaRPr>
                    </a:p>
                  </a:txBody>
                  <a:tcPr/>
                </a:tc>
                <a:tc>
                  <a:txBody>
                    <a:bodyPr/>
                    <a:lstStyle/>
                    <a:p>
                      <a:r>
                        <a:rPr lang="en-GB" sz="1000" b="0" dirty="0" smtClean="0">
                          <a:latin typeface="Lucida Sans Unicode (Body)"/>
                        </a:rPr>
                        <a:t>For info: 0791 712 6708 / </a:t>
                      </a:r>
                      <a:r>
                        <a:rPr lang="en-GB" sz="1000" b="0" dirty="0" smtClean="0">
                          <a:latin typeface="Lucida Sans Unicode (Body)"/>
                          <a:hlinkClick r:id="rId16"/>
                        </a:rPr>
                        <a:t>form </a:t>
                      </a:r>
                      <a:endParaRPr lang="en-GB" sz="1000" b="0" dirty="0">
                        <a:latin typeface="Lucida Sans Unicode (Body)"/>
                      </a:endParaRPr>
                    </a:p>
                  </a:txBody>
                  <a:tcPr/>
                </a:tc>
              </a:tr>
              <a:tr h="198328">
                <a:tc>
                  <a:txBody>
                    <a:bodyPr/>
                    <a:lstStyle/>
                    <a:p>
                      <a:r>
                        <a:rPr lang="en-GB" sz="1000" b="1" dirty="0" smtClean="0">
                          <a:latin typeface="Lucida Sans Unicode (Body)"/>
                          <a:hlinkClick r:id="rId17"/>
                        </a:rPr>
                        <a:t>Positive Outcomes</a:t>
                      </a:r>
                      <a:r>
                        <a:rPr lang="en-GB" sz="1000" b="1" baseline="0" dirty="0" smtClean="0">
                          <a:latin typeface="Lucida Sans Unicode (Body)"/>
                          <a:hlinkClick r:id="rId17"/>
                        </a:rPr>
                        <a:t> for Dissociative Disorders </a:t>
                      </a:r>
                      <a:endParaRPr lang="en-GB" sz="1000" b="1" dirty="0" smtClean="0">
                        <a:latin typeface="Lucida Sans Unicode (Body)"/>
                      </a:endParaRPr>
                    </a:p>
                  </a:txBody>
                  <a:tcPr/>
                </a:tc>
                <a:tc>
                  <a:txBody>
                    <a:bodyPr/>
                    <a:lstStyle/>
                    <a:p>
                      <a:r>
                        <a:rPr lang="en-GB" sz="1000" b="0" dirty="0" smtClean="0">
                          <a:latin typeface="Lucida Sans Unicode (Body)"/>
                        </a:rPr>
                        <a:t>Support for those with dissociative identity disorders </a:t>
                      </a:r>
                      <a:endParaRPr lang="en-GB" sz="10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Lucida Sans Unicode (Body)"/>
                        </a:rPr>
                        <a:t>Helpline: </a:t>
                      </a:r>
                      <a:r>
                        <a:rPr kumimoji="0" lang="en-GB" sz="1000" b="0" kern="1200" dirty="0" smtClean="0">
                          <a:solidFill>
                            <a:schemeClr val="dk1"/>
                          </a:solidFill>
                          <a:effectLst/>
                          <a:latin typeface="Lucida Sans Unicode (Body)"/>
                          <a:ea typeface="+mn-ea"/>
                          <a:cs typeface="+mn-cs"/>
                        </a:rPr>
                        <a:t>0800 1814420 – Tues 11:00-17:00</a:t>
                      </a:r>
                      <a:r>
                        <a:rPr kumimoji="0" lang="en-GB" sz="1000" b="0" kern="1200" baseline="0" dirty="0" smtClean="0">
                          <a:solidFill>
                            <a:schemeClr val="dk1"/>
                          </a:solidFill>
                          <a:effectLst/>
                          <a:latin typeface="Lucida Sans Unicode (Body)"/>
                          <a:ea typeface="+mn-ea"/>
                          <a:cs typeface="+mn-cs"/>
                        </a:rPr>
                        <a:t> </a:t>
                      </a:r>
                      <a:endParaRPr kumimoji="0" lang="en-GB" sz="1000" b="0" kern="1200" dirty="0" smtClean="0">
                        <a:solidFill>
                          <a:schemeClr val="dk1"/>
                        </a:solidFill>
                        <a:effectLst/>
                        <a:latin typeface="Lucida Sans Unicode (Body)"/>
                        <a:ea typeface="+mn-ea"/>
                        <a:cs typeface="+mn-cs"/>
                      </a:endParaRPr>
                    </a:p>
                    <a:p>
                      <a:r>
                        <a:rPr lang="en-GB" sz="1000" b="0" dirty="0" smtClean="0">
                          <a:latin typeface="Lucida Sans Unicode (Body)"/>
                        </a:rPr>
                        <a:t> </a:t>
                      </a:r>
                      <a:endParaRPr lang="en-GB" sz="1000" b="0" dirty="0">
                        <a:latin typeface="Lucida Sans Unicode (Body)"/>
                      </a:endParaRPr>
                    </a:p>
                  </a:txBody>
                  <a:tcPr/>
                </a:tc>
              </a:tr>
            </a:tbl>
          </a:graphicData>
        </a:graphic>
      </p:graphicFrame>
      <p:sp>
        <p:nvSpPr>
          <p:cNvPr id="5" name="TextBox 4"/>
          <p:cNvSpPr txBox="1"/>
          <p:nvPr/>
        </p:nvSpPr>
        <p:spPr>
          <a:xfrm>
            <a:off x="251520" y="260648"/>
            <a:ext cx="7056784" cy="369332"/>
          </a:xfrm>
          <a:prstGeom prst="rect">
            <a:avLst/>
          </a:prstGeom>
          <a:noFill/>
        </p:spPr>
        <p:txBody>
          <a:bodyPr wrap="square" rtlCol="0">
            <a:spAutoFit/>
          </a:bodyPr>
          <a:lstStyle/>
          <a:p>
            <a:r>
              <a:rPr lang="en-GB" b="1" dirty="0" smtClean="0"/>
              <a:t>Mental health conditions 	1/2  </a:t>
            </a:r>
            <a:endParaRPr lang="en-GB" b="1" dirty="0"/>
          </a:p>
        </p:txBody>
      </p:sp>
      <p:sp>
        <p:nvSpPr>
          <p:cNvPr id="2" name="TextBox 1"/>
          <p:cNvSpPr txBox="1"/>
          <p:nvPr/>
        </p:nvSpPr>
        <p:spPr>
          <a:xfrm>
            <a:off x="4932040" y="6419419"/>
            <a:ext cx="1368152" cy="276999"/>
          </a:xfrm>
          <a:prstGeom prst="rect">
            <a:avLst/>
          </a:prstGeom>
          <a:solidFill>
            <a:schemeClr val="bg2">
              <a:lumMod val="75000"/>
            </a:schemeClr>
          </a:solidFill>
        </p:spPr>
        <p:txBody>
          <a:bodyPr wrap="square" rtlCol="0">
            <a:spAutoFit/>
          </a:bodyPr>
          <a:lstStyle/>
          <a:p>
            <a:pPr algn="ctr"/>
            <a:r>
              <a:rPr lang="en-GB" sz="1200" dirty="0" smtClean="0">
                <a:hlinkClick r:id="rId18"/>
              </a:rPr>
              <a:t>DWP guidance </a:t>
            </a:r>
            <a:endParaRPr lang="en-GB" sz="1200" dirty="0"/>
          </a:p>
        </p:txBody>
      </p:sp>
      <p:sp>
        <p:nvSpPr>
          <p:cNvPr id="7" name="Rounded Rectangle 6">
            <a:hlinkClick r:id="rId19"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8" name="Picture 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500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17640737"/>
              </p:ext>
            </p:extLst>
          </p:nvPr>
        </p:nvGraphicFramePr>
        <p:xfrm>
          <a:off x="323528" y="692696"/>
          <a:ext cx="8496944" cy="5486400"/>
        </p:xfrm>
        <a:graphic>
          <a:graphicData uri="http://schemas.openxmlformats.org/drawingml/2006/table">
            <a:tbl>
              <a:tblPr firstRow="1" bandRow="1">
                <a:tableStyleId>{5C22544A-7EE6-4342-B048-85BDC9FD1C3A}</a:tableStyleId>
              </a:tblPr>
              <a:tblGrid>
                <a:gridCol w="2160240"/>
                <a:gridCol w="2448272"/>
                <a:gridCol w="3888432"/>
              </a:tblGrid>
              <a:tr h="144016">
                <a:tc>
                  <a:txBody>
                    <a:bodyPr/>
                    <a:lstStyle/>
                    <a:p>
                      <a:r>
                        <a:rPr lang="en-GB" sz="1000" b="1" dirty="0" smtClean="0">
                          <a:latin typeface="+mn-lt"/>
                        </a:rPr>
                        <a:t>ORGANISATION</a:t>
                      </a:r>
                      <a:endParaRPr lang="en-GB" sz="1000" b="1" dirty="0">
                        <a:latin typeface="+mn-lt"/>
                      </a:endParaRPr>
                    </a:p>
                  </a:txBody>
                  <a:tcPr/>
                </a:tc>
                <a:tc>
                  <a:txBody>
                    <a:bodyPr/>
                    <a:lstStyle/>
                    <a:p>
                      <a:r>
                        <a:rPr lang="en-GB" sz="1000" b="1" dirty="0" smtClean="0">
                          <a:latin typeface="+mn-lt"/>
                        </a:rPr>
                        <a:t>SERVICES</a:t>
                      </a:r>
                      <a:r>
                        <a:rPr lang="en-GB" sz="1000" b="1" baseline="0" dirty="0" smtClean="0">
                          <a:latin typeface="+mn-lt"/>
                        </a:rPr>
                        <a:t> </a:t>
                      </a:r>
                      <a:endParaRPr lang="en-GB" sz="1000" b="1" dirty="0">
                        <a:latin typeface="+mn-lt"/>
                      </a:endParaRPr>
                    </a:p>
                  </a:txBody>
                  <a:tcPr/>
                </a:tc>
                <a:tc>
                  <a:txBody>
                    <a:bodyPr/>
                    <a:lstStyle/>
                    <a:p>
                      <a:r>
                        <a:rPr lang="en-GB" sz="1000" b="1" dirty="0" smtClean="0">
                          <a:latin typeface="+mn-lt"/>
                        </a:rPr>
                        <a:t>CONTACT</a:t>
                      </a:r>
                      <a:endParaRPr lang="en-GB" sz="1000" b="1" dirty="0">
                        <a:latin typeface="+mn-lt"/>
                      </a:endParaRPr>
                    </a:p>
                  </a:txBody>
                  <a:tcPr/>
                </a:tc>
              </a:tr>
              <a:tr h="370840">
                <a:tc>
                  <a:txBody>
                    <a:bodyPr/>
                    <a:lstStyle/>
                    <a:p>
                      <a:r>
                        <a:rPr lang="en-GB" sz="1000" b="1" dirty="0" smtClean="0">
                          <a:latin typeface="Lucida Sans Unicode (Body)"/>
                          <a:hlinkClick r:id="rId3"/>
                        </a:rPr>
                        <a:t>Rightfully Yours </a:t>
                      </a:r>
                      <a:endParaRPr lang="en-GB" sz="1000" b="1" dirty="0">
                        <a:latin typeface="Lucida Sans Unicode (Body)"/>
                      </a:endParaRPr>
                    </a:p>
                  </a:txBody>
                  <a:tcPr/>
                </a:tc>
                <a:tc>
                  <a:txBody>
                    <a:bodyPr/>
                    <a:lstStyle/>
                    <a:p>
                      <a:r>
                        <a:rPr lang="en-GB" sz="1000" b="0" dirty="0" smtClean="0">
                          <a:latin typeface="Lucida Sans Unicode (Body)"/>
                        </a:rPr>
                        <a:t>Advice on benefits</a:t>
                      </a:r>
                      <a:r>
                        <a:rPr lang="en-GB" sz="1000" b="0" baseline="0" dirty="0" smtClean="0">
                          <a:latin typeface="Lucida Sans Unicode (Body)"/>
                        </a:rPr>
                        <a:t> for those accessing a SLAM service </a:t>
                      </a:r>
                      <a:endParaRPr lang="en-GB" sz="1000" b="0" dirty="0">
                        <a:latin typeface="Lucida Sans Unicode (Body)"/>
                      </a:endParaRPr>
                    </a:p>
                  </a:txBody>
                  <a:tcPr/>
                </a:tc>
                <a:tc>
                  <a:txBody>
                    <a:bodyPr/>
                    <a:lstStyle/>
                    <a:p>
                      <a:r>
                        <a:rPr lang="en-GB" sz="1000" b="0" dirty="0" smtClean="0">
                          <a:latin typeface="Lucida Sans Unicode (Body)"/>
                        </a:rPr>
                        <a:t>02075257434 / 02075253393 </a:t>
                      </a:r>
                      <a:endParaRPr lang="en-GB" sz="1000" b="0" dirty="0">
                        <a:latin typeface="Lucida Sans Unicode (Body)"/>
                      </a:endParaRPr>
                    </a:p>
                  </a:txBody>
                  <a:tcPr/>
                </a:tc>
              </a:tr>
              <a:tr h="370840">
                <a:tc>
                  <a:txBody>
                    <a:bodyPr/>
                    <a:lstStyle/>
                    <a:p>
                      <a:r>
                        <a:rPr lang="en-GB" sz="1000" b="1" dirty="0" smtClean="0">
                          <a:latin typeface="Lucida Sans Unicode (Body)"/>
                          <a:hlinkClick r:id="rId4"/>
                        </a:rPr>
                        <a:t>Rethink</a:t>
                      </a:r>
                      <a:r>
                        <a:rPr lang="en-GB" sz="1000" b="1" baseline="0" dirty="0" smtClean="0">
                          <a:latin typeface="Lucida Sans Unicode (Body)"/>
                          <a:hlinkClick r:id="rId4"/>
                        </a:rPr>
                        <a:t> Mental Illness</a:t>
                      </a:r>
                      <a:endParaRPr lang="en-GB" sz="1000" b="1" dirty="0">
                        <a:latin typeface="Lucida Sans Unicode (Body)"/>
                      </a:endParaRPr>
                    </a:p>
                  </a:txBody>
                  <a:tcPr/>
                </a:tc>
                <a:tc>
                  <a:txBody>
                    <a:bodyPr/>
                    <a:lstStyle/>
                    <a:p>
                      <a:r>
                        <a:rPr lang="en-GB" sz="1000" b="0" dirty="0" smtClean="0">
                          <a:latin typeface="Lucida Sans Unicode (Body)"/>
                        </a:rPr>
                        <a:t>Support</a:t>
                      </a:r>
                      <a:r>
                        <a:rPr lang="en-GB" sz="1000" b="0" baseline="0" dirty="0" smtClean="0">
                          <a:latin typeface="Lucida Sans Unicode (Body)"/>
                        </a:rPr>
                        <a:t> and advice </a:t>
                      </a:r>
                      <a:endParaRPr lang="en-GB" sz="1000" b="0" dirty="0">
                        <a:latin typeface="Lucida Sans Unicode (Body)"/>
                      </a:endParaRPr>
                    </a:p>
                  </a:txBody>
                  <a:tcPr/>
                </a:tc>
                <a:tc>
                  <a:txBody>
                    <a:bodyPr/>
                    <a:lstStyle/>
                    <a:p>
                      <a:pPr algn="l">
                        <a:spcAft>
                          <a:spcPts val="0"/>
                        </a:spcAft>
                      </a:pPr>
                      <a:r>
                        <a:rPr lang="en-GB" sz="1000" dirty="0" smtClean="0">
                          <a:latin typeface="Lucida Sans Unicode (Body)"/>
                        </a:rPr>
                        <a:t>0300 5000 927 – Mon-Fri 09:30-16:00</a:t>
                      </a:r>
                      <a:endParaRPr lang="en-GB" sz="1000" b="0" kern="1200" dirty="0" smtClean="0">
                        <a:solidFill>
                          <a:srgbClr val="000000"/>
                        </a:solidFill>
                        <a:effectLst/>
                        <a:latin typeface="Lucida Sans Unicode (Body)"/>
                        <a:ea typeface="Times New Roman"/>
                      </a:endParaRPr>
                    </a:p>
                    <a:p>
                      <a:pPr algn="l">
                        <a:spcAft>
                          <a:spcPts val="0"/>
                        </a:spcAft>
                      </a:pPr>
                      <a:r>
                        <a:rPr lang="en-GB" sz="1000" b="0" kern="1200" dirty="0" smtClean="0">
                          <a:solidFill>
                            <a:srgbClr val="000000"/>
                          </a:solidFill>
                          <a:effectLst/>
                          <a:latin typeface="Lucida Sans Unicode (Body)"/>
                          <a:ea typeface="Times New Roman"/>
                        </a:rPr>
                        <a:t>89 </a:t>
                      </a:r>
                      <a:r>
                        <a:rPr lang="en-GB" sz="1000" b="0" kern="1200" dirty="0">
                          <a:solidFill>
                            <a:srgbClr val="000000"/>
                          </a:solidFill>
                          <a:effectLst/>
                          <a:latin typeface="Lucida Sans Unicode (Body)"/>
                          <a:ea typeface="Times New Roman"/>
                        </a:rPr>
                        <a:t>Albert Embankment, </a:t>
                      </a:r>
                      <a:r>
                        <a:rPr lang="en-GB" sz="1000" b="0" kern="1200" dirty="0" smtClean="0">
                          <a:solidFill>
                            <a:srgbClr val="000000"/>
                          </a:solidFill>
                          <a:effectLst/>
                          <a:latin typeface="Lucida Sans Unicode (Body)"/>
                          <a:ea typeface="Times New Roman"/>
                        </a:rPr>
                        <a:t>SE1 7TP</a:t>
                      </a:r>
                    </a:p>
                    <a:p>
                      <a:pPr algn="l">
                        <a:spcAft>
                          <a:spcPts val="0"/>
                        </a:spcAft>
                      </a:pPr>
                      <a:r>
                        <a:rPr lang="en-GB" sz="1000" b="0" kern="1200" dirty="0" smtClean="0">
                          <a:solidFill>
                            <a:srgbClr val="000000"/>
                          </a:solidFill>
                          <a:effectLst/>
                          <a:latin typeface="Lucida Sans Unicode (Body)"/>
                          <a:ea typeface="Times New Roman"/>
                        </a:rPr>
                        <a:t>Mon-Fri</a:t>
                      </a:r>
                      <a:r>
                        <a:rPr lang="en-GB" sz="1000" b="0" kern="1200" baseline="0" dirty="0" smtClean="0">
                          <a:solidFill>
                            <a:srgbClr val="000000"/>
                          </a:solidFill>
                          <a:effectLst/>
                          <a:latin typeface="Lucida Sans Unicode (Body)"/>
                          <a:ea typeface="Times New Roman"/>
                        </a:rPr>
                        <a:t> 10:00-14:00 </a:t>
                      </a:r>
                      <a:endParaRPr lang="en-GB" sz="1000" b="0" dirty="0">
                        <a:effectLst/>
                        <a:latin typeface="Lucida Sans Unicode (Body)"/>
                        <a:ea typeface="Times New Roman"/>
                      </a:endParaRPr>
                    </a:p>
                  </a:txBody>
                  <a:tcPr marL="114300" marR="114300" marT="0" marB="0"/>
                </a:tc>
              </a:tr>
              <a:tr h="370840">
                <a:tc>
                  <a:txBody>
                    <a:bodyPr/>
                    <a:lstStyle/>
                    <a:p>
                      <a:r>
                        <a:rPr lang="en-GB" sz="1000" b="1" dirty="0" smtClean="0">
                          <a:latin typeface="Lucida Sans Unicode (Body)"/>
                          <a:hlinkClick r:id="rId5"/>
                        </a:rPr>
                        <a:t>South London</a:t>
                      </a:r>
                      <a:r>
                        <a:rPr lang="en-GB" sz="1000" b="1" baseline="0" dirty="0" smtClean="0">
                          <a:latin typeface="Lucida Sans Unicode (Body)"/>
                          <a:hlinkClick r:id="rId5"/>
                        </a:rPr>
                        <a:t> &amp; Maudsley Clinic (SLAM)</a:t>
                      </a:r>
                      <a:endParaRPr lang="en-GB" sz="1000" b="1" dirty="0">
                        <a:latin typeface="Lucida Sans Unicode (Body)"/>
                      </a:endParaRPr>
                    </a:p>
                  </a:txBody>
                  <a:tcPr/>
                </a:tc>
                <a:tc>
                  <a:txBody>
                    <a:bodyPr/>
                    <a:lstStyle/>
                    <a:p>
                      <a:r>
                        <a:rPr lang="en-GB" sz="1000" b="0" dirty="0" smtClean="0">
                          <a:latin typeface="Lucida Sans Unicode (Body)"/>
                        </a:rPr>
                        <a:t>Support</a:t>
                      </a:r>
                      <a:r>
                        <a:rPr lang="en-GB" sz="1000" b="0" baseline="0" dirty="0" smtClean="0">
                          <a:latin typeface="Lucida Sans Unicode (Body)"/>
                        </a:rPr>
                        <a:t> and advice </a:t>
                      </a:r>
                      <a:endParaRPr lang="en-GB" sz="1000" b="0" dirty="0">
                        <a:latin typeface="Lucida Sans Unicode (Body)"/>
                      </a:endParaRPr>
                    </a:p>
                  </a:txBody>
                  <a:tcPr/>
                </a:tc>
                <a:tc>
                  <a:txBody>
                    <a:bodyPr/>
                    <a:lstStyle/>
                    <a:p>
                      <a:pPr algn="l">
                        <a:spcAft>
                          <a:spcPts val="0"/>
                        </a:spcAft>
                      </a:pPr>
                      <a:r>
                        <a:rPr kumimoji="0" lang="en-GB" sz="1000" b="0" kern="1200" dirty="0" smtClean="0">
                          <a:solidFill>
                            <a:schemeClr val="dk1"/>
                          </a:solidFill>
                          <a:effectLst/>
                          <a:latin typeface="Lucida Sans Unicode (Body)"/>
                          <a:ea typeface="+mn-ea"/>
                          <a:cs typeface="+mn-cs"/>
                        </a:rPr>
                        <a:t>0800 731 2864 – 24hr </a:t>
                      </a:r>
                    </a:p>
                  </a:txBody>
                  <a:tcPr marL="114300" marR="114300" marT="0" marB="0"/>
                </a:tc>
              </a:tr>
              <a:tr h="370840">
                <a:tc>
                  <a:txBody>
                    <a:bodyPr/>
                    <a:lstStyle/>
                    <a:p>
                      <a:r>
                        <a:rPr lang="en-GB" sz="1000" b="1" dirty="0" smtClean="0">
                          <a:latin typeface="Lucida Sans Unicode (Body)"/>
                          <a:hlinkClick r:id="rId6"/>
                        </a:rPr>
                        <a:t>Mosaic Clubhouse</a:t>
                      </a:r>
                      <a:endParaRPr lang="en-GB" sz="1000" b="1" dirty="0">
                        <a:latin typeface="Lucida Sans Unicode (Body)"/>
                      </a:endParaRPr>
                    </a:p>
                  </a:txBody>
                  <a:tcPr/>
                </a:tc>
                <a:tc>
                  <a:txBody>
                    <a:bodyPr/>
                    <a:lstStyle/>
                    <a:p>
                      <a:r>
                        <a:rPr lang="en-GB" sz="1000" b="0" dirty="0" smtClean="0">
                          <a:latin typeface="Lucida Sans Unicode (Body)"/>
                        </a:rPr>
                        <a:t>Evening</a:t>
                      </a:r>
                      <a:r>
                        <a:rPr lang="en-GB" sz="1000" b="0" baseline="0" dirty="0" smtClean="0">
                          <a:latin typeface="Lucida Sans Unicode (Body)"/>
                        </a:rPr>
                        <a:t> sanctuary for those with mental health conditions </a:t>
                      </a:r>
                      <a:endParaRPr lang="en-GB" sz="1000" b="0" dirty="0">
                        <a:latin typeface="Lucida Sans Unicode (Body)"/>
                      </a:endParaRPr>
                    </a:p>
                  </a:txBody>
                  <a:tcPr/>
                </a:tc>
                <a:tc>
                  <a:txBody>
                    <a:bodyPr/>
                    <a:lstStyle/>
                    <a:p>
                      <a:pPr algn="l">
                        <a:spcAft>
                          <a:spcPts val="0"/>
                        </a:spcAft>
                      </a:pPr>
                      <a:r>
                        <a:rPr kumimoji="0" lang="en-GB" sz="1000" b="0" kern="1200" dirty="0" smtClean="0">
                          <a:solidFill>
                            <a:schemeClr val="dk1"/>
                          </a:solidFill>
                          <a:effectLst/>
                          <a:latin typeface="Lucida Sans Unicode (Body)"/>
                          <a:ea typeface="+mn-ea"/>
                          <a:cs typeface="+mn-cs"/>
                        </a:rPr>
                        <a:t>020 7924 9657</a:t>
                      </a:r>
                    </a:p>
                    <a:p>
                      <a:pPr algn="l">
                        <a:spcAft>
                          <a:spcPts val="0"/>
                        </a:spcAft>
                      </a:pPr>
                      <a:r>
                        <a:rPr kumimoji="0" lang="en-GB" sz="1000" b="0" kern="1200" dirty="0" smtClean="0">
                          <a:solidFill>
                            <a:schemeClr val="dk1"/>
                          </a:solidFill>
                          <a:effectLst/>
                          <a:latin typeface="Lucida Sans Unicode (Body)"/>
                          <a:ea typeface="+mn-ea"/>
                          <a:cs typeface="+mn-cs"/>
                        </a:rPr>
                        <a:t>Wed-Sun 18:00-02:00</a:t>
                      </a:r>
                    </a:p>
                    <a:p>
                      <a:pPr algn="l">
                        <a:spcAft>
                          <a:spcPts val="0"/>
                        </a:spcAft>
                      </a:pPr>
                      <a:r>
                        <a:rPr lang="en-GB" sz="1000" dirty="0" smtClean="0">
                          <a:latin typeface="Lucida Sans Unicode (Body)"/>
                        </a:rPr>
                        <a:t>5 Effra Road,</a:t>
                      </a:r>
                      <a:r>
                        <a:rPr lang="en-GB" sz="1000" baseline="0" dirty="0" smtClean="0">
                          <a:latin typeface="Lucida Sans Unicode (Body)"/>
                        </a:rPr>
                        <a:t> </a:t>
                      </a:r>
                      <a:r>
                        <a:rPr kumimoji="0" lang="en-GB" sz="1000" b="0" kern="1200" dirty="0" smtClean="0">
                          <a:solidFill>
                            <a:schemeClr val="dk1"/>
                          </a:solidFill>
                          <a:effectLst/>
                          <a:latin typeface="Lucida Sans Unicode (Body)"/>
                          <a:ea typeface="+mn-ea"/>
                          <a:cs typeface="+mn-cs"/>
                        </a:rPr>
                        <a:t>SW2 1BZ</a:t>
                      </a:r>
                      <a:endParaRPr lang="en-GB" sz="1000" b="0" dirty="0">
                        <a:effectLst/>
                        <a:latin typeface="Lucida Sans Unicode (Body)"/>
                        <a:ea typeface="Times New Roman"/>
                      </a:endParaRPr>
                    </a:p>
                  </a:txBody>
                  <a:tcPr marL="114300" marR="114300" marT="0" marB="0"/>
                </a:tc>
              </a:tr>
              <a:tr h="234032">
                <a:tc>
                  <a:txBody>
                    <a:bodyPr/>
                    <a:lstStyle/>
                    <a:p>
                      <a:r>
                        <a:rPr lang="en-GB" sz="1000" b="1" dirty="0" smtClean="0">
                          <a:latin typeface="Lucida Sans Unicode (Body)"/>
                          <a:hlinkClick r:id="rId7"/>
                        </a:rPr>
                        <a:t>PAPYRUS</a:t>
                      </a:r>
                      <a:r>
                        <a:rPr lang="en-GB" sz="1000" b="1" dirty="0" smtClean="0">
                          <a:latin typeface="Lucida Sans Unicode (Body)"/>
                        </a:rPr>
                        <a:t> </a:t>
                      </a:r>
                      <a:endParaRPr lang="en-GB" sz="1000" b="1" dirty="0">
                        <a:latin typeface="Lucida Sans Unicode (Body)"/>
                      </a:endParaRPr>
                    </a:p>
                  </a:txBody>
                  <a:tcPr/>
                </a:tc>
                <a:tc>
                  <a:txBody>
                    <a:bodyPr/>
                    <a:lstStyle/>
                    <a:p>
                      <a:r>
                        <a:rPr lang="en-GB" sz="1000" b="0" dirty="0" smtClean="0">
                          <a:latin typeface="Lucida Sans Unicode (Body)"/>
                        </a:rPr>
                        <a:t>Hopeline </a:t>
                      </a:r>
                      <a:endParaRPr lang="en-GB" sz="1000" b="0" dirty="0">
                        <a:latin typeface="Lucida Sans Unicode (Body)"/>
                      </a:endParaRPr>
                    </a:p>
                  </a:txBody>
                  <a:tcPr/>
                </a:tc>
                <a:tc>
                  <a:txBody>
                    <a:bodyPr/>
                    <a:lstStyle/>
                    <a:p>
                      <a:pPr algn="l">
                        <a:spcAft>
                          <a:spcPts val="0"/>
                        </a:spcAft>
                      </a:pPr>
                      <a:r>
                        <a:rPr kumimoji="0" lang="en-GB" sz="1000" b="0" kern="1200" dirty="0" smtClean="0">
                          <a:solidFill>
                            <a:schemeClr val="dk1"/>
                          </a:solidFill>
                          <a:effectLst/>
                          <a:latin typeface="Lucida Sans Unicode (Body)"/>
                          <a:ea typeface="+mn-ea"/>
                          <a:cs typeface="+mn-cs"/>
                        </a:rPr>
                        <a:t>0800 068 4141</a:t>
                      </a:r>
                    </a:p>
                    <a:p>
                      <a:pPr algn="l">
                        <a:spcAft>
                          <a:spcPts val="0"/>
                        </a:spcAft>
                      </a:pPr>
                      <a:r>
                        <a:rPr kumimoji="0" lang="en-GB" sz="1000" b="0" kern="1200" dirty="0" smtClean="0">
                          <a:solidFill>
                            <a:schemeClr val="dk1"/>
                          </a:solidFill>
                          <a:effectLst/>
                          <a:latin typeface="Lucida Sans Unicode (Body)"/>
                          <a:ea typeface="+mn-ea"/>
                          <a:cs typeface="+mn-cs"/>
                        </a:rPr>
                        <a:t>Mon-Fri 10:00-22:00, Sat-Sun</a:t>
                      </a:r>
                      <a:r>
                        <a:rPr kumimoji="0" lang="en-GB" sz="1000" b="0" kern="1200" baseline="0" dirty="0" smtClean="0">
                          <a:solidFill>
                            <a:schemeClr val="dk1"/>
                          </a:solidFill>
                          <a:effectLst/>
                          <a:latin typeface="Lucida Sans Unicode (Body)"/>
                          <a:ea typeface="+mn-ea"/>
                          <a:cs typeface="+mn-cs"/>
                        </a:rPr>
                        <a:t> 14:00-22:00 </a:t>
                      </a:r>
                      <a:endParaRPr lang="en-GB" sz="1000" b="0" dirty="0">
                        <a:effectLst/>
                        <a:latin typeface="Lucida Sans Unicode (Body)"/>
                        <a:ea typeface="Times New Roman"/>
                      </a:endParaRPr>
                    </a:p>
                  </a:txBody>
                  <a:tcPr marL="114300" marR="114300" marT="0" marB="0"/>
                </a:tc>
              </a:tr>
              <a:tr h="370840">
                <a:tc>
                  <a:txBody>
                    <a:bodyPr/>
                    <a:lstStyle/>
                    <a:p>
                      <a:r>
                        <a:rPr lang="en-GB" sz="1000" b="1" dirty="0" smtClean="0">
                          <a:latin typeface="Lucida Sans Unicode (Body)"/>
                          <a:hlinkClick r:id="rId8"/>
                        </a:rPr>
                        <a:t>Southwark Social Services Community Mental Health Team</a:t>
                      </a:r>
                      <a:endParaRPr lang="en-GB" sz="1000" b="1" dirty="0">
                        <a:latin typeface="Lucida Sans Unicode (Body)"/>
                      </a:endParaRPr>
                    </a:p>
                  </a:txBody>
                  <a:tcPr/>
                </a:tc>
                <a:tc>
                  <a:txBody>
                    <a:bodyPr/>
                    <a:lstStyle/>
                    <a:p>
                      <a:r>
                        <a:rPr lang="en-GB" sz="1000" b="0" dirty="0" smtClean="0">
                          <a:latin typeface="Lucida Sans Unicode (Body)"/>
                        </a:rPr>
                        <a:t>Assessment</a:t>
                      </a:r>
                      <a:r>
                        <a:rPr lang="en-GB" sz="1000" b="0" baseline="0" dirty="0" smtClean="0">
                          <a:latin typeface="Lucida Sans Unicode (Body)"/>
                        </a:rPr>
                        <a:t> and treatment </a:t>
                      </a:r>
                      <a:endParaRPr lang="en-GB" sz="10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Lucida Sans Unicode (Body)"/>
                        </a:rPr>
                        <a:t>020 7525 1881</a:t>
                      </a:r>
                      <a:endParaRPr lang="en-GB" sz="1000" b="0" dirty="0" smtClean="0">
                        <a:effectLst/>
                        <a:latin typeface="Lucida Sans Unicode (Body)"/>
                        <a:ea typeface="Times New Roman"/>
                      </a:endParaRPr>
                    </a:p>
                    <a:p>
                      <a:pPr algn="l">
                        <a:spcAft>
                          <a:spcPts val="0"/>
                        </a:spcAft>
                      </a:pPr>
                      <a:r>
                        <a:rPr lang="en-GB" sz="1000" dirty="0" smtClean="0">
                          <a:latin typeface="Lucida Sans Unicode (Body)"/>
                        </a:rPr>
                        <a:t>20-22 Lordship Lane,</a:t>
                      </a:r>
                      <a:r>
                        <a:rPr lang="en-GB" sz="1000" baseline="0" dirty="0" smtClean="0">
                          <a:latin typeface="Lucida Sans Unicode (Body)"/>
                        </a:rPr>
                        <a:t> </a:t>
                      </a:r>
                      <a:r>
                        <a:rPr lang="en-GB" sz="1000" dirty="0" smtClean="0">
                          <a:latin typeface="Lucida Sans Unicode (Body)"/>
                        </a:rPr>
                        <a:t>SE22 8HN </a:t>
                      </a:r>
                      <a:endParaRPr lang="en-GB" sz="1000" b="0" dirty="0" smtClean="0">
                        <a:effectLst/>
                        <a:latin typeface="Lucida Sans Unicode (Body)"/>
                        <a:ea typeface="Times New Roman"/>
                      </a:endParaRPr>
                    </a:p>
                    <a:p>
                      <a:pPr algn="l">
                        <a:spcAft>
                          <a:spcPts val="0"/>
                        </a:spcAft>
                      </a:pPr>
                      <a:r>
                        <a:rPr lang="en-GB" sz="1000" b="0" dirty="0" smtClean="0">
                          <a:effectLst/>
                          <a:latin typeface="Lucida Sans Unicode (Body)"/>
                          <a:ea typeface="Times New Roman"/>
                        </a:rPr>
                        <a:t>Out of hours</a:t>
                      </a:r>
                      <a:r>
                        <a:rPr lang="en-GB" sz="1000" b="0" baseline="0" dirty="0" smtClean="0">
                          <a:effectLst/>
                          <a:latin typeface="Lucida Sans Unicode (Body)"/>
                          <a:ea typeface="Times New Roman"/>
                        </a:rPr>
                        <a:t> emergencies: </a:t>
                      </a:r>
                      <a:r>
                        <a:rPr lang="en-GB" sz="1000" dirty="0" smtClean="0">
                          <a:latin typeface="Lucida Sans Unicode (Body)"/>
                        </a:rPr>
                        <a:t>020 7525 5000.</a:t>
                      </a:r>
                      <a:endParaRPr lang="en-GB" sz="1000" b="0" dirty="0">
                        <a:effectLst/>
                        <a:latin typeface="Lucida Sans Unicode (Body)"/>
                        <a:ea typeface="Times New Roman"/>
                      </a:endParaRPr>
                    </a:p>
                  </a:txBody>
                  <a:tcPr marL="114300" marR="114300" marT="0" marB="0"/>
                </a:tc>
              </a:tr>
              <a:tr h="140424">
                <a:tc>
                  <a:txBody>
                    <a:bodyPr/>
                    <a:lstStyle/>
                    <a:p>
                      <a:r>
                        <a:rPr lang="en-GB" sz="1000" b="1" dirty="0" smtClean="0">
                          <a:latin typeface="Lucida Sans Unicode (Body)"/>
                          <a:hlinkClick r:id="rId9"/>
                        </a:rPr>
                        <a:t>Amadeus</a:t>
                      </a:r>
                      <a:r>
                        <a:rPr lang="en-GB" sz="1000" b="1" baseline="0" dirty="0" smtClean="0">
                          <a:latin typeface="Lucida Sans Unicode (Body)"/>
                          <a:hlinkClick r:id="rId9"/>
                        </a:rPr>
                        <a:t> House Hearing Voices Group</a:t>
                      </a:r>
                      <a:endParaRPr lang="en-GB" sz="1000" b="1" dirty="0">
                        <a:latin typeface="Lucida Sans Unicode (Body)"/>
                      </a:endParaRPr>
                    </a:p>
                  </a:txBody>
                  <a:tcPr/>
                </a:tc>
                <a:tc>
                  <a:txBody>
                    <a:bodyPr/>
                    <a:lstStyle/>
                    <a:p>
                      <a:r>
                        <a:rPr lang="en-GB" sz="1000" b="0" dirty="0" smtClean="0">
                          <a:latin typeface="Lucida Sans Unicode (Body)"/>
                        </a:rPr>
                        <a:t>Support group for those</a:t>
                      </a:r>
                      <a:r>
                        <a:rPr lang="en-GB" sz="1000" b="0" baseline="0" dirty="0" smtClean="0">
                          <a:latin typeface="Lucida Sans Unicode (Body)"/>
                        </a:rPr>
                        <a:t> with mental illnesses </a:t>
                      </a:r>
                      <a:endParaRPr lang="en-GB" sz="1000" b="0" dirty="0">
                        <a:latin typeface="Lucida Sans Unicode (Body)"/>
                      </a:endParaRPr>
                    </a:p>
                  </a:txBody>
                  <a:tcPr/>
                </a:tc>
                <a:tc>
                  <a:txBody>
                    <a:bodyPr/>
                    <a:lstStyle/>
                    <a:p>
                      <a:pPr algn="l">
                        <a:spcAft>
                          <a:spcPts val="0"/>
                        </a:spcAft>
                      </a:pPr>
                      <a:r>
                        <a:rPr lang="en-GB" sz="1000" dirty="0" smtClean="0">
                          <a:latin typeface="Lucida Sans Unicode (Body)"/>
                        </a:rPr>
                        <a:t>0121 522 7007</a:t>
                      </a:r>
                      <a:endParaRPr lang="en-GB" sz="1000" b="0" dirty="0">
                        <a:effectLst/>
                        <a:latin typeface="Lucida Sans Unicode (Body)"/>
                        <a:ea typeface="Times New Roman"/>
                      </a:endParaRPr>
                    </a:p>
                  </a:txBody>
                  <a:tcPr marL="114300" marR="114300" marT="0" marB="0"/>
                </a:tc>
              </a:tr>
              <a:tr h="270088">
                <a:tc>
                  <a:txBody>
                    <a:bodyPr/>
                    <a:lstStyle/>
                    <a:p>
                      <a:r>
                        <a:rPr lang="en-GB" sz="1000" b="1" dirty="0" smtClean="0">
                          <a:latin typeface="Lucida Sans Unicode (Body)"/>
                          <a:hlinkClick r:id="rId10"/>
                        </a:rPr>
                        <a:t>London BDP Carers Group</a:t>
                      </a:r>
                      <a:endParaRPr lang="en-GB" sz="1000" b="1" dirty="0">
                        <a:latin typeface="Lucida Sans Unicode (Body)"/>
                      </a:endParaRPr>
                    </a:p>
                  </a:txBody>
                  <a:tcPr/>
                </a:tc>
                <a:tc>
                  <a:txBody>
                    <a:bodyPr/>
                    <a:lstStyle/>
                    <a:p>
                      <a:r>
                        <a:rPr lang="en-GB" sz="1000" b="0" dirty="0" smtClean="0">
                          <a:latin typeface="Lucida Sans Unicode (Body)"/>
                        </a:rPr>
                        <a:t>Support</a:t>
                      </a:r>
                      <a:r>
                        <a:rPr lang="en-GB" sz="1000" b="0" baseline="0" dirty="0" smtClean="0">
                          <a:latin typeface="Lucida Sans Unicode (Body)"/>
                        </a:rPr>
                        <a:t> group for those caring for people living with borderline personality disorder </a:t>
                      </a:r>
                      <a:endParaRPr lang="en-GB" sz="1000" b="0" dirty="0">
                        <a:latin typeface="Lucida Sans Unicode (Body)"/>
                      </a:endParaRPr>
                    </a:p>
                  </a:txBody>
                  <a:tcPr/>
                </a:tc>
                <a:tc>
                  <a:txBody>
                    <a:bodyPr/>
                    <a:lstStyle/>
                    <a:p>
                      <a:pPr algn="l">
                        <a:spcAft>
                          <a:spcPts val="0"/>
                        </a:spcAft>
                      </a:pPr>
                      <a:r>
                        <a:rPr lang="en-GB" sz="1000" dirty="0" smtClean="0">
                          <a:latin typeface="Lucida Sans Unicode (Body)"/>
                        </a:rPr>
                        <a:t>07955 097121</a:t>
                      </a:r>
                      <a:endParaRPr lang="en-GB" sz="1000" b="0" dirty="0">
                        <a:effectLst/>
                        <a:latin typeface="Lucida Sans Unicode (Body)"/>
                        <a:ea typeface="Times New Roman"/>
                      </a:endParaRPr>
                    </a:p>
                  </a:txBody>
                  <a:tcPr marL="114300" marR="114300" marT="0" marB="0"/>
                </a:tc>
              </a:tr>
              <a:tr h="370840">
                <a:tc>
                  <a:txBody>
                    <a:bodyPr/>
                    <a:lstStyle/>
                    <a:p>
                      <a:r>
                        <a:rPr lang="en-GB" sz="1000" b="1" dirty="0" smtClean="0">
                          <a:latin typeface="Lucida Sans Unicode (Body)"/>
                          <a:hlinkClick r:id="rId11"/>
                        </a:rPr>
                        <a:t>Rethink</a:t>
                      </a:r>
                      <a:r>
                        <a:rPr lang="en-GB" sz="1000" b="1" baseline="0" dirty="0" smtClean="0">
                          <a:latin typeface="Lucida Sans Unicode (Body)"/>
                          <a:hlinkClick r:id="rId11"/>
                        </a:rPr>
                        <a:t> Mental Illness: support for siblings</a:t>
                      </a:r>
                      <a:endParaRPr lang="en-GB" sz="1000" b="1" dirty="0">
                        <a:latin typeface="Lucida Sans Unicode (Body)"/>
                      </a:endParaRPr>
                    </a:p>
                  </a:txBody>
                  <a:tcPr/>
                </a:tc>
                <a:tc>
                  <a:txBody>
                    <a:bodyPr/>
                    <a:lstStyle/>
                    <a:p>
                      <a:r>
                        <a:rPr lang="en-GB" sz="1000" b="0" dirty="0" smtClean="0">
                          <a:latin typeface="Lucida Sans Unicode (Body)"/>
                        </a:rPr>
                        <a:t>Support group for</a:t>
                      </a:r>
                      <a:r>
                        <a:rPr lang="en-GB" sz="1000" b="0" baseline="0" dirty="0" smtClean="0">
                          <a:latin typeface="Lucida Sans Unicode (Body)"/>
                        </a:rPr>
                        <a:t> those 18+ with a sibling affected by mental illness </a:t>
                      </a:r>
                      <a:endParaRPr lang="en-GB" sz="1000" b="0" dirty="0">
                        <a:latin typeface="Lucida Sans Unicode (Body)"/>
                      </a:endParaRPr>
                    </a:p>
                  </a:txBody>
                  <a:tcPr/>
                </a:tc>
                <a:tc>
                  <a:txBody>
                    <a:bodyPr/>
                    <a:lstStyle/>
                    <a:p>
                      <a:pPr algn="l">
                        <a:spcAft>
                          <a:spcPts val="0"/>
                        </a:spcAft>
                      </a:pPr>
                      <a:r>
                        <a:rPr lang="en-GB" sz="1000" dirty="0" smtClean="0">
                          <a:latin typeface="Lucida Sans Unicode (Body)"/>
                        </a:rPr>
                        <a:t>0121 522 7007</a:t>
                      </a:r>
                      <a:endParaRPr lang="en-GB" sz="1000" b="0" dirty="0">
                        <a:effectLst/>
                        <a:latin typeface="Lucida Sans Unicode (Body)"/>
                        <a:ea typeface="Times New Roman"/>
                      </a:endParaRPr>
                    </a:p>
                  </a:txBody>
                  <a:tcPr marL="114300" marR="114300" marT="0" marB="0"/>
                </a:tc>
              </a:tr>
              <a:tr h="284048">
                <a:tc>
                  <a:txBody>
                    <a:bodyPr/>
                    <a:lstStyle/>
                    <a:p>
                      <a:r>
                        <a:rPr lang="en-GB" sz="1000" b="1" dirty="0" smtClean="0">
                          <a:latin typeface="Lucida Sans Unicode (Body)"/>
                          <a:hlinkClick r:id="rId12"/>
                        </a:rPr>
                        <a:t>No Panic</a:t>
                      </a:r>
                      <a:endParaRPr lang="en-GB" sz="1000" b="1" dirty="0">
                        <a:latin typeface="Lucida Sans Unicode (Body)"/>
                      </a:endParaRPr>
                    </a:p>
                  </a:txBody>
                  <a:tcPr/>
                </a:tc>
                <a:tc>
                  <a:txBody>
                    <a:bodyPr/>
                    <a:lstStyle/>
                    <a:p>
                      <a:r>
                        <a:rPr lang="en-GB" sz="1000" b="0" dirty="0" smtClean="0">
                          <a:latin typeface="Lucida Sans Unicode (Body)"/>
                        </a:rPr>
                        <a:t>Support</a:t>
                      </a:r>
                      <a:r>
                        <a:rPr lang="en-GB" sz="1000" b="0" baseline="0" dirty="0" smtClean="0">
                          <a:latin typeface="Lucida Sans Unicode (Body)"/>
                        </a:rPr>
                        <a:t> for sufferers of panic attacks and OCD incl. courses and helpline </a:t>
                      </a:r>
                      <a:endParaRPr lang="en-GB" sz="1000" b="0" dirty="0">
                        <a:latin typeface="Lucida Sans Unicode (Body)"/>
                      </a:endParaRPr>
                    </a:p>
                  </a:txBody>
                  <a:tcPr/>
                </a:tc>
                <a:tc>
                  <a:txBody>
                    <a:bodyPr/>
                    <a:lstStyle/>
                    <a:p>
                      <a:pPr algn="l">
                        <a:spcAft>
                          <a:spcPts val="0"/>
                        </a:spcAft>
                      </a:pPr>
                      <a:r>
                        <a:rPr lang="en-GB" sz="1000" dirty="0" smtClean="0">
                          <a:latin typeface="Lucida Sans Unicode (Body)"/>
                        </a:rPr>
                        <a:t>0844 967 4848 –</a:t>
                      </a:r>
                      <a:r>
                        <a:rPr lang="en-GB" sz="1000" baseline="0" dirty="0" smtClean="0">
                          <a:latin typeface="Lucida Sans Unicode (Body)"/>
                        </a:rPr>
                        <a:t> Mon-Fri 10:00-22:00 </a:t>
                      </a:r>
                    </a:p>
                    <a:p>
                      <a:pPr algn="l">
                        <a:spcAft>
                          <a:spcPts val="0"/>
                        </a:spcAft>
                      </a:pPr>
                      <a:r>
                        <a:rPr lang="en-GB" sz="1000" b="0" baseline="0" dirty="0" smtClean="0">
                          <a:effectLst/>
                          <a:latin typeface="Lucida Sans Unicode (Body)"/>
                          <a:ea typeface="Times New Roman"/>
                        </a:rPr>
                        <a:t>For 13-20 year olds: </a:t>
                      </a:r>
                      <a:r>
                        <a:rPr lang="en-GB" sz="1000" dirty="0" smtClean="0">
                          <a:latin typeface="Lucida Sans Unicode (Body)"/>
                        </a:rPr>
                        <a:t>0330 606 1174 Mon-Fri</a:t>
                      </a:r>
                      <a:r>
                        <a:rPr lang="en-GB" sz="1000" baseline="0" dirty="0" smtClean="0">
                          <a:latin typeface="Lucida Sans Unicode (Body)"/>
                        </a:rPr>
                        <a:t> 15:00-18:00 </a:t>
                      </a:r>
                      <a:endParaRPr lang="en-GB" sz="1000" b="0" dirty="0">
                        <a:effectLst/>
                        <a:latin typeface="Lucida Sans Unicode (Body)"/>
                        <a:ea typeface="Times New Roman"/>
                      </a:endParaRPr>
                    </a:p>
                  </a:txBody>
                  <a:tcPr marL="114300" marR="114300" marT="0" marB="0"/>
                </a:tc>
              </a:tr>
              <a:tr h="236800">
                <a:tc>
                  <a:txBody>
                    <a:bodyPr/>
                    <a:lstStyle/>
                    <a:p>
                      <a:r>
                        <a:rPr lang="en-GB" sz="1000" b="1" dirty="0" smtClean="0">
                          <a:latin typeface="Lucida Sans Unicode (Body)"/>
                          <a:hlinkClick r:id="rId13"/>
                        </a:rPr>
                        <a:t>OCD Action</a:t>
                      </a:r>
                      <a:endParaRPr lang="en-GB" sz="1000" b="1" dirty="0">
                        <a:latin typeface="Lucida Sans Unicode (Body)"/>
                      </a:endParaRPr>
                    </a:p>
                  </a:txBody>
                  <a:tcPr/>
                </a:tc>
                <a:tc>
                  <a:txBody>
                    <a:bodyPr/>
                    <a:lstStyle/>
                    <a:p>
                      <a:r>
                        <a:rPr lang="en-GB" sz="1000" b="0" dirty="0" smtClean="0">
                          <a:latin typeface="Lucida Sans Unicode (Body)"/>
                        </a:rPr>
                        <a:t>Support for those with OCD incl. treatment</a:t>
                      </a:r>
                      <a:r>
                        <a:rPr lang="en-GB" sz="1000" b="0" baseline="0" dirty="0" smtClean="0">
                          <a:latin typeface="Lucida Sans Unicode (Body)"/>
                        </a:rPr>
                        <a:t> and online resources </a:t>
                      </a:r>
                      <a:endParaRPr lang="en-GB" sz="1000" b="0" dirty="0">
                        <a:latin typeface="Lucida Sans Unicode (Body)"/>
                      </a:endParaRPr>
                    </a:p>
                  </a:txBody>
                  <a:tcPr/>
                </a:tc>
                <a:tc>
                  <a:txBody>
                    <a:bodyPr/>
                    <a:lstStyle/>
                    <a:p>
                      <a:pPr algn="l">
                        <a:spcAft>
                          <a:spcPts val="0"/>
                        </a:spcAft>
                      </a:pPr>
                      <a:r>
                        <a:rPr lang="en-GB" sz="1000" b="0" dirty="0" smtClean="0">
                          <a:latin typeface="Lucida Sans Unicode (Body)"/>
                        </a:rPr>
                        <a:t>0845 390 6232</a:t>
                      </a:r>
                      <a:r>
                        <a:rPr lang="en-GB" sz="1000" b="0" baseline="0" dirty="0">
                          <a:effectLst/>
                          <a:latin typeface="Lucida Sans Unicode (Body)"/>
                        </a:rPr>
                        <a:t> </a:t>
                      </a:r>
                      <a:r>
                        <a:rPr lang="en-GB" sz="1000" b="0" baseline="0" dirty="0" smtClean="0">
                          <a:effectLst/>
                          <a:latin typeface="Lucida Sans Unicode (Body)"/>
                        </a:rPr>
                        <a:t>– Mon-Fri 09:30-17:00 </a:t>
                      </a:r>
                      <a:endParaRPr lang="en-GB" sz="1000" b="0" dirty="0" smtClean="0">
                        <a:latin typeface="Lucida Sans Unicode (Body)"/>
                      </a:endParaRPr>
                    </a:p>
                  </a:txBody>
                  <a:tcPr marL="114300" marR="114300" marT="0" marB="0"/>
                </a:tc>
              </a:tr>
              <a:tr h="189552">
                <a:tc>
                  <a:txBody>
                    <a:bodyPr/>
                    <a:lstStyle/>
                    <a:p>
                      <a:r>
                        <a:rPr lang="en-GB" sz="1000" b="1" dirty="0" smtClean="0">
                          <a:latin typeface="Lucida Sans Unicode (Body)"/>
                          <a:hlinkClick r:id="rId14"/>
                        </a:rPr>
                        <a:t>Anxiety UK</a:t>
                      </a:r>
                      <a:endParaRPr lang="en-GB" sz="1000" b="1" dirty="0">
                        <a:latin typeface="Lucida Sans Unicode (Body)"/>
                      </a:endParaRPr>
                    </a:p>
                  </a:txBody>
                  <a:tcPr/>
                </a:tc>
                <a:tc>
                  <a:txBody>
                    <a:bodyPr/>
                    <a:lstStyle/>
                    <a:p>
                      <a:r>
                        <a:rPr lang="en-GB" sz="1000" b="0" dirty="0" smtClean="0">
                          <a:latin typeface="Lucida Sans Unicode (Body)"/>
                        </a:rPr>
                        <a:t>Support for those with anxiety </a:t>
                      </a:r>
                      <a:endParaRPr lang="en-GB" sz="10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Lucida Sans Unicode (Body)"/>
                        </a:rPr>
                        <a:t>Infoline: 08444 775 774</a:t>
                      </a:r>
                      <a:r>
                        <a:rPr lang="en-GB" sz="1000" b="0" baseline="0" dirty="0" smtClean="0">
                          <a:latin typeface="Lucida Sans Unicode (Body)"/>
                        </a:rPr>
                        <a:t> – Mon-Fri 09:30-17:30 </a:t>
                      </a:r>
                      <a:endParaRPr lang="en-GB" sz="1000" b="0" dirty="0" smtClean="0">
                        <a:latin typeface="Lucida Sans Unicode (Body)"/>
                      </a:endParaRPr>
                    </a:p>
                  </a:txBody>
                  <a:tcPr marL="114300" marR="114300" marT="0" marB="0"/>
                </a:tc>
              </a:tr>
              <a:tr h="370840">
                <a:tc>
                  <a:txBody>
                    <a:bodyPr/>
                    <a:lstStyle/>
                    <a:p>
                      <a:r>
                        <a:rPr lang="en-GB" sz="1000" b="1" dirty="0" smtClean="0">
                          <a:latin typeface="Lucida Sans Unicode (Body)"/>
                          <a:hlinkClick r:id="rId15"/>
                        </a:rPr>
                        <a:t>Blackfriars</a:t>
                      </a:r>
                      <a:r>
                        <a:rPr lang="en-GB" sz="1000" b="1" baseline="0" dirty="0" smtClean="0">
                          <a:latin typeface="Lucida Sans Unicode (Body)"/>
                          <a:hlinkClick r:id="rId15"/>
                        </a:rPr>
                        <a:t> Settlement </a:t>
                      </a:r>
                      <a:endParaRPr lang="en-GB" sz="1000" b="1" dirty="0">
                        <a:latin typeface="Lucida Sans Unicode (Body)"/>
                      </a:endParaRPr>
                    </a:p>
                  </a:txBody>
                  <a:tcPr/>
                </a:tc>
                <a:tc>
                  <a:txBody>
                    <a:bodyPr/>
                    <a:lstStyle/>
                    <a:p>
                      <a:r>
                        <a:rPr lang="en-GB" sz="1000" b="0" dirty="0" smtClean="0">
                          <a:latin typeface="Lucida Sans Unicode (Body)"/>
                        </a:rPr>
                        <a:t>Range of personal development programmes </a:t>
                      </a:r>
                      <a:endParaRPr lang="en-GB" sz="10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Lucida Sans Unicode (Body)"/>
                        </a:rPr>
                        <a:t>020 7928 9521</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Lucida Sans Unicode (Body)"/>
                        </a:rPr>
                        <a:t>Attend</a:t>
                      </a:r>
                      <a:r>
                        <a:rPr lang="en-GB" sz="1000" b="0" baseline="0" dirty="0" smtClean="0">
                          <a:latin typeface="Lucida Sans Unicode (Body)"/>
                        </a:rPr>
                        <a:t> sessions: see </a:t>
                      </a:r>
                      <a:r>
                        <a:rPr lang="en-GB" sz="1000" b="0" baseline="0" dirty="0" smtClean="0">
                          <a:latin typeface="Lucida Sans Unicode (Body)"/>
                          <a:hlinkClick r:id="rId15"/>
                        </a:rPr>
                        <a:t>timetable </a:t>
                      </a:r>
                      <a:endParaRPr lang="en-GB" sz="1000" b="0" dirty="0" smtClean="0">
                        <a:latin typeface="Lucida Sans Unicode (Body)"/>
                      </a:endParaRPr>
                    </a:p>
                  </a:txBody>
                  <a:tcPr marL="114300" marR="114300" marT="0" marB="0"/>
                </a:tc>
              </a:tr>
            </a:tbl>
          </a:graphicData>
        </a:graphic>
      </p:graphicFrame>
      <p:sp>
        <p:nvSpPr>
          <p:cNvPr id="5" name="TextBox 4"/>
          <p:cNvSpPr txBox="1"/>
          <p:nvPr/>
        </p:nvSpPr>
        <p:spPr>
          <a:xfrm>
            <a:off x="251520" y="260648"/>
            <a:ext cx="7056784" cy="369332"/>
          </a:xfrm>
          <a:prstGeom prst="rect">
            <a:avLst/>
          </a:prstGeom>
          <a:noFill/>
        </p:spPr>
        <p:txBody>
          <a:bodyPr wrap="square" rtlCol="0">
            <a:spAutoFit/>
          </a:bodyPr>
          <a:lstStyle/>
          <a:p>
            <a:r>
              <a:rPr lang="en-GB" b="1" dirty="0" smtClean="0"/>
              <a:t>Mental health conditions		2/2 </a:t>
            </a:r>
            <a:endParaRPr lang="en-GB" b="1" dirty="0"/>
          </a:p>
        </p:txBody>
      </p:sp>
      <p:sp>
        <p:nvSpPr>
          <p:cNvPr id="2" name="TextBox 1"/>
          <p:cNvSpPr txBox="1"/>
          <p:nvPr/>
        </p:nvSpPr>
        <p:spPr>
          <a:xfrm>
            <a:off x="5076056" y="6473740"/>
            <a:ext cx="1368152" cy="276999"/>
          </a:xfrm>
          <a:prstGeom prst="rect">
            <a:avLst/>
          </a:prstGeom>
          <a:solidFill>
            <a:schemeClr val="bg2">
              <a:lumMod val="75000"/>
            </a:schemeClr>
          </a:solidFill>
        </p:spPr>
        <p:txBody>
          <a:bodyPr wrap="square" rtlCol="0">
            <a:spAutoFit/>
          </a:bodyPr>
          <a:lstStyle/>
          <a:p>
            <a:pPr algn="ctr"/>
            <a:r>
              <a:rPr lang="en-GB" sz="1200" dirty="0" smtClean="0">
                <a:hlinkClick r:id="rId16"/>
              </a:rPr>
              <a:t>DWP guidance </a:t>
            </a:r>
            <a:endParaRPr lang="en-GB" sz="1200" dirty="0"/>
          </a:p>
        </p:txBody>
      </p:sp>
      <p:sp>
        <p:nvSpPr>
          <p:cNvPr id="7" name="Rounded Rectangle 6">
            <a:hlinkClick r:id="rId17"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8" name="Picture 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663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276753830"/>
              </p:ext>
            </p:extLst>
          </p:nvPr>
        </p:nvGraphicFramePr>
        <p:xfrm>
          <a:off x="323528" y="836712"/>
          <a:ext cx="8496944" cy="2189480"/>
        </p:xfrm>
        <a:graphic>
          <a:graphicData uri="http://schemas.openxmlformats.org/drawingml/2006/table">
            <a:tbl>
              <a:tblPr firstRow="1" bandRow="1">
                <a:tableStyleId>{5C22544A-7EE6-4342-B048-85BDC9FD1C3A}</a:tableStyleId>
              </a:tblPr>
              <a:tblGrid>
                <a:gridCol w="1800200"/>
                <a:gridCol w="3312368"/>
                <a:gridCol w="3384376"/>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 </a:t>
                      </a:r>
                      <a:endParaRPr lang="en-GB" sz="1100" dirty="0"/>
                    </a:p>
                  </a:txBody>
                  <a:tcPr/>
                </a:tc>
              </a:tr>
              <a:tr h="370840">
                <a:tc>
                  <a:txBody>
                    <a:bodyPr/>
                    <a:lstStyle/>
                    <a:p>
                      <a:r>
                        <a:rPr lang="en-GB" sz="1100" b="1" dirty="0" smtClean="0">
                          <a:latin typeface="Lucida Sans Unicode (Body)"/>
                          <a:hlinkClick r:id="rId4"/>
                        </a:rPr>
                        <a:t>Unseen</a:t>
                      </a:r>
                      <a:endParaRPr lang="en-GB" sz="1100" b="1"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Lucida Sans Unicode (Body)"/>
                        </a:rPr>
                        <a:t>Modern Slavery</a:t>
                      </a:r>
                    </a:p>
                    <a:p>
                      <a:r>
                        <a:rPr lang="en-GB" sz="1100" dirty="0" smtClean="0">
                          <a:latin typeface="Lucida Sans Unicode (Body)"/>
                        </a:rPr>
                        <a:t>Helpline and </a:t>
                      </a:r>
                      <a:r>
                        <a:rPr lang="en-GB" sz="1100" dirty="0" smtClean="0">
                          <a:latin typeface="Lucida Sans Unicode (Body)"/>
                          <a:hlinkClick r:id="rId5"/>
                        </a:rPr>
                        <a:t>online report</a:t>
                      </a:r>
                      <a:r>
                        <a:rPr lang="en-GB" sz="1100" baseline="0" dirty="0" smtClean="0">
                          <a:latin typeface="Lucida Sans Unicode (Body)"/>
                          <a:hlinkClick r:id="rId5"/>
                        </a:rPr>
                        <a:t> </a:t>
                      </a:r>
                      <a:r>
                        <a:rPr lang="en-GB" sz="1100" dirty="0" smtClean="0">
                          <a:latin typeface="Lucida Sans Unicode (Body)"/>
                          <a:hlinkClick r:id="rId5"/>
                        </a:rPr>
                        <a:t>form </a:t>
                      </a:r>
                      <a:endParaRPr lang="en-GB" sz="1100" dirty="0">
                        <a:latin typeface="Lucida Sans Unicode (Body)"/>
                      </a:endParaRPr>
                    </a:p>
                  </a:txBody>
                  <a:tcPr/>
                </a:tc>
                <a:tc>
                  <a:txBody>
                    <a:bodyPr/>
                    <a:lstStyle/>
                    <a:p>
                      <a:r>
                        <a:rPr lang="en-GB" sz="1100" dirty="0" smtClean="0">
                          <a:latin typeface="Lucida Sans Unicode (Body)"/>
                        </a:rPr>
                        <a:t>08000 121 700</a:t>
                      </a:r>
                      <a:endParaRPr lang="en-GB" sz="1100" dirty="0">
                        <a:latin typeface="Lucida Sans Unicode (Body)"/>
                      </a:endParaRPr>
                    </a:p>
                  </a:txBody>
                  <a:tcPr/>
                </a:tc>
              </a:tr>
              <a:tr h="370840">
                <a:tc>
                  <a:txBody>
                    <a:bodyPr/>
                    <a:lstStyle/>
                    <a:p>
                      <a:r>
                        <a:rPr lang="en-GB" sz="1100" b="1" dirty="0" smtClean="0">
                          <a:latin typeface="Lucida Sans Unicode (Body)"/>
                          <a:hlinkClick r:id="rId6"/>
                        </a:rPr>
                        <a:t>Salvation Army</a:t>
                      </a:r>
                      <a:endParaRPr lang="en-GB" sz="1100" b="1" dirty="0">
                        <a:latin typeface="Lucida Sans Unicode (Body)"/>
                      </a:endParaRPr>
                    </a:p>
                  </a:txBody>
                  <a:tcPr/>
                </a:tc>
                <a:tc>
                  <a:txBody>
                    <a:bodyPr/>
                    <a:lstStyle/>
                    <a:p>
                      <a:r>
                        <a:rPr lang="en-GB" sz="1100" dirty="0" smtClean="0">
                          <a:latin typeface="Lucida Sans Unicode (Body)"/>
                        </a:rPr>
                        <a:t>24/7 helpline:</a:t>
                      </a:r>
                      <a:r>
                        <a:rPr lang="en-GB" sz="1100" baseline="0" dirty="0" smtClean="0">
                          <a:latin typeface="Lucida Sans Unicode (Body)"/>
                        </a:rPr>
                        <a:t> access to specialist support, safehouse, counselling, medical treatment, education for children, interpretation services </a:t>
                      </a:r>
                      <a:endParaRPr lang="en-GB" sz="1100" dirty="0">
                        <a:latin typeface="Lucida Sans Unicode (Body)"/>
                      </a:endParaRPr>
                    </a:p>
                  </a:txBody>
                  <a:tcPr/>
                </a:tc>
                <a:tc>
                  <a:txBody>
                    <a:bodyPr/>
                    <a:lstStyle/>
                    <a:p>
                      <a:r>
                        <a:rPr lang="en-GB" sz="1100" dirty="0" smtClean="0">
                          <a:latin typeface="Lucida Sans Unicode (Body)"/>
                        </a:rPr>
                        <a:t>0300 3038151</a:t>
                      </a:r>
                      <a:endParaRPr lang="en-GB" sz="1100" dirty="0">
                        <a:latin typeface="Lucida Sans Unicode (Body)"/>
                      </a:endParaRPr>
                    </a:p>
                  </a:txBody>
                  <a:tcPr/>
                </a:tc>
              </a:tr>
              <a:tr h="370840">
                <a:tc>
                  <a:txBody>
                    <a:bodyPr/>
                    <a:lstStyle/>
                    <a:p>
                      <a:r>
                        <a:rPr lang="en-GB" sz="1100" b="1" dirty="0" smtClean="0">
                          <a:latin typeface="Lucida Sans Unicode (Body)"/>
                          <a:hlinkClick r:id="rId7"/>
                        </a:rPr>
                        <a:t>Citizens’ Advice </a:t>
                      </a:r>
                      <a:endParaRPr lang="en-GB" sz="1100" b="1" dirty="0">
                        <a:latin typeface="Lucida Sans Unicode (Body)"/>
                      </a:endParaRPr>
                    </a:p>
                  </a:txBody>
                  <a:tcPr/>
                </a:tc>
                <a:tc>
                  <a:txBody>
                    <a:bodyPr/>
                    <a:lstStyle/>
                    <a:p>
                      <a:r>
                        <a:rPr lang="en-GB" sz="1100" dirty="0" smtClean="0">
                          <a:latin typeface="Lucida Sans Unicode (Body)"/>
                        </a:rPr>
                        <a:t>Support and advice </a:t>
                      </a:r>
                      <a:endParaRPr lang="en-GB" sz="1100"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0844 499 4134</a:t>
                      </a:r>
                      <a:endParaRPr lang="en-GB" sz="1100" dirty="0" smtClean="0">
                        <a:latin typeface="Lucida Sans Unicode (Body)"/>
                      </a:endParaRPr>
                    </a:p>
                    <a:p>
                      <a:r>
                        <a:rPr lang="en-GB" sz="1100" dirty="0" smtClean="0">
                          <a:latin typeface="Lucida Sans Unicode (Body)"/>
                        </a:rPr>
                        <a:t>97 Peckham High Street, SE15 5RS</a:t>
                      </a:r>
                      <a:endParaRPr lang="en-GB" sz="1100" dirty="0">
                        <a:latin typeface="Lucida Sans Unicode (Body)"/>
                      </a:endParaRPr>
                    </a:p>
                  </a:txBody>
                  <a:tcPr/>
                </a:tc>
              </a:tr>
              <a:tr h="370840">
                <a:tc>
                  <a:txBody>
                    <a:bodyPr/>
                    <a:lstStyle/>
                    <a:p>
                      <a:r>
                        <a:rPr lang="en-GB" sz="1100" b="1" dirty="0" smtClean="0">
                          <a:latin typeface="Lucida Sans Unicode (Body)"/>
                          <a:hlinkClick r:id="rId8"/>
                        </a:rPr>
                        <a:t>Crimestoppers</a:t>
                      </a:r>
                      <a:endParaRPr lang="en-GB" sz="1100" b="1" dirty="0">
                        <a:latin typeface="Lucida Sans Unicode (Body)"/>
                      </a:endParaRPr>
                    </a:p>
                  </a:txBody>
                  <a:tcPr/>
                </a:tc>
                <a:tc>
                  <a:txBody>
                    <a:bodyPr/>
                    <a:lstStyle/>
                    <a:p>
                      <a:r>
                        <a:rPr lang="en-GB" sz="1100" dirty="0" smtClean="0">
                          <a:latin typeface="Lucida Sans Unicode (Body)"/>
                        </a:rPr>
                        <a:t>Helpline </a:t>
                      </a:r>
                      <a:endParaRPr lang="en-GB" sz="1100" dirty="0">
                        <a:latin typeface="Lucida Sans Unicode (Body)"/>
                      </a:endParaRPr>
                    </a:p>
                  </a:txBody>
                  <a:tcPr/>
                </a:tc>
                <a:tc>
                  <a:txBody>
                    <a:bodyPr/>
                    <a:lstStyle/>
                    <a:p>
                      <a:r>
                        <a:rPr lang="en-GB" sz="1100" dirty="0" smtClean="0">
                          <a:latin typeface="Lucida Sans Unicode (Body)"/>
                        </a:rPr>
                        <a:t>0800555111</a:t>
                      </a:r>
                      <a:endParaRPr lang="en-GB" sz="1100" dirty="0">
                        <a:latin typeface="Lucida Sans Unicode (Body)"/>
                      </a:endParaRPr>
                    </a:p>
                  </a:txBody>
                  <a:tcPr/>
                </a:tc>
              </a:tr>
            </a:tbl>
          </a:graphicData>
        </a:graphic>
      </p:graphicFrame>
      <p:sp>
        <p:nvSpPr>
          <p:cNvPr id="6" name="TextBox 5"/>
          <p:cNvSpPr txBox="1"/>
          <p:nvPr/>
        </p:nvSpPr>
        <p:spPr>
          <a:xfrm>
            <a:off x="251520" y="260648"/>
            <a:ext cx="4320480" cy="369332"/>
          </a:xfrm>
          <a:prstGeom prst="rect">
            <a:avLst/>
          </a:prstGeom>
          <a:noFill/>
        </p:spPr>
        <p:txBody>
          <a:bodyPr wrap="square" rtlCol="0">
            <a:spAutoFit/>
          </a:bodyPr>
          <a:lstStyle/>
          <a:p>
            <a:r>
              <a:rPr lang="en-GB" b="1" dirty="0" smtClean="0"/>
              <a:t>Modern slavery/human trafficking </a:t>
            </a:r>
            <a:endParaRPr lang="en-GB" b="1" dirty="0"/>
          </a:p>
        </p:txBody>
      </p:sp>
      <p:sp>
        <p:nvSpPr>
          <p:cNvPr id="8" name="Rounded Rectangle 7">
            <a:hlinkClick r:id="rId9"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7"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253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39573801"/>
              </p:ext>
            </p:extLst>
          </p:nvPr>
        </p:nvGraphicFramePr>
        <p:xfrm>
          <a:off x="323528" y="717553"/>
          <a:ext cx="8496943" cy="5496560"/>
        </p:xfrm>
        <a:graphic>
          <a:graphicData uri="http://schemas.openxmlformats.org/drawingml/2006/table">
            <a:tbl>
              <a:tblPr firstRow="1" bandRow="1">
                <a:tableStyleId>{5C22544A-7EE6-4342-B048-85BDC9FD1C3A}</a:tableStyleId>
              </a:tblPr>
              <a:tblGrid>
                <a:gridCol w="1463043"/>
                <a:gridCol w="1777317"/>
                <a:gridCol w="1405441"/>
                <a:gridCol w="3851142"/>
              </a:tblGrid>
              <a:tr h="144016">
                <a:tc>
                  <a:txBody>
                    <a:bodyPr/>
                    <a:lstStyle/>
                    <a:p>
                      <a:r>
                        <a:rPr lang="en-GB" sz="900" dirty="0" smtClean="0"/>
                        <a:t>ORGANISATION</a:t>
                      </a:r>
                      <a:endParaRPr lang="en-GB" sz="900" dirty="0"/>
                    </a:p>
                  </a:txBody>
                  <a:tcPr/>
                </a:tc>
                <a:tc>
                  <a:txBody>
                    <a:bodyPr/>
                    <a:lstStyle/>
                    <a:p>
                      <a:r>
                        <a:rPr lang="en-GB" sz="900" dirty="0" smtClean="0"/>
                        <a:t>SERVICES</a:t>
                      </a:r>
                      <a:endParaRPr lang="en-GB" sz="900" dirty="0"/>
                    </a:p>
                  </a:txBody>
                  <a:tcPr/>
                </a:tc>
                <a:tc>
                  <a:txBody>
                    <a:bodyPr/>
                    <a:lstStyle/>
                    <a:p>
                      <a:r>
                        <a:rPr lang="en-GB" sz="900" dirty="0" smtClean="0"/>
                        <a:t>WHO’S ELIGIBLE? </a:t>
                      </a:r>
                      <a:endParaRPr lang="en-GB" sz="900" dirty="0"/>
                    </a:p>
                  </a:txBody>
                  <a:tcPr/>
                </a:tc>
                <a:tc>
                  <a:txBody>
                    <a:bodyPr/>
                    <a:lstStyle/>
                    <a:p>
                      <a:r>
                        <a:rPr lang="en-GB" sz="900" dirty="0" smtClean="0"/>
                        <a:t>CONTACT</a:t>
                      </a:r>
                      <a:endParaRPr lang="en-GB" sz="900" dirty="0"/>
                    </a:p>
                  </a:txBody>
                  <a:tcPr/>
                </a:tc>
              </a:tr>
              <a:tr h="370840">
                <a:tc>
                  <a:txBody>
                    <a:bodyPr/>
                    <a:lstStyle/>
                    <a:p>
                      <a:r>
                        <a:rPr lang="en-GB" sz="900" b="1" dirty="0" smtClean="0">
                          <a:latin typeface="Lucida Sans Unicode (Body)"/>
                          <a:hlinkClick r:id="rId3"/>
                        </a:rPr>
                        <a:t>Southwark Resource Centre</a:t>
                      </a:r>
                      <a:endParaRPr lang="en-GB" sz="900" b="1" dirty="0">
                        <a:latin typeface="Lucida Sans Unicode (Body)"/>
                      </a:endParaRPr>
                    </a:p>
                  </a:txBody>
                  <a:tcPr/>
                </a:tc>
                <a:tc>
                  <a:txBody>
                    <a:bodyPr/>
                    <a:lstStyle/>
                    <a:p>
                      <a:r>
                        <a:rPr lang="en-GB" sz="900" dirty="0" smtClean="0">
                          <a:latin typeface="Lucida Sans Unicode (Body)"/>
                        </a:rPr>
                        <a:t>Employment</a:t>
                      </a:r>
                      <a:r>
                        <a:rPr lang="en-GB" sz="900" baseline="0" dirty="0" smtClean="0">
                          <a:latin typeface="Lucida Sans Unicode (Body)"/>
                        </a:rPr>
                        <a:t> and skills training </a:t>
                      </a:r>
                      <a:endParaRPr lang="en-GB" sz="900" dirty="0">
                        <a:latin typeface="Lucida Sans Unicode (Body)"/>
                      </a:endParaRPr>
                    </a:p>
                  </a:txBody>
                  <a:tcPr/>
                </a:tc>
                <a:tc>
                  <a:txBody>
                    <a:bodyPr/>
                    <a:lstStyle/>
                    <a:p>
                      <a:r>
                        <a:rPr lang="en-GB" sz="900" dirty="0" smtClean="0">
                          <a:latin typeface="Lucida Sans Unicode (Body)"/>
                        </a:rPr>
                        <a:t>All </a:t>
                      </a:r>
                      <a:endParaRPr lang="en-GB" sz="9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Lucida Sans Unicode (Body)"/>
                        </a:rPr>
                        <a:t>0207 525 5219</a:t>
                      </a:r>
                      <a:r>
                        <a:rPr lang="en-GB" sz="900" baseline="0" dirty="0" smtClean="0">
                          <a:latin typeface="Lucida Sans Unicode (Body)"/>
                        </a:rPr>
                        <a:t> – </a:t>
                      </a:r>
                      <a:r>
                        <a:rPr lang="en-GB" sz="900" dirty="0" smtClean="0">
                          <a:latin typeface="Lucida Sans Unicode (Body)"/>
                        </a:rPr>
                        <a:t>Mon-Fri</a:t>
                      </a:r>
                      <a:r>
                        <a:rPr lang="en-GB" sz="900" baseline="0" dirty="0" smtClean="0">
                          <a:latin typeface="Lucida Sans Unicode (Body)"/>
                        </a:rPr>
                        <a:t> 09:00-16:00 </a:t>
                      </a:r>
                      <a:endParaRPr lang="en-GB" sz="900" dirty="0" smtClean="0">
                        <a:latin typeface="Lucida Sans Unicode (Body)"/>
                      </a:endParaRPr>
                    </a:p>
                    <a:p>
                      <a:r>
                        <a:rPr lang="pt-BR" sz="900" dirty="0" smtClean="0">
                          <a:latin typeface="Lucida Sans Unicode (Body)"/>
                        </a:rPr>
                        <a:t>10 Bradenham Close,</a:t>
                      </a:r>
                      <a:r>
                        <a:rPr lang="pt-BR" sz="900" baseline="0" dirty="0" smtClean="0">
                          <a:latin typeface="Lucida Sans Unicode (Body)"/>
                        </a:rPr>
                        <a:t> </a:t>
                      </a:r>
                      <a:r>
                        <a:rPr lang="pt-BR" sz="900" dirty="0" smtClean="0">
                          <a:latin typeface="Lucida Sans Unicode (Body)"/>
                        </a:rPr>
                        <a:t>SE17 2QB</a:t>
                      </a:r>
                      <a:endParaRPr lang="en-GB" sz="900" dirty="0" smtClean="0">
                        <a:latin typeface="Lucida Sans Unicode (Body)"/>
                      </a:endParaRPr>
                    </a:p>
                  </a:txBody>
                  <a:tcPr/>
                </a:tc>
              </a:tr>
              <a:tr h="266432">
                <a:tc>
                  <a:txBody>
                    <a:bodyPr/>
                    <a:lstStyle/>
                    <a:p>
                      <a:r>
                        <a:rPr lang="en-GB" sz="900" b="1" dirty="0" smtClean="0">
                          <a:latin typeface="Lucida Sans Unicode (Body)"/>
                          <a:hlinkClick r:id="rId4"/>
                        </a:rPr>
                        <a:t>Southwark Disablement Association</a:t>
                      </a:r>
                      <a:r>
                        <a:rPr lang="en-GB" sz="900" b="1" baseline="0" dirty="0" smtClean="0">
                          <a:latin typeface="Lucida Sans Unicode (Body)"/>
                          <a:hlinkClick r:id="rId4"/>
                        </a:rPr>
                        <a:t> </a:t>
                      </a:r>
                      <a:endParaRPr lang="en-GB" sz="900" b="1" dirty="0">
                        <a:latin typeface="Lucida Sans Unicode (Body)"/>
                      </a:endParaRPr>
                    </a:p>
                  </a:txBody>
                  <a:tcPr/>
                </a:tc>
                <a:tc>
                  <a:txBody>
                    <a:bodyPr/>
                    <a:lstStyle/>
                    <a:p>
                      <a:r>
                        <a:rPr lang="en-GB" sz="900" dirty="0" smtClean="0">
                          <a:latin typeface="Lucida Sans Unicode (Body)"/>
                        </a:rPr>
                        <a:t>Support and advice </a:t>
                      </a:r>
                      <a:endParaRPr lang="en-GB" sz="900" dirty="0">
                        <a:latin typeface="Lucida Sans Unicode (Body)"/>
                      </a:endParaRPr>
                    </a:p>
                  </a:txBody>
                  <a:tcPr/>
                </a:tc>
                <a:tc>
                  <a:txBody>
                    <a:bodyPr/>
                    <a:lstStyle/>
                    <a:p>
                      <a:r>
                        <a:rPr lang="en-GB" sz="900" dirty="0" smtClean="0">
                          <a:latin typeface="Lucida Sans Unicode (Body)"/>
                        </a:rPr>
                        <a:t>All</a:t>
                      </a:r>
                      <a:r>
                        <a:rPr lang="en-GB" sz="900" baseline="0" dirty="0" smtClean="0">
                          <a:latin typeface="Lucida Sans Unicode (Body)"/>
                        </a:rPr>
                        <a:t> </a:t>
                      </a:r>
                      <a:endParaRPr lang="en-GB" sz="900" dirty="0">
                        <a:latin typeface="Lucida Sans Unicode (Body)"/>
                      </a:endParaRPr>
                    </a:p>
                  </a:txBody>
                  <a:tcPr/>
                </a:tc>
                <a:tc>
                  <a:txBody>
                    <a:bodyPr/>
                    <a:lstStyle/>
                    <a:p>
                      <a:r>
                        <a:rPr lang="en-GB" sz="900" dirty="0" smtClean="0">
                          <a:latin typeface="Lucida Sans Unicode (Body)"/>
                        </a:rPr>
                        <a:t>020 7701 1391</a:t>
                      </a:r>
                      <a:endParaRPr lang="pt-BR" sz="900" dirty="0" smtClean="0">
                        <a:latin typeface="Lucida Sans Unicode (Body)"/>
                      </a:endParaRPr>
                    </a:p>
                    <a:p>
                      <a:r>
                        <a:rPr lang="pt-BR" sz="900" dirty="0" smtClean="0">
                          <a:latin typeface="Lucida Sans Unicode (Body)"/>
                        </a:rPr>
                        <a:t>10 Bradenham Close,</a:t>
                      </a:r>
                      <a:r>
                        <a:rPr lang="pt-BR" sz="900" baseline="0" dirty="0" smtClean="0">
                          <a:latin typeface="Lucida Sans Unicode (Body)"/>
                        </a:rPr>
                        <a:t> </a:t>
                      </a:r>
                      <a:r>
                        <a:rPr lang="pt-BR" sz="900" dirty="0" smtClean="0">
                          <a:latin typeface="Lucida Sans Unicode (Body)"/>
                        </a:rPr>
                        <a:t>SE17 2QB</a:t>
                      </a:r>
                      <a:endParaRPr lang="en-GB" sz="900" dirty="0">
                        <a:latin typeface="Lucida Sans Unicode (Body)"/>
                      </a:endParaRPr>
                    </a:p>
                  </a:txBody>
                  <a:tcPr/>
                </a:tc>
              </a:tr>
              <a:tr h="465688">
                <a:tc>
                  <a:txBody>
                    <a:bodyPr/>
                    <a:lstStyle/>
                    <a:p>
                      <a:r>
                        <a:rPr lang="en-GB" sz="900" b="1" dirty="0" smtClean="0">
                          <a:latin typeface="Lucida Sans Unicode (Body)"/>
                          <a:hlinkClick r:id="rId5"/>
                        </a:rPr>
                        <a:t>Stroke Association</a:t>
                      </a:r>
                      <a:endParaRPr lang="en-GB" sz="900" b="1" dirty="0">
                        <a:latin typeface="Lucida Sans Unicode (Body)"/>
                      </a:endParaRPr>
                    </a:p>
                  </a:txBody>
                  <a:tcPr/>
                </a:tc>
                <a:tc>
                  <a:txBody>
                    <a:bodyPr/>
                    <a:lstStyle/>
                    <a:p>
                      <a:r>
                        <a:rPr lang="en-GB" sz="900" dirty="0" smtClean="0">
                          <a:latin typeface="Lucida Sans Unicode (Body)"/>
                        </a:rPr>
                        <a:t>Support and advice </a:t>
                      </a:r>
                    </a:p>
                    <a:p>
                      <a:endParaRPr lang="en-GB" sz="900" dirty="0" smtClean="0">
                        <a:latin typeface="Lucida Sans Unicode (Body)"/>
                      </a:endParaRPr>
                    </a:p>
                    <a:p>
                      <a:r>
                        <a:rPr lang="en-GB" sz="900" dirty="0" smtClean="0">
                          <a:latin typeface="Lucida Sans Unicode (Body)"/>
                          <a:hlinkClick r:id="rId6"/>
                        </a:rPr>
                        <a:t>Lewisham family and carer support service</a:t>
                      </a:r>
                      <a:r>
                        <a:rPr lang="en-GB" sz="900" dirty="0" smtClean="0">
                          <a:latin typeface="Lucida Sans Unicode (Body)"/>
                        </a:rPr>
                        <a:t>:</a:t>
                      </a:r>
                      <a:r>
                        <a:rPr lang="en-GB" sz="900" baseline="0" dirty="0" smtClean="0">
                          <a:latin typeface="Lucida Sans Unicode (Body)"/>
                        </a:rPr>
                        <a:t> </a:t>
                      </a:r>
                      <a:r>
                        <a:rPr lang="en-GB" sz="900" dirty="0" smtClean="0">
                          <a:effectLst/>
                          <a:latin typeface="Lucida Sans Unicode (Body)"/>
                        </a:rPr>
                        <a:t>07515596707 </a:t>
                      </a:r>
                      <a:endParaRPr lang="en-GB" sz="900" dirty="0">
                        <a:latin typeface="Lucida Sans Unicode (Body)"/>
                      </a:endParaRPr>
                    </a:p>
                  </a:txBody>
                  <a:tcPr/>
                </a:tc>
                <a:tc>
                  <a:txBody>
                    <a:bodyPr/>
                    <a:lstStyle/>
                    <a:p>
                      <a:r>
                        <a:rPr lang="en-GB" sz="900" dirty="0" smtClean="0">
                          <a:latin typeface="Lucida Sans Unicode (Body)"/>
                        </a:rPr>
                        <a:t>Stroke</a:t>
                      </a:r>
                      <a:r>
                        <a:rPr lang="en-GB" sz="900" baseline="0" dirty="0" smtClean="0">
                          <a:latin typeface="Lucida Sans Unicode (Body)"/>
                        </a:rPr>
                        <a:t> sufferers/family and carers </a:t>
                      </a:r>
                      <a:endParaRPr lang="en-GB" sz="900" dirty="0">
                        <a:latin typeface="Lucida Sans Unicode (Body)"/>
                      </a:endParaRPr>
                    </a:p>
                  </a:txBody>
                  <a:tcPr/>
                </a:tc>
                <a:tc>
                  <a:txBody>
                    <a:bodyPr/>
                    <a:lstStyle/>
                    <a:p>
                      <a:r>
                        <a:rPr lang="en-GB" sz="900" dirty="0" smtClean="0">
                          <a:latin typeface="Lucida Sans Unicode (Body)"/>
                        </a:rPr>
                        <a:t>Helpline: 03033033100</a:t>
                      </a:r>
                    </a:p>
                    <a:p>
                      <a:r>
                        <a:rPr lang="en-GB" sz="900" dirty="0" smtClean="0">
                          <a:latin typeface="Lucida Sans Unicode (Body)"/>
                        </a:rPr>
                        <a:t>Mon,Thurs,Fri</a:t>
                      </a:r>
                      <a:r>
                        <a:rPr lang="en-GB" sz="900" baseline="0" dirty="0" smtClean="0">
                          <a:latin typeface="Lucida Sans Unicode (Body)"/>
                        </a:rPr>
                        <a:t> 09:00-17:00; Tues-Wed 08:00-18:00; Sat 10:00-13:00 </a:t>
                      </a:r>
                      <a:endParaRPr lang="en-GB" sz="900" dirty="0" smtClean="0">
                        <a:latin typeface="Lucida Sans Unicode (Body)"/>
                      </a:endParaRPr>
                    </a:p>
                    <a:p>
                      <a:r>
                        <a:rPr lang="en-GB" sz="900" dirty="0" smtClean="0">
                          <a:latin typeface="Lucida Sans Unicode (Body)"/>
                        </a:rPr>
                        <a:t>0207 566 0300</a:t>
                      </a:r>
                    </a:p>
                    <a:p>
                      <a:r>
                        <a:rPr lang="en-GB" sz="900" dirty="0" smtClean="0">
                          <a:latin typeface="Lucida Sans Unicode (Body)"/>
                        </a:rPr>
                        <a:t>Stroke Association House, 240 City Road,</a:t>
                      </a:r>
                      <a:r>
                        <a:rPr lang="en-GB" sz="900" baseline="0" dirty="0" smtClean="0">
                          <a:latin typeface="Lucida Sans Unicode (Body)"/>
                        </a:rPr>
                        <a:t> </a:t>
                      </a:r>
                      <a:r>
                        <a:rPr lang="en-GB" sz="900" dirty="0" smtClean="0">
                          <a:latin typeface="Lucida Sans Unicode (Body)"/>
                        </a:rPr>
                        <a:t>EC1V 2PR</a:t>
                      </a:r>
                    </a:p>
                  </a:txBody>
                  <a:tcPr/>
                </a:tc>
              </a:tr>
              <a:tr h="370840">
                <a:tc>
                  <a:txBody>
                    <a:bodyPr/>
                    <a:lstStyle/>
                    <a:p>
                      <a:r>
                        <a:rPr lang="en-GB" sz="900" b="1" dirty="0" smtClean="0">
                          <a:latin typeface="Lucida Sans Unicode (Body)"/>
                          <a:hlinkClick r:id="rId7"/>
                        </a:rPr>
                        <a:t>Disability Rights UK</a:t>
                      </a:r>
                      <a:endParaRPr lang="en-GB" sz="900" b="1" dirty="0">
                        <a:latin typeface="Lucida Sans Unicode (Body)"/>
                      </a:endParaRPr>
                    </a:p>
                  </a:txBody>
                  <a:tcPr/>
                </a:tc>
                <a:tc>
                  <a:txBody>
                    <a:bodyPr/>
                    <a:lstStyle/>
                    <a:p>
                      <a:r>
                        <a:rPr lang="en-GB" sz="900" dirty="0" smtClean="0">
                          <a:latin typeface="Lucida Sans Unicode (Body)"/>
                        </a:rPr>
                        <a:t>Support and advice </a:t>
                      </a:r>
                    </a:p>
                    <a:p>
                      <a:r>
                        <a:rPr lang="en-GB" sz="900" dirty="0" smtClean="0">
                          <a:latin typeface="Lucida Sans Unicode (Body)"/>
                        </a:rPr>
                        <a:t>Helpline </a:t>
                      </a:r>
                      <a:endParaRPr lang="en-GB" sz="900" dirty="0">
                        <a:latin typeface="Lucida Sans Unicode (Body)"/>
                      </a:endParaRPr>
                    </a:p>
                  </a:txBody>
                  <a:tcPr/>
                </a:tc>
                <a:tc>
                  <a:txBody>
                    <a:bodyPr/>
                    <a:lstStyle/>
                    <a:p>
                      <a:r>
                        <a:rPr lang="en-GB" sz="900" dirty="0" smtClean="0">
                          <a:latin typeface="Lucida Sans Unicode (Body)"/>
                        </a:rPr>
                        <a:t>All</a:t>
                      </a:r>
                      <a:endParaRPr lang="en-GB" sz="900" dirty="0">
                        <a:latin typeface="Lucida Sans Unicode (Body)"/>
                      </a:endParaRPr>
                    </a:p>
                  </a:txBody>
                  <a:tcPr/>
                </a:tc>
                <a:tc>
                  <a:txBody>
                    <a:bodyPr/>
                    <a:lstStyle/>
                    <a:p>
                      <a:r>
                        <a:rPr lang="en-GB" sz="900" dirty="0" smtClean="0">
                          <a:latin typeface="Lucida Sans Unicode (Body)"/>
                          <a:hlinkClick r:id="rId8"/>
                        </a:rPr>
                        <a:t>Equality</a:t>
                      </a:r>
                      <a:r>
                        <a:rPr lang="en-GB" sz="900" baseline="0" dirty="0" smtClean="0">
                          <a:latin typeface="Lucida Sans Unicode (Body)"/>
                          <a:hlinkClick r:id="rId8"/>
                        </a:rPr>
                        <a:t> Advisory &amp; Support Service</a:t>
                      </a:r>
                      <a:r>
                        <a:rPr lang="en-GB" sz="900" baseline="0" dirty="0" smtClean="0">
                          <a:latin typeface="Lucida Sans Unicode (Body)"/>
                        </a:rPr>
                        <a:t>: </a:t>
                      </a:r>
                      <a:r>
                        <a:rPr lang="en-GB" sz="900" dirty="0" smtClean="0">
                          <a:latin typeface="Lucida Sans Unicode (Body)"/>
                        </a:rPr>
                        <a:t>0808 800 0082 / textphone:</a:t>
                      </a:r>
                      <a:r>
                        <a:rPr lang="en-GB" sz="900" baseline="0" dirty="0" smtClean="0">
                          <a:latin typeface="Lucida Sans Unicode (Body)"/>
                        </a:rPr>
                        <a:t> </a:t>
                      </a:r>
                      <a:r>
                        <a:rPr lang="en-GB" sz="900" dirty="0" smtClean="0">
                          <a:latin typeface="Lucida Sans Unicode (Body)"/>
                        </a:rPr>
                        <a:t>0808 800 0084</a:t>
                      </a:r>
                    </a:p>
                    <a:p>
                      <a:r>
                        <a:rPr lang="en-GB" sz="900" dirty="0" smtClean="0">
                          <a:latin typeface="Lucida Sans Unicode (Body)"/>
                        </a:rPr>
                        <a:t>Mon-Fri 09:00-19:00,</a:t>
                      </a:r>
                      <a:r>
                        <a:rPr lang="en-GB" sz="900" baseline="0" dirty="0" smtClean="0">
                          <a:latin typeface="Lucida Sans Unicode (Body)"/>
                        </a:rPr>
                        <a:t> Sat 10:00-14:00 </a:t>
                      </a:r>
                    </a:p>
                    <a:p>
                      <a:endParaRPr lang="en-GB" sz="900" baseline="0" dirty="0" smtClean="0">
                        <a:latin typeface="Lucida Sans Unicode (Body)"/>
                      </a:endParaRPr>
                    </a:p>
                    <a:p>
                      <a:r>
                        <a:rPr lang="en-GB" sz="900" baseline="0" dirty="0" smtClean="0">
                          <a:latin typeface="Lucida Sans Unicode (Body)"/>
                          <a:hlinkClick r:id="rId9"/>
                        </a:rPr>
                        <a:t>Personal budgets helpline</a:t>
                      </a:r>
                      <a:r>
                        <a:rPr lang="en-GB" sz="900" baseline="0" dirty="0" smtClean="0">
                          <a:latin typeface="Lucida Sans Unicode (Body)"/>
                        </a:rPr>
                        <a:t>: </a:t>
                      </a:r>
                      <a:r>
                        <a:rPr lang="en-GB" sz="900" dirty="0" smtClean="0">
                          <a:latin typeface="Lucida Sans Unicode (Body)"/>
                        </a:rPr>
                        <a:t>0300 555 1525</a:t>
                      </a:r>
                    </a:p>
                    <a:p>
                      <a:r>
                        <a:rPr lang="en-GB" sz="900" dirty="0" smtClean="0">
                          <a:latin typeface="Lucida Sans Unicode (Body)"/>
                        </a:rPr>
                        <a:t>Tues</a:t>
                      </a:r>
                      <a:r>
                        <a:rPr lang="en-GB" sz="900" baseline="0" dirty="0" smtClean="0">
                          <a:latin typeface="Lucida Sans Unicode (Body)"/>
                        </a:rPr>
                        <a:t> and Thurs 09:30-13:30 </a:t>
                      </a:r>
                      <a:endParaRPr lang="en-GB" sz="900" dirty="0">
                        <a:latin typeface="Lucida Sans Unicode (Body)"/>
                      </a:endParaRPr>
                    </a:p>
                  </a:txBody>
                  <a:tcPr/>
                </a:tc>
              </a:tr>
              <a:tr h="370840">
                <a:tc>
                  <a:txBody>
                    <a:bodyPr/>
                    <a:lstStyle/>
                    <a:p>
                      <a:r>
                        <a:rPr lang="en-GB" sz="900" b="1" dirty="0" smtClean="0">
                          <a:latin typeface="Lucida Sans Unicode (Body)"/>
                          <a:hlinkClick r:id="rId10"/>
                        </a:rPr>
                        <a:t>Contact a Family</a:t>
                      </a:r>
                      <a:r>
                        <a:rPr lang="en-GB" sz="900" b="1" baseline="0" dirty="0" smtClean="0">
                          <a:latin typeface="Lucida Sans Unicode (Body)"/>
                          <a:hlinkClick r:id="rId10"/>
                        </a:rPr>
                        <a:t> Southwark </a:t>
                      </a:r>
                      <a:endParaRPr lang="en-GB" sz="900" b="1" dirty="0" smtClean="0">
                        <a:latin typeface="Lucida Sans Unicode (Body)"/>
                      </a:endParaRPr>
                    </a:p>
                  </a:txBody>
                  <a:tcPr/>
                </a:tc>
                <a:tc>
                  <a:txBody>
                    <a:bodyPr/>
                    <a:lstStyle/>
                    <a:p>
                      <a:r>
                        <a:rPr lang="en-GB" sz="900" dirty="0" smtClean="0">
                          <a:latin typeface="Lucida Sans Unicode (Body)"/>
                        </a:rPr>
                        <a:t>Support</a:t>
                      </a:r>
                      <a:r>
                        <a:rPr lang="en-GB" sz="900" baseline="0" dirty="0" smtClean="0">
                          <a:latin typeface="Lucida Sans Unicode (Body)"/>
                        </a:rPr>
                        <a:t> and advice </a:t>
                      </a:r>
                    </a:p>
                  </a:txBody>
                  <a:tcPr/>
                </a:tc>
                <a:tc>
                  <a:txBody>
                    <a:bodyPr/>
                    <a:lstStyle/>
                    <a:p>
                      <a:r>
                        <a:rPr lang="en-GB" sz="900" baseline="0" dirty="0" smtClean="0">
                          <a:latin typeface="Lucida Sans Unicode (Body)"/>
                        </a:rPr>
                        <a:t>Parents of children with learning disabilities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latin typeface="Lucida Sans Unicode (Body)"/>
                        </a:rPr>
                        <a:t>020 7326 5156 </a:t>
                      </a:r>
                      <a:endParaRPr lang="en-GB" sz="900" dirty="0" smtClean="0">
                        <a:latin typeface="Lucida Sans Unicode (Body)"/>
                      </a:endParaRPr>
                    </a:p>
                    <a:p>
                      <a:r>
                        <a:rPr lang="en-GB" sz="900" dirty="0" smtClean="0">
                          <a:latin typeface="Lucida Sans Unicode (Body)"/>
                        </a:rPr>
                        <a:t>336 Brixton Road,</a:t>
                      </a:r>
                      <a:r>
                        <a:rPr lang="en-GB" sz="900" baseline="0" dirty="0" smtClean="0">
                          <a:latin typeface="Lucida Sans Unicode (Body)"/>
                        </a:rPr>
                        <a:t> </a:t>
                      </a:r>
                      <a:r>
                        <a:rPr lang="en-GB" sz="900" dirty="0" smtClean="0">
                          <a:latin typeface="Lucida Sans Unicode (Body)"/>
                        </a:rPr>
                        <a:t>SW9 7AA </a:t>
                      </a:r>
                    </a:p>
                  </a:txBody>
                  <a:tcPr/>
                </a:tc>
              </a:tr>
              <a:tr h="370840">
                <a:tc>
                  <a:txBody>
                    <a:bodyPr/>
                    <a:lstStyle/>
                    <a:p>
                      <a:r>
                        <a:rPr lang="en-GB" sz="900" b="1" dirty="0" smtClean="0">
                          <a:latin typeface="Lucida Sans Unicode (Body)"/>
                          <a:hlinkClick r:id="rId11"/>
                        </a:rPr>
                        <a:t>Southwark Advice Plus</a:t>
                      </a:r>
                      <a:endParaRPr lang="en-GB" sz="900" b="1" dirty="0" smtClean="0">
                        <a:latin typeface="Lucida Sans Unicode (Body)"/>
                      </a:endParaRPr>
                    </a:p>
                  </a:txBody>
                  <a:tcPr/>
                </a:tc>
                <a:tc>
                  <a:txBody>
                    <a:bodyPr/>
                    <a:lstStyle/>
                    <a:p>
                      <a:r>
                        <a:rPr lang="en-GB" sz="900" dirty="0" smtClean="0">
                          <a:latin typeface="Lucida Sans Unicode (Body)"/>
                        </a:rPr>
                        <a:t>Support and advice </a:t>
                      </a:r>
                      <a:endParaRPr lang="en-GB" sz="9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Lucida Sans Unicode (Body)"/>
                        </a:rPr>
                        <a:t>18+ </a:t>
                      </a:r>
                    </a:p>
                    <a:p>
                      <a:endParaRPr lang="en-GB" sz="900" dirty="0">
                        <a:latin typeface="Lucida Sans Unicode (Body)"/>
                      </a:endParaRPr>
                    </a:p>
                  </a:txBody>
                  <a:tcPr/>
                </a:tc>
                <a:tc>
                  <a:txBody>
                    <a:bodyPr/>
                    <a:lstStyle/>
                    <a:p>
                      <a:r>
                        <a:rPr lang="en-GB" sz="900" dirty="0" smtClean="0">
                          <a:latin typeface="Lucida Sans Unicode (Body)"/>
                        </a:rPr>
                        <a:t>For appointments: 02071121489 / 07951530032</a:t>
                      </a:r>
                    </a:p>
                    <a:p>
                      <a:r>
                        <a:rPr lang="en-GB" sz="900" dirty="0" smtClean="0">
                          <a:latin typeface="Lucida Sans Unicode (Body)"/>
                        </a:rPr>
                        <a:t>Drop-in: Ability Media Centre, 56 Southwark Bridge Road, SE17 2QS:</a:t>
                      </a:r>
                      <a:r>
                        <a:rPr lang="en-GB" sz="900" baseline="0" dirty="0" smtClean="0">
                          <a:latin typeface="Lucida Sans Unicode (Body)"/>
                        </a:rPr>
                        <a:t> Wed 13:00-17:00</a:t>
                      </a:r>
                    </a:p>
                    <a:p>
                      <a:r>
                        <a:rPr lang="en-GB" sz="900" baseline="0" dirty="0" smtClean="0">
                          <a:latin typeface="Lucida Sans Unicode (Body)"/>
                        </a:rPr>
                        <a:t>Drop-in: Southwark Resource Centre, 10 Bradenham Close, SE17 2QB: Tues 09:30-13:00 </a:t>
                      </a:r>
                      <a:endParaRPr lang="en-GB" sz="900" dirty="0" smtClean="0">
                        <a:latin typeface="Lucida Sans Unicode (Body)"/>
                      </a:endParaRPr>
                    </a:p>
                  </a:txBody>
                  <a:tcPr/>
                </a:tc>
              </a:tr>
              <a:tr h="370840">
                <a:tc>
                  <a:txBody>
                    <a:bodyPr/>
                    <a:lstStyle/>
                    <a:p>
                      <a:r>
                        <a:rPr lang="en-GB" sz="900" b="1" dirty="0" smtClean="0">
                          <a:latin typeface="Lucida Sans Unicode (Body)"/>
                          <a:hlinkClick r:id="rId12"/>
                        </a:rPr>
                        <a:t>ACE</a:t>
                      </a:r>
                      <a:endParaRPr lang="en-GB" sz="900" b="1" dirty="0" smtClean="0">
                        <a:latin typeface="Lucida Sans Unicode (Body)"/>
                      </a:endParaRPr>
                    </a:p>
                  </a:txBody>
                  <a:tcPr/>
                </a:tc>
                <a:tc>
                  <a:txBody>
                    <a:bodyPr/>
                    <a:lstStyle/>
                    <a:p>
                      <a:r>
                        <a:rPr lang="en-GB" sz="900" dirty="0" smtClean="0">
                          <a:latin typeface="Lucida Sans Unicode (Body)"/>
                        </a:rPr>
                        <a:t>Employment advice  and in-work support </a:t>
                      </a:r>
                      <a:endParaRPr lang="en-GB" sz="900" dirty="0">
                        <a:latin typeface="Lucida Sans Unicode (Body)"/>
                      </a:endParaRPr>
                    </a:p>
                  </a:txBody>
                  <a:tcPr/>
                </a:tc>
                <a:tc>
                  <a:txBody>
                    <a:bodyPr/>
                    <a:lstStyle/>
                    <a:p>
                      <a:r>
                        <a:rPr lang="en-GB" sz="900" dirty="0" smtClean="0">
                          <a:latin typeface="Lucida Sans Unicode (Body)"/>
                        </a:rPr>
                        <a:t>25+,</a:t>
                      </a:r>
                      <a:r>
                        <a:rPr lang="en-GB" sz="900" baseline="0" dirty="0" smtClean="0">
                          <a:latin typeface="Lucida Sans Unicode (Body)"/>
                        </a:rPr>
                        <a:t> out of work for previous 18 months, London borough resident, with disability or long term health condition </a:t>
                      </a:r>
                      <a:endParaRPr lang="en-GB" sz="900" dirty="0">
                        <a:latin typeface="Lucida Sans Unicode (Body)"/>
                      </a:endParaRPr>
                    </a:p>
                  </a:txBody>
                  <a:tcPr/>
                </a:tc>
                <a:tc>
                  <a:txBody>
                    <a:bodyPr/>
                    <a:lstStyle/>
                    <a:p>
                      <a:r>
                        <a:rPr lang="en-GB" sz="900" dirty="0" smtClean="0">
                          <a:latin typeface="Lucida Sans Unicode (Body)"/>
                          <a:hlinkClick r:id="rId13"/>
                        </a:rPr>
                        <a:t>ACE@groundwork.org.uk</a:t>
                      </a:r>
                      <a:r>
                        <a:rPr lang="en-GB" sz="900" baseline="0" dirty="0" smtClean="0">
                          <a:latin typeface="Lucida Sans Unicode (Body)"/>
                        </a:rPr>
                        <a:t> </a:t>
                      </a:r>
                      <a:endParaRPr lang="en-GB" sz="900" dirty="0" smtClean="0">
                        <a:latin typeface="Lucida Sans Unicode (Body)"/>
                      </a:endParaRPr>
                    </a:p>
                  </a:txBody>
                  <a:tcPr/>
                </a:tc>
              </a:tr>
              <a:tr h="370840">
                <a:tc>
                  <a:txBody>
                    <a:bodyPr/>
                    <a:lstStyle/>
                    <a:p>
                      <a:r>
                        <a:rPr lang="en-GB" sz="900" b="1" dirty="0" smtClean="0">
                          <a:latin typeface="Lucida Sans Unicode (Body)"/>
                          <a:hlinkClick r:id="rId14"/>
                        </a:rPr>
                        <a:t>Moving</a:t>
                      </a:r>
                      <a:r>
                        <a:rPr lang="en-GB" sz="900" b="1" baseline="0" dirty="0" smtClean="0">
                          <a:latin typeface="Lucida Sans Unicode (Body)"/>
                          <a:hlinkClick r:id="rId14"/>
                        </a:rPr>
                        <a:t> Up: Trailblazers Work Experience Project (Muscular Dystrophy UK)</a:t>
                      </a:r>
                      <a:endParaRPr lang="en-GB" sz="900" b="1" dirty="0" smtClean="0">
                        <a:latin typeface="Lucida Sans Unicode (Body)"/>
                      </a:endParaRPr>
                    </a:p>
                  </a:txBody>
                  <a:tcPr/>
                </a:tc>
                <a:tc>
                  <a:txBody>
                    <a:bodyPr/>
                    <a:lstStyle/>
                    <a:p>
                      <a:r>
                        <a:rPr lang="en-GB" sz="900" dirty="0" smtClean="0">
                          <a:latin typeface="Lucida Sans Unicode (Body)"/>
                        </a:rPr>
                        <a:t>Training, mentoring and work experience in</a:t>
                      </a:r>
                      <a:r>
                        <a:rPr lang="en-GB" sz="900" baseline="0" dirty="0" smtClean="0">
                          <a:latin typeface="Lucida Sans Unicode (Body)"/>
                        </a:rPr>
                        <a:t> Muscular Dystrophy’s London office, plus general employment support </a:t>
                      </a:r>
                      <a:endParaRPr lang="en-GB" sz="9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Lucida Sans Unicode (Body)"/>
                        </a:rPr>
                        <a:t>16-30 year old disabled people </a:t>
                      </a:r>
                    </a:p>
                    <a:p>
                      <a:endParaRPr lang="en-GB" sz="900" dirty="0">
                        <a:latin typeface="Lucida Sans Unicode (Body)"/>
                      </a:endParaRPr>
                    </a:p>
                  </a:txBody>
                  <a:tcPr/>
                </a:tc>
                <a:tc>
                  <a:txBody>
                    <a:bodyPr/>
                    <a:lstStyle/>
                    <a:p>
                      <a:r>
                        <a:rPr lang="en-GB" sz="900" dirty="0" smtClean="0">
                          <a:latin typeface="Lucida Sans Unicode (Body)"/>
                        </a:rPr>
                        <a:t>Contact Information</a:t>
                      </a:r>
                      <a:r>
                        <a:rPr lang="en-GB" sz="900" baseline="0" dirty="0" smtClean="0">
                          <a:latin typeface="Lucida Sans Unicode (Body)"/>
                        </a:rPr>
                        <a:t> redacted  / fill in </a:t>
                      </a:r>
                      <a:r>
                        <a:rPr lang="en-GB" sz="900" baseline="0" dirty="0" smtClean="0">
                          <a:latin typeface="Lucida Sans Unicode (Body)"/>
                          <a:hlinkClick r:id="rId15"/>
                        </a:rPr>
                        <a:t>form </a:t>
                      </a:r>
                      <a:endParaRPr lang="en-GB" sz="900" baseline="0" dirty="0" smtClean="0">
                        <a:latin typeface="Lucida Sans Unicode (Body)"/>
                      </a:endParaRPr>
                    </a:p>
                    <a:p>
                      <a:r>
                        <a:rPr lang="en-GB" sz="900" baseline="0" dirty="0" smtClean="0">
                          <a:latin typeface="Lucida Sans Unicode (Body)"/>
                          <a:hlinkClick r:id="rId16"/>
                        </a:rPr>
                        <a:t>Leaflet </a:t>
                      </a:r>
                      <a:endParaRPr lang="en-GB" sz="900" dirty="0" smtClean="0">
                        <a:latin typeface="Lucida Sans Unicode (Body)"/>
                      </a:endParaRPr>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Mobility issues </a:t>
            </a:r>
            <a:endParaRPr lang="en-GB" b="1" dirty="0"/>
          </a:p>
        </p:txBody>
      </p:sp>
      <p:sp>
        <p:nvSpPr>
          <p:cNvPr id="6" name="TextBox 5"/>
          <p:cNvSpPr txBox="1"/>
          <p:nvPr/>
        </p:nvSpPr>
        <p:spPr>
          <a:xfrm>
            <a:off x="7668344" y="6343949"/>
            <a:ext cx="1189409" cy="261610"/>
          </a:xfrm>
          <a:prstGeom prst="rect">
            <a:avLst/>
          </a:prstGeom>
          <a:solidFill>
            <a:srgbClr val="CDE0E8"/>
          </a:solidFill>
        </p:spPr>
        <p:txBody>
          <a:bodyPr wrap="square" rtlCol="0">
            <a:spAutoFit/>
          </a:bodyPr>
          <a:lstStyle/>
          <a:p>
            <a:pPr algn="ctr"/>
            <a:r>
              <a:rPr lang="en-GB" sz="1100" dirty="0" smtClean="0">
                <a:hlinkClick r:id="rId17" action="ppaction://hlinksldjump"/>
              </a:rPr>
              <a:t>Return to list</a:t>
            </a:r>
            <a:endParaRPr lang="en-GB" sz="1100" dirty="0"/>
          </a:p>
        </p:txBody>
      </p:sp>
      <p:sp>
        <p:nvSpPr>
          <p:cNvPr id="7" name="Rounded Rectangle 6">
            <a:hlinkClick r:id="rId18"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8" name="Picture 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06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558083299"/>
              </p:ext>
            </p:extLst>
          </p:nvPr>
        </p:nvGraphicFramePr>
        <p:xfrm>
          <a:off x="304327" y="647295"/>
          <a:ext cx="8568952" cy="5339080"/>
        </p:xfrm>
        <a:graphic>
          <a:graphicData uri="http://schemas.openxmlformats.org/drawingml/2006/table">
            <a:tbl>
              <a:tblPr firstRow="1" bandRow="1">
                <a:tableStyleId>{5C22544A-7EE6-4342-B048-85BDC9FD1C3A}</a:tableStyleId>
              </a:tblPr>
              <a:tblGrid>
                <a:gridCol w="2323457"/>
                <a:gridCol w="2648720"/>
                <a:gridCol w="3596775"/>
              </a:tblGrid>
              <a:tr h="370840">
                <a:tc>
                  <a:txBody>
                    <a:bodyPr/>
                    <a:lstStyle/>
                    <a:p>
                      <a:r>
                        <a:rPr lang="en-GB" sz="1050" dirty="0" smtClean="0"/>
                        <a:t>ORGANISATION</a:t>
                      </a:r>
                      <a:endParaRPr lang="en-GB" sz="1050" dirty="0"/>
                    </a:p>
                  </a:txBody>
                  <a:tcPr/>
                </a:tc>
                <a:tc>
                  <a:txBody>
                    <a:bodyPr/>
                    <a:lstStyle/>
                    <a:p>
                      <a:r>
                        <a:rPr lang="en-GB" sz="1050" dirty="0" smtClean="0"/>
                        <a:t>SERVICES</a:t>
                      </a:r>
                      <a:endParaRPr lang="en-GB" sz="1050" dirty="0"/>
                    </a:p>
                  </a:txBody>
                  <a:tcPr/>
                </a:tc>
                <a:tc>
                  <a:txBody>
                    <a:bodyPr/>
                    <a:lstStyle/>
                    <a:p>
                      <a:r>
                        <a:rPr lang="en-GB" sz="1050" dirty="0" smtClean="0"/>
                        <a:t>CONTACT</a:t>
                      </a:r>
                      <a:endParaRPr lang="en-GB" sz="1050" dirty="0"/>
                    </a:p>
                  </a:txBody>
                  <a:tcPr/>
                </a:tc>
              </a:tr>
              <a:tr h="370840">
                <a:tc>
                  <a:txBody>
                    <a:bodyPr/>
                    <a:lstStyle/>
                    <a:p>
                      <a:r>
                        <a:rPr lang="en-GB" sz="1000" b="1" dirty="0" smtClean="0">
                          <a:latin typeface="Lucida Sans Unicode (Body)"/>
                          <a:hlinkClick r:id="rId4"/>
                        </a:rPr>
                        <a:t>Empower Project </a:t>
                      </a:r>
                      <a:endParaRPr lang="en-GB" sz="1000" b="1" dirty="0">
                        <a:latin typeface="Lucida Sans Unicode (Body)"/>
                      </a:endParaRPr>
                    </a:p>
                  </a:txBody>
                  <a:tcPr/>
                </a:tc>
                <a:tc>
                  <a:txBody>
                    <a:bodyPr/>
                    <a:lstStyle/>
                    <a:p>
                      <a:r>
                        <a:rPr lang="en-GB" sz="1000" dirty="0" smtClean="0">
                          <a:latin typeface="Lucida Sans Unicode (Body)"/>
                        </a:rPr>
                        <a:t>Employment</a:t>
                      </a:r>
                      <a:r>
                        <a:rPr lang="en-GB" sz="1000" baseline="0" dirty="0" smtClean="0">
                          <a:latin typeface="Lucida Sans Unicode (Body)"/>
                        </a:rPr>
                        <a:t> support, incl. training for </a:t>
                      </a:r>
                      <a:r>
                        <a:rPr lang="en-GB" sz="1000" dirty="0" smtClean="0">
                          <a:latin typeface="Lucida Sans Unicode (Body)"/>
                        </a:rPr>
                        <a:t>16-65 year olds </a:t>
                      </a:r>
                      <a:endParaRPr lang="en-GB" sz="1000" dirty="0">
                        <a:latin typeface="Lucida Sans Unicode (Body)"/>
                      </a:endParaRPr>
                    </a:p>
                  </a:txBody>
                  <a:tcPr/>
                </a:tc>
                <a:tc>
                  <a:txBody>
                    <a:bodyPr/>
                    <a:lstStyle/>
                    <a:p>
                      <a:r>
                        <a:rPr kumimoji="0" lang="en-GB" sz="1000" kern="1200" dirty="0" smtClean="0">
                          <a:solidFill>
                            <a:schemeClr val="dk1"/>
                          </a:solidFill>
                          <a:effectLst/>
                          <a:latin typeface="Lucida Sans Unicode (Body)"/>
                          <a:ea typeface="+mn-ea"/>
                          <a:cs typeface="+mn-cs"/>
                        </a:rPr>
                        <a:t>020 7732 0007 /</a:t>
                      </a:r>
                      <a:r>
                        <a:rPr kumimoji="0" lang="en-GB" sz="1000" kern="1200" baseline="0" dirty="0" smtClean="0">
                          <a:solidFill>
                            <a:schemeClr val="dk1"/>
                          </a:solidFill>
                          <a:effectLst/>
                          <a:latin typeface="Lucida Sans Unicode (Body)"/>
                          <a:ea typeface="+mn-ea"/>
                          <a:cs typeface="+mn-cs"/>
                        </a:rPr>
                        <a:t> </a:t>
                      </a:r>
                      <a:r>
                        <a:rPr kumimoji="0" lang="en-GB" sz="1000" kern="1200" dirty="0" smtClean="0">
                          <a:solidFill>
                            <a:schemeClr val="dk1"/>
                          </a:solidFill>
                          <a:effectLst/>
                          <a:latin typeface="Lucida Sans Unicode (Body)"/>
                          <a:ea typeface="+mn-ea"/>
                          <a:cs typeface="+mn-cs"/>
                        </a:rPr>
                        <a:t>07961 500 627 </a:t>
                      </a:r>
                    </a:p>
                    <a:p>
                      <a:r>
                        <a:rPr kumimoji="0" lang="en-GB" sz="1000" kern="1200" dirty="0" smtClean="0">
                          <a:solidFill>
                            <a:schemeClr val="dk1"/>
                          </a:solidFill>
                          <a:effectLst/>
                          <a:latin typeface="Lucida Sans Unicode (Body)"/>
                          <a:ea typeface="+mn-ea"/>
                          <a:cs typeface="+mn-cs"/>
                        </a:rPr>
                        <a:t>Mon-Fri</a:t>
                      </a:r>
                      <a:r>
                        <a:rPr kumimoji="0" lang="en-GB" sz="1000" kern="1200" baseline="0" dirty="0" smtClean="0">
                          <a:solidFill>
                            <a:schemeClr val="dk1"/>
                          </a:solidFill>
                          <a:effectLst/>
                          <a:latin typeface="Lucida Sans Unicode (Body)"/>
                          <a:ea typeface="+mn-ea"/>
                          <a:cs typeface="+mn-cs"/>
                        </a:rPr>
                        <a:t> 09:30 – 17:00 </a:t>
                      </a:r>
                    </a:p>
                    <a:p>
                      <a:r>
                        <a:rPr kumimoji="0" lang="en-GB" sz="1000" kern="1200" dirty="0" smtClean="0">
                          <a:solidFill>
                            <a:schemeClr val="dk1"/>
                          </a:solidFill>
                          <a:effectLst/>
                          <a:latin typeface="Lucida Sans Unicode (Body)"/>
                          <a:ea typeface="+mn-ea"/>
                          <a:cs typeface="+mn-cs"/>
                        </a:rPr>
                        <a:t>Southwark Works: </a:t>
                      </a:r>
                      <a:r>
                        <a:rPr lang="en-GB" sz="1000" dirty="0" smtClean="0">
                          <a:latin typeface="Lucida Sans Unicode (Body)"/>
                        </a:rPr>
                        <a:t>Unit 239,Shopping </a:t>
                      </a:r>
                      <a:r>
                        <a:rPr lang="en-GB" sz="1000" dirty="0" err="1" smtClean="0">
                          <a:latin typeface="Lucida Sans Unicode (Body)"/>
                        </a:rPr>
                        <a:t>Centre,Elephant</a:t>
                      </a:r>
                      <a:r>
                        <a:rPr lang="en-GB" sz="1000" dirty="0" smtClean="0">
                          <a:latin typeface="Lucida Sans Unicode (Body)"/>
                        </a:rPr>
                        <a:t> &amp; Castle, </a:t>
                      </a:r>
                      <a:r>
                        <a:rPr kumimoji="0" lang="en-GB" sz="1000" kern="1200" dirty="0" smtClean="0">
                          <a:solidFill>
                            <a:schemeClr val="dk1"/>
                          </a:solidFill>
                          <a:effectLst/>
                          <a:latin typeface="Lucida Sans Unicode (Body)"/>
                          <a:ea typeface="+mn-ea"/>
                          <a:cs typeface="+mn-cs"/>
                        </a:rPr>
                        <a:t>SE1 6TE / Pecan</a:t>
                      </a:r>
                      <a:r>
                        <a:rPr kumimoji="0" lang="en-GB" sz="1000" kern="1200" baseline="0" dirty="0" smtClean="0">
                          <a:solidFill>
                            <a:schemeClr val="dk1"/>
                          </a:solidFill>
                          <a:effectLst/>
                          <a:latin typeface="Lucida Sans Unicode (Body)"/>
                          <a:ea typeface="+mn-ea"/>
                          <a:cs typeface="+mn-cs"/>
                        </a:rPr>
                        <a:t> Offices: </a:t>
                      </a:r>
                      <a:r>
                        <a:rPr lang="en-GB" sz="1000" dirty="0" smtClean="0">
                          <a:latin typeface="Lucida Sans Unicode (Body)"/>
                        </a:rPr>
                        <a:t>121A Peckham High St, SE15 5SE</a:t>
                      </a:r>
                      <a:endParaRPr kumimoji="0" lang="en-GB" sz="1000" kern="1200" dirty="0" smtClean="0">
                        <a:solidFill>
                          <a:schemeClr val="dk1"/>
                        </a:solidFill>
                        <a:effectLst/>
                        <a:latin typeface="Lucida Sans Unicode (Body)"/>
                        <a:ea typeface="+mn-ea"/>
                        <a:cs typeface="+mn-cs"/>
                      </a:endParaRPr>
                    </a:p>
                  </a:txBody>
                  <a:tcPr/>
                </a:tc>
              </a:tr>
              <a:tr h="180072">
                <a:tc>
                  <a:txBody>
                    <a:bodyPr/>
                    <a:lstStyle/>
                    <a:p>
                      <a:r>
                        <a:rPr lang="en-GB" sz="1000" b="1" dirty="0" smtClean="0">
                          <a:latin typeface="Lucida Sans Unicode (Body)"/>
                          <a:hlinkClick r:id="rId5"/>
                        </a:rPr>
                        <a:t>GROW</a:t>
                      </a:r>
                      <a:endParaRPr lang="en-GB" sz="1000" b="1" dirty="0">
                        <a:latin typeface="Lucida Sans Unicode (Body)"/>
                      </a:endParaRPr>
                    </a:p>
                  </a:txBody>
                  <a:tcPr/>
                </a:tc>
                <a:tc>
                  <a:txBody>
                    <a:bodyPr/>
                    <a:lstStyle/>
                    <a:p>
                      <a:r>
                        <a:rPr lang="en-GB" sz="1000" dirty="0" smtClean="0">
                          <a:latin typeface="Lucida Sans Unicode (Body)"/>
                        </a:rPr>
                        <a:t>Employment support for young people  </a:t>
                      </a:r>
                      <a:endParaRPr lang="en-GB" sz="10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000" kern="1200" dirty="0" smtClean="0">
                          <a:solidFill>
                            <a:schemeClr val="dk1"/>
                          </a:solidFill>
                          <a:effectLst/>
                          <a:latin typeface="Lucida Sans Unicode (Body)"/>
                          <a:ea typeface="+mn-ea"/>
                          <a:cs typeface="+mn-cs"/>
                        </a:rPr>
                        <a:t>020 7708 8000 /</a:t>
                      </a:r>
                      <a:r>
                        <a:rPr kumimoji="0" lang="en-GB" sz="1000" kern="1200" baseline="0" dirty="0" smtClean="0">
                          <a:solidFill>
                            <a:schemeClr val="dk1"/>
                          </a:solidFill>
                          <a:effectLst/>
                          <a:latin typeface="Lucida Sans Unicode (Body)"/>
                          <a:ea typeface="+mn-ea"/>
                          <a:cs typeface="+mn-cs"/>
                        </a:rPr>
                        <a:t> </a:t>
                      </a:r>
                      <a:r>
                        <a:rPr kumimoji="0" lang="en-GB" sz="1000" kern="1200" dirty="0" smtClean="0">
                          <a:solidFill>
                            <a:schemeClr val="dk1"/>
                          </a:solidFill>
                          <a:effectLst/>
                          <a:latin typeface="Lucida Sans Unicode (Body)"/>
                          <a:ea typeface="+mn-ea"/>
                          <a:cs typeface="+mn-cs"/>
                        </a:rPr>
                        <a:t>020 7708 8000 /</a:t>
                      </a:r>
                      <a:r>
                        <a:rPr kumimoji="0" lang="en-GB" sz="1000" kern="1200" baseline="0" dirty="0" smtClean="0">
                          <a:solidFill>
                            <a:schemeClr val="dk1"/>
                          </a:solidFill>
                          <a:effectLst/>
                          <a:latin typeface="Lucida Sans Unicode (Body)"/>
                          <a:ea typeface="+mn-ea"/>
                          <a:cs typeface="+mn-cs"/>
                        </a:rPr>
                        <a:t> </a:t>
                      </a:r>
                      <a:r>
                        <a:rPr kumimoji="0" lang="en-GB" sz="1000" u="sng" kern="1200" dirty="0" smtClean="0">
                          <a:solidFill>
                            <a:schemeClr val="dk1"/>
                          </a:solidFill>
                          <a:effectLst/>
                          <a:latin typeface="Lucida Sans Unicode (Body)"/>
                          <a:ea typeface="+mn-ea"/>
                          <a:cs typeface="+mn-cs"/>
                          <a:hlinkClick r:id="rId6"/>
                        </a:rPr>
                        <a:t>GROWproject@stgilestrust.org.uk</a:t>
                      </a:r>
                      <a:endParaRPr kumimoji="0" lang="en-GB" sz="1000" kern="1200" dirty="0" smtClean="0">
                        <a:solidFill>
                          <a:schemeClr val="dk1"/>
                        </a:solidFill>
                        <a:effectLst/>
                        <a:latin typeface="Lucida Sans Unicode (Body)"/>
                        <a:ea typeface="+mn-ea"/>
                        <a:cs typeface="+mn-cs"/>
                      </a:endParaRPr>
                    </a:p>
                  </a:txBody>
                  <a:tcPr/>
                </a:tc>
              </a:tr>
              <a:tr h="326752">
                <a:tc>
                  <a:txBody>
                    <a:bodyPr/>
                    <a:lstStyle/>
                    <a:p>
                      <a:r>
                        <a:rPr lang="en-GB" sz="1000" b="1" dirty="0" smtClean="0">
                          <a:latin typeface="Lucida Sans Unicode (Body)"/>
                          <a:hlinkClick r:id="rId7"/>
                        </a:rPr>
                        <a:t>St</a:t>
                      </a:r>
                      <a:r>
                        <a:rPr lang="en-GB" sz="1000" b="1" baseline="0" dirty="0" smtClean="0">
                          <a:latin typeface="Lucida Sans Unicode (Body)"/>
                          <a:hlinkClick r:id="rId7"/>
                        </a:rPr>
                        <a:t> Giles’ Trust</a:t>
                      </a:r>
                      <a:endParaRPr lang="en-GB" sz="1000" b="1" dirty="0">
                        <a:latin typeface="Lucida Sans Unicode (Body)"/>
                      </a:endParaRPr>
                    </a:p>
                  </a:txBody>
                  <a:tcPr/>
                </a:tc>
                <a:tc>
                  <a:txBody>
                    <a:bodyPr/>
                    <a:lstStyle/>
                    <a:p>
                      <a:r>
                        <a:rPr lang="en-GB" sz="1000" dirty="0" smtClean="0">
                          <a:latin typeface="Lucida Sans Unicode (Body)"/>
                        </a:rPr>
                        <a:t>Support and advice </a:t>
                      </a:r>
                      <a:endParaRPr lang="en-GB" sz="1000" dirty="0">
                        <a:latin typeface="Lucida Sans Unicode (Body)"/>
                      </a:endParaRPr>
                    </a:p>
                  </a:txBody>
                  <a:tcPr/>
                </a:tc>
                <a:tc>
                  <a:txBody>
                    <a:bodyPr/>
                    <a:lstStyle/>
                    <a:p>
                      <a:r>
                        <a:rPr kumimoji="0" lang="en-GB" sz="1000" kern="1200" dirty="0" smtClean="0">
                          <a:solidFill>
                            <a:schemeClr val="dk1"/>
                          </a:solidFill>
                          <a:effectLst/>
                          <a:latin typeface="Lucida Sans Unicode (Body)"/>
                          <a:ea typeface="+mn-ea"/>
                          <a:cs typeface="+mn-cs"/>
                        </a:rPr>
                        <a:t>020 7708 8000 </a:t>
                      </a:r>
                    </a:p>
                    <a:p>
                      <a:r>
                        <a:rPr kumimoji="0" lang="en-GB" sz="1000" kern="1200" dirty="0" smtClean="0">
                          <a:solidFill>
                            <a:schemeClr val="dk1"/>
                          </a:solidFill>
                          <a:effectLst/>
                          <a:latin typeface="Lucida Sans Unicode (Body)"/>
                          <a:ea typeface="+mn-ea"/>
                          <a:cs typeface="+mn-cs"/>
                        </a:rPr>
                        <a:t>64-68 Camberwell Church Street,</a:t>
                      </a:r>
                      <a:r>
                        <a:rPr kumimoji="0" lang="en-GB" sz="1000" kern="1200" baseline="0" dirty="0" smtClean="0">
                          <a:solidFill>
                            <a:schemeClr val="dk1"/>
                          </a:solidFill>
                          <a:effectLst/>
                          <a:latin typeface="Lucida Sans Unicode (Body)"/>
                          <a:ea typeface="+mn-ea"/>
                          <a:cs typeface="+mn-cs"/>
                        </a:rPr>
                        <a:t> </a:t>
                      </a:r>
                      <a:r>
                        <a:rPr kumimoji="0" lang="en-GB" sz="1000" kern="1200" dirty="0" smtClean="0">
                          <a:solidFill>
                            <a:schemeClr val="dk1"/>
                          </a:solidFill>
                          <a:effectLst/>
                          <a:latin typeface="Lucida Sans Unicode (Body)"/>
                          <a:ea typeface="+mn-ea"/>
                          <a:cs typeface="+mn-cs"/>
                        </a:rPr>
                        <a:t>SE5 8JB</a:t>
                      </a:r>
                      <a:endParaRPr lang="en-GB" sz="1000" dirty="0">
                        <a:latin typeface="Lucida Sans Unicode (Body)"/>
                      </a:endParaRPr>
                    </a:p>
                  </a:txBody>
                  <a:tcPr/>
                </a:tc>
              </a:tr>
              <a:tr h="279504">
                <a:tc>
                  <a:txBody>
                    <a:bodyPr/>
                    <a:lstStyle/>
                    <a:p>
                      <a:r>
                        <a:rPr lang="en-GB" sz="1000" b="1" dirty="0" smtClean="0">
                          <a:latin typeface="Lucida Sans Unicode (Body)"/>
                          <a:hlinkClick r:id="rId8"/>
                        </a:rPr>
                        <a:t>Bounce Back </a:t>
                      </a:r>
                      <a:endParaRPr lang="en-GB" sz="1000" b="1" dirty="0">
                        <a:latin typeface="Lucida Sans Unicode (Body)"/>
                      </a:endParaRPr>
                    </a:p>
                  </a:txBody>
                  <a:tcPr/>
                </a:tc>
                <a:tc>
                  <a:txBody>
                    <a:bodyPr/>
                    <a:lstStyle/>
                    <a:p>
                      <a:r>
                        <a:rPr lang="en-GB" sz="1000" dirty="0" smtClean="0">
                          <a:latin typeface="Lucida Sans Unicode (Body)"/>
                        </a:rPr>
                        <a:t>Practical</a:t>
                      </a:r>
                      <a:r>
                        <a:rPr lang="en-GB" sz="1000" baseline="0" dirty="0" smtClean="0">
                          <a:latin typeface="Lucida Sans Unicode (Body)"/>
                        </a:rPr>
                        <a:t> t</a:t>
                      </a:r>
                      <a:r>
                        <a:rPr lang="en-GB" sz="1000" dirty="0" smtClean="0">
                          <a:latin typeface="Lucida Sans Unicode (Body)"/>
                        </a:rPr>
                        <a:t>raining courses for young people</a:t>
                      </a:r>
                      <a:endParaRPr lang="en-GB" sz="1000" dirty="0">
                        <a:latin typeface="Lucida Sans Unicode (Body)"/>
                      </a:endParaRPr>
                    </a:p>
                  </a:txBody>
                  <a:tcPr/>
                </a:tc>
                <a:tc>
                  <a:txBody>
                    <a:bodyPr/>
                    <a:lstStyle/>
                    <a:p>
                      <a:r>
                        <a:rPr lang="en-GB" sz="1000" b="0" dirty="0" smtClean="0">
                          <a:latin typeface="Lucida Sans Unicode (Body)"/>
                        </a:rPr>
                        <a:t>020 7735 1256 </a:t>
                      </a:r>
                    </a:p>
                    <a:p>
                      <a:r>
                        <a:rPr kumimoji="0" lang="en-GB" sz="1000" b="0" i="0" u="none" strike="noStrike" kern="1200" baseline="0" dirty="0" smtClean="0">
                          <a:solidFill>
                            <a:schemeClr val="dk1"/>
                          </a:solidFill>
                          <a:latin typeface="Lucida Sans Unicode (Body)"/>
                          <a:ea typeface="+mn-ea"/>
                          <a:cs typeface="+mn-cs"/>
                        </a:rPr>
                        <a:t>Pop Brixton Unit L05 and L10, 49 Brixton Station Road, SW9 8PQ</a:t>
                      </a:r>
                      <a:endParaRPr lang="en-GB" sz="1000" dirty="0">
                        <a:latin typeface="Lucida Sans Unicode (Body)"/>
                      </a:endParaRPr>
                    </a:p>
                  </a:txBody>
                  <a:tcPr/>
                </a:tc>
              </a:tr>
              <a:tr h="304264">
                <a:tc>
                  <a:txBody>
                    <a:bodyPr/>
                    <a:lstStyle/>
                    <a:p>
                      <a:r>
                        <a:rPr lang="en-GB" sz="1000" b="1" dirty="0" smtClean="0">
                          <a:latin typeface="Lucida Sans Unicode (Body)"/>
                          <a:hlinkClick r:id="rId9"/>
                        </a:rPr>
                        <a:t>Catch 22:</a:t>
                      </a:r>
                      <a:r>
                        <a:rPr lang="en-GB" sz="1000" b="1" baseline="0" dirty="0" smtClean="0">
                          <a:latin typeface="Lucida Sans Unicode (Body)"/>
                          <a:hlinkClick r:id="rId9"/>
                        </a:rPr>
                        <a:t> Offender Management and Resettlement</a:t>
                      </a:r>
                      <a:endParaRPr lang="en-GB" sz="1000" b="1" dirty="0">
                        <a:latin typeface="Lucida Sans Unicode (Body)"/>
                      </a:endParaRPr>
                    </a:p>
                  </a:txBody>
                  <a:tcPr/>
                </a:tc>
                <a:tc>
                  <a:txBody>
                    <a:bodyPr/>
                    <a:lstStyle/>
                    <a:p>
                      <a:r>
                        <a:rPr lang="en-GB" sz="1000" dirty="0" smtClean="0">
                          <a:latin typeface="Lucida Sans Unicode (Body)"/>
                        </a:rPr>
                        <a:t>Support for adult male prisoners from entry</a:t>
                      </a:r>
                      <a:r>
                        <a:rPr lang="en-GB" sz="1000" baseline="0" dirty="0" smtClean="0">
                          <a:latin typeface="Lucida Sans Unicode (Body)"/>
                        </a:rPr>
                        <a:t> to prison to transition back into community life </a:t>
                      </a:r>
                      <a:endParaRPr lang="en-GB" sz="1000" dirty="0">
                        <a:latin typeface="Lucida Sans Unicode (Body)"/>
                      </a:endParaRPr>
                    </a:p>
                  </a:txBody>
                  <a:tcPr/>
                </a:tc>
                <a:tc>
                  <a:txBody>
                    <a:bodyPr/>
                    <a:lstStyle/>
                    <a:p>
                      <a:r>
                        <a:rPr lang="en-GB" sz="1000" dirty="0" smtClean="0">
                          <a:latin typeface="Lucida Sans Unicode (Body)"/>
                        </a:rPr>
                        <a:t>0208 3317418</a:t>
                      </a:r>
                      <a:endParaRPr lang="en-GB" sz="1000" dirty="0">
                        <a:latin typeface="Lucida Sans Unicode (Body)"/>
                      </a:endParaRPr>
                    </a:p>
                  </a:txBody>
                  <a:tcPr/>
                </a:tc>
              </a:tr>
              <a:tr h="222344">
                <a:tc>
                  <a:txBody>
                    <a:bodyPr/>
                    <a:lstStyle/>
                    <a:p>
                      <a:r>
                        <a:rPr lang="en-GB" sz="1000" b="1" dirty="0" smtClean="0">
                          <a:latin typeface="Lucida Sans Unicode (Body)"/>
                          <a:hlinkClick r:id="rId10"/>
                        </a:rPr>
                        <a:t>Revolving Doors</a:t>
                      </a:r>
                      <a:endParaRPr lang="en-GB" sz="1000" b="1" dirty="0">
                        <a:latin typeface="Lucida Sans Unicode (Body)"/>
                      </a:endParaRPr>
                    </a:p>
                  </a:txBody>
                  <a:tcPr/>
                </a:tc>
                <a:tc>
                  <a:txBody>
                    <a:bodyPr/>
                    <a:lstStyle/>
                    <a:p>
                      <a:r>
                        <a:rPr lang="en-GB" sz="1000" dirty="0" smtClean="0">
                          <a:latin typeface="Lucida Sans Unicode (Body)"/>
                        </a:rPr>
                        <a:t>Support and advice</a:t>
                      </a:r>
                      <a:r>
                        <a:rPr lang="en-GB" sz="1000" baseline="0" dirty="0" smtClean="0">
                          <a:latin typeface="Lucida Sans Unicode (Body)"/>
                        </a:rPr>
                        <a:t> for those with mental health problems </a:t>
                      </a:r>
                    </a:p>
                    <a:p>
                      <a:r>
                        <a:rPr lang="en-GB" sz="1000" baseline="0" dirty="0" smtClean="0">
                          <a:latin typeface="Lucida Sans Unicode (Body)"/>
                        </a:rPr>
                        <a:t>Support forum </a:t>
                      </a:r>
                      <a:endParaRPr lang="en-GB" sz="1000" dirty="0">
                        <a:latin typeface="Lucida Sans Unicode (Body)"/>
                      </a:endParaRPr>
                    </a:p>
                  </a:txBody>
                  <a:tcPr/>
                </a:tc>
                <a:tc>
                  <a:txBody>
                    <a:bodyPr/>
                    <a:lstStyle/>
                    <a:p>
                      <a:r>
                        <a:rPr lang="en-GB" sz="1000" dirty="0" smtClean="0">
                          <a:latin typeface="Lucida Sans Unicode (Body)"/>
                        </a:rPr>
                        <a:t>020 7407 0747 </a:t>
                      </a:r>
                      <a:endParaRPr lang="en-GB" sz="1000" dirty="0">
                        <a:latin typeface="Lucida Sans Unicode (Body)"/>
                      </a:endParaRPr>
                    </a:p>
                  </a:txBody>
                  <a:tcPr/>
                </a:tc>
              </a:tr>
              <a:tr h="242520">
                <a:tc>
                  <a:txBody>
                    <a:bodyPr/>
                    <a:lstStyle/>
                    <a:p>
                      <a:r>
                        <a:rPr lang="en-GB" sz="1000" b="1" dirty="0" smtClean="0">
                          <a:latin typeface="Lucida Sans Unicode (Body)"/>
                          <a:hlinkClick r:id="rId11"/>
                        </a:rPr>
                        <a:t>Clinks</a:t>
                      </a:r>
                      <a:endParaRPr lang="en-GB" sz="1000" b="1" dirty="0">
                        <a:latin typeface="Lucida Sans Unicode (Body)"/>
                      </a:endParaRPr>
                    </a:p>
                  </a:txBody>
                  <a:tcPr/>
                </a:tc>
                <a:tc>
                  <a:txBody>
                    <a:bodyPr/>
                    <a:lstStyle/>
                    <a:p>
                      <a:r>
                        <a:rPr lang="en-GB" sz="1000" dirty="0" smtClean="0">
                          <a:latin typeface="Lucida Sans Unicode (Body)"/>
                        </a:rPr>
                        <a:t>Information</a:t>
                      </a:r>
                      <a:r>
                        <a:rPr lang="en-GB" sz="1000" baseline="0" dirty="0" smtClean="0">
                          <a:latin typeface="Lucida Sans Unicode (Body)"/>
                        </a:rPr>
                        <a:t> </a:t>
                      </a:r>
                      <a:endParaRPr lang="en-GB" sz="1000" dirty="0">
                        <a:latin typeface="Lucida Sans Unicode (Body)"/>
                      </a:endParaRPr>
                    </a:p>
                  </a:txBody>
                  <a:tcPr/>
                </a:tc>
                <a:tc>
                  <a:txBody>
                    <a:bodyPr/>
                    <a:lstStyle/>
                    <a:p>
                      <a:r>
                        <a:rPr lang="en-GB" sz="1000" dirty="0" smtClean="0">
                          <a:latin typeface="Lucida Sans Unicode (Body)"/>
                          <a:hlinkClick r:id="rId12"/>
                        </a:rPr>
                        <a:t>Directory of services </a:t>
                      </a:r>
                      <a:endParaRPr lang="en-GB" sz="1000" dirty="0">
                        <a:latin typeface="Lucida Sans Unicode (Body)"/>
                      </a:endParaRPr>
                    </a:p>
                  </a:txBody>
                  <a:tcPr/>
                </a:tc>
              </a:tr>
              <a:tr h="185048">
                <a:tc>
                  <a:txBody>
                    <a:bodyPr/>
                    <a:lstStyle/>
                    <a:p>
                      <a:r>
                        <a:rPr lang="en-GB" sz="1000" b="1" dirty="0" smtClean="0">
                          <a:latin typeface="Lucida Sans Unicode (Body)"/>
                          <a:hlinkClick r:id="rId13"/>
                        </a:rPr>
                        <a:t>Bridging the Gap </a:t>
                      </a:r>
                      <a:endParaRPr lang="en-GB" sz="1000" b="1" dirty="0">
                        <a:latin typeface="Lucida Sans Unicode (Body)"/>
                      </a:endParaRPr>
                    </a:p>
                  </a:txBody>
                  <a:tcPr/>
                </a:tc>
                <a:tc>
                  <a:txBody>
                    <a:bodyPr/>
                    <a:lstStyle/>
                    <a:p>
                      <a:r>
                        <a:rPr lang="en-GB" sz="1000" dirty="0" smtClean="0">
                          <a:latin typeface="Lucida Sans Unicode (Body)"/>
                        </a:rPr>
                        <a:t>Support and advice </a:t>
                      </a:r>
                      <a:endParaRPr lang="en-GB" sz="1000" dirty="0">
                        <a:latin typeface="Lucida Sans Unicode (Body)"/>
                      </a:endParaRPr>
                    </a:p>
                  </a:txBody>
                  <a:tcPr/>
                </a:tc>
                <a:tc>
                  <a:txBody>
                    <a:bodyPr/>
                    <a:lstStyle/>
                    <a:p>
                      <a:r>
                        <a:rPr kumimoji="0" lang="en-GB" sz="1000" kern="1200" dirty="0" smtClean="0">
                          <a:solidFill>
                            <a:schemeClr val="dk1"/>
                          </a:solidFill>
                          <a:effectLst/>
                          <a:latin typeface="Lucida Sans Unicode (Body)"/>
                          <a:ea typeface="+mn-ea"/>
                          <a:cs typeface="+mn-cs"/>
                        </a:rPr>
                        <a:t>020 8090 1486 </a:t>
                      </a:r>
                      <a:endParaRPr lang="en-GB" sz="1000" dirty="0">
                        <a:latin typeface="Lucida Sans Unicode (Body)"/>
                      </a:endParaRPr>
                    </a:p>
                  </a:txBody>
                  <a:tcPr/>
                </a:tc>
              </a:tr>
              <a:tr h="370840">
                <a:tc>
                  <a:txBody>
                    <a:bodyPr/>
                    <a:lstStyle/>
                    <a:p>
                      <a:r>
                        <a:rPr lang="en-GB" sz="1000" b="1" dirty="0" smtClean="0">
                          <a:latin typeface="Lucida Sans Unicode (Body)"/>
                          <a:hlinkClick r:id="rId14"/>
                        </a:rPr>
                        <a:t>Start-up</a:t>
                      </a:r>
                      <a:endParaRPr lang="en-GB" sz="1000" b="1" dirty="0">
                        <a:latin typeface="Lucida Sans Unicode (Body)"/>
                      </a:endParaRPr>
                    </a:p>
                  </a:txBody>
                  <a:tcPr/>
                </a:tc>
                <a:tc>
                  <a:txBody>
                    <a:bodyPr/>
                    <a:lstStyle/>
                    <a:p>
                      <a:r>
                        <a:rPr lang="en-GB" sz="1000" dirty="0" smtClean="0">
                          <a:latin typeface="Lucida Sans Unicode (Body)"/>
                        </a:rPr>
                        <a:t>Mentoring programme plus</a:t>
                      </a:r>
                      <a:r>
                        <a:rPr lang="en-GB" sz="1000" baseline="0" dirty="0" smtClean="0">
                          <a:latin typeface="Lucida Sans Unicode (Body)"/>
                        </a:rPr>
                        <a:t> financial support </a:t>
                      </a:r>
                      <a:r>
                        <a:rPr lang="en-GB" sz="1000" dirty="0" smtClean="0">
                          <a:latin typeface="Lucida Sans Unicode (Body)"/>
                        </a:rPr>
                        <a:t>for</a:t>
                      </a:r>
                      <a:r>
                        <a:rPr lang="en-GB" sz="1000" baseline="0" dirty="0" smtClean="0">
                          <a:latin typeface="Lucida Sans Unicode (Body)"/>
                        </a:rPr>
                        <a:t> those seeking self-employment </a:t>
                      </a:r>
                      <a:endParaRPr lang="en-GB" sz="1000" dirty="0">
                        <a:latin typeface="Lucida Sans Unicode (Body)"/>
                      </a:endParaRPr>
                    </a:p>
                  </a:txBody>
                  <a:tcPr/>
                </a:tc>
                <a:tc>
                  <a:txBody>
                    <a:bodyPr/>
                    <a:lstStyle/>
                    <a:p>
                      <a:r>
                        <a:rPr lang="en-GB" sz="1000" dirty="0" smtClean="0">
                          <a:latin typeface="Lucida Sans Unicode (Body)"/>
                        </a:rPr>
                        <a:t>01844 279548</a:t>
                      </a:r>
                    </a:p>
                    <a:p>
                      <a:r>
                        <a:rPr lang="en-GB" sz="1000" dirty="0" smtClean="0">
                          <a:latin typeface="Lucida Sans Unicode (Body)"/>
                        </a:rPr>
                        <a:t>Women’s </a:t>
                      </a:r>
                      <a:r>
                        <a:rPr lang="en-GB" sz="1000" dirty="0" smtClean="0">
                          <a:latin typeface="Lucida Sans Unicode (Body)"/>
                          <a:hlinkClick r:id="rId15"/>
                        </a:rPr>
                        <a:t>programme </a:t>
                      </a:r>
                      <a:endParaRPr lang="en-GB" sz="1000" dirty="0" smtClean="0">
                        <a:latin typeface="Lucida Sans Unicode (Body)"/>
                      </a:endParaRPr>
                    </a:p>
                  </a:txBody>
                  <a:tcPr/>
                </a:tc>
              </a:tr>
              <a:tr h="163448">
                <a:tc>
                  <a:txBody>
                    <a:bodyPr/>
                    <a:lstStyle/>
                    <a:p>
                      <a:r>
                        <a:rPr lang="en-GB" sz="1000" b="1" dirty="0" smtClean="0">
                          <a:latin typeface="Lucida Sans Unicode (Body)"/>
                          <a:hlinkClick r:id="rId16"/>
                        </a:rPr>
                        <a:t>NACRO Resettlement</a:t>
                      </a:r>
                      <a:endParaRPr lang="en-GB" sz="1000" b="1" dirty="0">
                        <a:latin typeface="Lucida Sans Unicode (Body)"/>
                      </a:endParaRPr>
                    </a:p>
                  </a:txBody>
                  <a:tcPr/>
                </a:tc>
                <a:tc>
                  <a:txBody>
                    <a:bodyPr/>
                    <a:lstStyle/>
                    <a:p>
                      <a:r>
                        <a:rPr lang="en-GB" sz="1000" dirty="0" smtClean="0">
                          <a:latin typeface="Lucida Sans Unicode (Body)"/>
                        </a:rPr>
                        <a:t>Advice on and advocacy</a:t>
                      </a:r>
                      <a:r>
                        <a:rPr lang="en-GB" sz="1000" baseline="0" dirty="0" smtClean="0">
                          <a:latin typeface="Lucida Sans Unicode (Body)"/>
                        </a:rPr>
                        <a:t> </a:t>
                      </a:r>
                      <a:r>
                        <a:rPr lang="en-GB" sz="1000" dirty="0" smtClean="0">
                          <a:latin typeface="Lucida Sans Unicode (Body)"/>
                        </a:rPr>
                        <a:t>for barriers to employment </a:t>
                      </a:r>
                      <a:endParaRPr lang="en-GB" sz="1000" dirty="0">
                        <a:latin typeface="Lucida Sans Unicode (Body)"/>
                      </a:endParaRPr>
                    </a:p>
                  </a:txBody>
                  <a:tcPr/>
                </a:tc>
                <a:tc>
                  <a:txBody>
                    <a:bodyPr/>
                    <a:lstStyle/>
                    <a:p>
                      <a:r>
                        <a:rPr lang="en-GB" sz="1000" dirty="0" smtClean="0">
                          <a:latin typeface="Lucida Sans Unicode (Body)"/>
                        </a:rPr>
                        <a:t>Resettlement advice: 0300 123 1999 </a:t>
                      </a:r>
                      <a:endParaRPr lang="en-GB" sz="1000" dirty="0">
                        <a:latin typeface="Lucida Sans Unicode (Body)"/>
                      </a:endParaRPr>
                    </a:p>
                  </a:txBody>
                  <a:tcPr/>
                </a:tc>
              </a:tr>
              <a:tr h="370840">
                <a:tc>
                  <a:txBody>
                    <a:bodyPr/>
                    <a:lstStyle/>
                    <a:p>
                      <a:r>
                        <a:rPr lang="en-GB" sz="1000" b="1" dirty="0" smtClean="0">
                          <a:latin typeface="Lucida Sans Unicode (Body)"/>
                          <a:hlinkClick r:id="rId17"/>
                        </a:rPr>
                        <a:t>PECAN</a:t>
                      </a:r>
                      <a:endParaRPr lang="en-GB" sz="1000" b="1" dirty="0">
                        <a:latin typeface="Lucida Sans Unicode (Body)"/>
                      </a:endParaRPr>
                    </a:p>
                  </a:txBody>
                  <a:tcPr/>
                </a:tc>
                <a:tc>
                  <a:txBody>
                    <a:bodyPr/>
                    <a:lstStyle/>
                    <a:p>
                      <a:r>
                        <a:rPr lang="en-GB" sz="1000" dirty="0" smtClean="0">
                          <a:latin typeface="Lucida Sans Unicode (Body)"/>
                        </a:rPr>
                        <a:t>Employment</a:t>
                      </a:r>
                      <a:r>
                        <a:rPr lang="en-GB" sz="1000" baseline="0" dirty="0" smtClean="0">
                          <a:latin typeface="Lucida Sans Unicode (Body)"/>
                        </a:rPr>
                        <a:t> advice for those with criminal record </a:t>
                      </a:r>
                      <a:endParaRPr lang="en-GB" sz="1000" dirty="0">
                        <a:latin typeface="Lucida Sans Unicode (Body)"/>
                      </a:endParaRPr>
                    </a:p>
                  </a:txBody>
                  <a:tcPr/>
                </a:tc>
                <a:tc>
                  <a:txBody>
                    <a:bodyPr/>
                    <a:lstStyle/>
                    <a:p>
                      <a:r>
                        <a:rPr lang="en-GB" sz="1000" dirty="0" smtClean="0">
                          <a:latin typeface="Lucida Sans Unicode (Body)"/>
                        </a:rPr>
                        <a:t>020 7732 0007</a:t>
                      </a:r>
                    </a:p>
                    <a:p>
                      <a:r>
                        <a:rPr lang="en-GB" sz="1000" dirty="0" smtClean="0">
                          <a:latin typeface="Lucida Sans Unicode (Body)"/>
                        </a:rPr>
                        <a:t>121 Peckham High Street, SE15 5SE</a:t>
                      </a:r>
                      <a:endParaRPr lang="en-GB" sz="1000" dirty="0">
                        <a:latin typeface="Lucida Sans Unicode (Body)"/>
                      </a:endParaRPr>
                    </a:p>
                  </a:txBody>
                  <a:tcPr/>
                </a:tc>
              </a:tr>
            </a:tbl>
          </a:graphicData>
        </a:graphic>
      </p:graphicFrame>
      <p:sp>
        <p:nvSpPr>
          <p:cNvPr id="5" name="TextBox 4"/>
          <p:cNvSpPr txBox="1"/>
          <p:nvPr/>
        </p:nvSpPr>
        <p:spPr>
          <a:xfrm>
            <a:off x="251520" y="260648"/>
            <a:ext cx="8496944" cy="369332"/>
          </a:xfrm>
          <a:prstGeom prst="rect">
            <a:avLst/>
          </a:prstGeom>
          <a:noFill/>
        </p:spPr>
        <p:txBody>
          <a:bodyPr wrap="square" rtlCol="0">
            <a:spAutoFit/>
          </a:bodyPr>
          <a:lstStyle/>
          <a:p>
            <a:r>
              <a:rPr lang="en-GB" b="1" dirty="0" smtClean="0"/>
              <a:t>Prison leavers/criminal record 					1/2</a:t>
            </a:r>
            <a:endParaRPr lang="en-GB" b="1" dirty="0"/>
          </a:p>
        </p:txBody>
      </p:sp>
      <p:sp>
        <p:nvSpPr>
          <p:cNvPr id="7" name="Rounded Rectangle 6">
            <a:hlinkClick r:id="rId18"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3775582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606255805"/>
              </p:ext>
            </p:extLst>
          </p:nvPr>
        </p:nvGraphicFramePr>
        <p:xfrm>
          <a:off x="316184" y="666753"/>
          <a:ext cx="8568952" cy="5273040"/>
        </p:xfrm>
        <a:graphic>
          <a:graphicData uri="http://schemas.openxmlformats.org/drawingml/2006/table">
            <a:tbl>
              <a:tblPr firstRow="1" bandRow="1">
                <a:tableStyleId>{5C22544A-7EE6-4342-B048-85BDC9FD1C3A}</a:tableStyleId>
              </a:tblPr>
              <a:tblGrid>
                <a:gridCol w="1879457"/>
                <a:gridCol w="3092720"/>
                <a:gridCol w="3596775"/>
              </a:tblGrid>
              <a:tr h="216024">
                <a:tc>
                  <a:txBody>
                    <a:bodyPr/>
                    <a:lstStyle/>
                    <a:p>
                      <a:r>
                        <a:rPr lang="en-GB" sz="1000" dirty="0" smtClean="0"/>
                        <a:t>ORGANISATION</a:t>
                      </a:r>
                      <a:endParaRPr lang="en-GB" sz="1000" dirty="0"/>
                    </a:p>
                  </a:txBody>
                  <a:tcPr/>
                </a:tc>
                <a:tc>
                  <a:txBody>
                    <a:bodyPr/>
                    <a:lstStyle/>
                    <a:p>
                      <a:r>
                        <a:rPr lang="en-GB" sz="1000" dirty="0" smtClean="0"/>
                        <a:t>SERVICES</a:t>
                      </a:r>
                      <a:endParaRPr lang="en-GB" sz="1000" dirty="0"/>
                    </a:p>
                  </a:txBody>
                  <a:tcPr/>
                </a:tc>
                <a:tc>
                  <a:txBody>
                    <a:bodyPr/>
                    <a:lstStyle/>
                    <a:p>
                      <a:r>
                        <a:rPr lang="en-GB" sz="1000" dirty="0" smtClean="0"/>
                        <a:t>CONTACT</a:t>
                      </a:r>
                      <a:endParaRPr lang="en-GB" sz="1000" dirty="0"/>
                    </a:p>
                  </a:txBody>
                  <a:tcPr/>
                </a:tc>
              </a:tr>
              <a:tr h="370840">
                <a:tc>
                  <a:txBody>
                    <a:bodyPr/>
                    <a:lstStyle/>
                    <a:p>
                      <a:r>
                        <a:rPr lang="en-GB" sz="1000" b="1" dirty="0" smtClean="0">
                          <a:latin typeface="Lucida Sans Unicode (Body)"/>
                          <a:hlinkClick r:id="rId4"/>
                        </a:rPr>
                        <a:t>Unlock</a:t>
                      </a:r>
                      <a:endParaRPr lang="en-GB" sz="1000" b="1" dirty="0">
                        <a:latin typeface="Lucida Sans Unicode (Body)"/>
                      </a:endParaRPr>
                    </a:p>
                  </a:txBody>
                  <a:tcPr/>
                </a:tc>
                <a:tc>
                  <a:txBody>
                    <a:bodyPr/>
                    <a:lstStyle/>
                    <a:p>
                      <a:r>
                        <a:rPr lang="en-GB" sz="1000" b="0" i="0" dirty="0" smtClean="0">
                          <a:latin typeface="Lucida Sans Unicode (Body)"/>
                        </a:rPr>
                        <a:t>Support,</a:t>
                      </a:r>
                      <a:r>
                        <a:rPr lang="en-GB" sz="1000" b="0" i="0" baseline="0" dirty="0" smtClean="0">
                          <a:latin typeface="Lucida Sans Unicode (Body)"/>
                        </a:rPr>
                        <a:t> advice and advocacy </a:t>
                      </a:r>
                      <a:endParaRPr lang="en-GB" sz="1000" b="0" i="0" dirty="0">
                        <a:latin typeface="Lucida Sans Unicode (Body)"/>
                      </a:endParaRPr>
                    </a:p>
                  </a:txBody>
                  <a:tcPr/>
                </a:tc>
                <a:tc>
                  <a:txBody>
                    <a:bodyPr/>
                    <a:lstStyle/>
                    <a:p>
                      <a:r>
                        <a:rPr lang="en-GB" sz="1000" b="0" i="0" dirty="0" smtClean="0">
                          <a:latin typeface="Lucida Sans Unicode (Body)"/>
                        </a:rPr>
                        <a:t>Self-help information</a:t>
                      </a:r>
                      <a:r>
                        <a:rPr lang="en-GB" sz="1000" b="0" i="0" baseline="0" dirty="0" smtClean="0">
                          <a:latin typeface="Lucida Sans Unicode (Body)"/>
                        </a:rPr>
                        <a:t> and </a:t>
                      </a:r>
                      <a:r>
                        <a:rPr lang="en-GB" sz="1000" b="0" i="0" baseline="0" dirty="0" smtClean="0">
                          <a:latin typeface="Lucida Sans Unicode (Body)"/>
                          <a:hlinkClick r:id="rId5"/>
                        </a:rPr>
                        <a:t>online forum </a:t>
                      </a:r>
                      <a:endParaRPr lang="en-GB" sz="1000" b="0" i="0" dirty="0" smtClean="0">
                        <a:latin typeface="Lucida Sans Unicode (Body)"/>
                      </a:endParaRPr>
                    </a:p>
                    <a:p>
                      <a:r>
                        <a:rPr lang="en-GB" sz="1000" b="0" i="0" dirty="0" smtClean="0">
                          <a:latin typeface="Lucida Sans Unicode (Body)"/>
                        </a:rPr>
                        <a:t>Helpline: </a:t>
                      </a:r>
                      <a:r>
                        <a:rPr kumimoji="0" lang="en-GB" sz="1000" kern="1200" dirty="0" smtClean="0">
                          <a:solidFill>
                            <a:schemeClr val="dk1"/>
                          </a:solidFill>
                          <a:effectLst/>
                          <a:latin typeface="Lucida Sans Unicode (Body)"/>
                          <a:ea typeface="+mn-ea"/>
                          <a:cs typeface="+mn-cs"/>
                        </a:rPr>
                        <a:t>01634 247350 – Mon-Fri 10:00-16:00 </a:t>
                      </a:r>
                      <a:endParaRPr lang="en-GB" sz="1000" b="0" i="0" dirty="0">
                        <a:latin typeface="Lucida Sans Unicode (Body)"/>
                      </a:endParaRPr>
                    </a:p>
                  </a:txBody>
                  <a:tcPr/>
                </a:tc>
              </a:tr>
              <a:tr h="213152">
                <a:tc>
                  <a:txBody>
                    <a:bodyPr/>
                    <a:lstStyle/>
                    <a:p>
                      <a:r>
                        <a:rPr lang="en-GB" sz="1000" b="1" dirty="0" smtClean="0">
                          <a:latin typeface="Lucida Sans Unicode (Body)"/>
                          <a:hlinkClick r:id="rId6"/>
                        </a:rPr>
                        <a:t>Offenders’ Families Helpline</a:t>
                      </a:r>
                      <a:endParaRPr lang="en-GB" sz="1000" b="1" dirty="0">
                        <a:latin typeface="Lucida Sans Unicode (Body)"/>
                      </a:endParaRPr>
                    </a:p>
                  </a:txBody>
                  <a:tcPr/>
                </a:tc>
                <a:tc>
                  <a:txBody>
                    <a:bodyPr/>
                    <a:lstStyle/>
                    <a:p>
                      <a:r>
                        <a:rPr lang="en-GB" sz="1000" b="0" i="0" dirty="0" smtClean="0">
                          <a:latin typeface="Lucida Sans Unicode (Body)"/>
                        </a:rPr>
                        <a:t>Helpline for those</a:t>
                      </a:r>
                      <a:r>
                        <a:rPr lang="en-GB" sz="1000" b="0" i="0" baseline="0" dirty="0" smtClean="0">
                          <a:latin typeface="Lucida Sans Unicode (Body)"/>
                        </a:rPr>
                        <a:t> with relatives in criminal justice system </a:t>
                      </a:r>
                      <a:endParaRPr lang="en-GB" sz="1000" b="0" i="0" dirty="0">
                        <a:latin typeface="Lucida Sans Unicode (Body)"/>
                      </a:endParaRPr>
                    </a:p>
                  </a:txBody>
                  <a:tcPr/>
                </a:tc>
                <a:tc>
                  <a:txBody>
                    <a:bodyPr/>
                    <a:lstStyle/>
                    <a:p>
                      <a:r>
                        <a:rPr lang="en-GB" sz="1000" b="0" i="0" dirty="0" smtClean="0">
                          <a:latin typeface="Lucida Sans Unicode (Body)"/>
                        </a:rPr>
                        <a:t>0808 808 2003 – free,</a:t>
                      </a:r>
                      <a:r>
                        <a:rPr lang="en-GB" sz="1000" b="0" i="0" baseline="0" dirty="0" smtClean="0">
                          <a:latin typeface="Lucida Sans Unicode (Body)"/>
                        </a:rPr>
                        <a:t> Mon-Fri 09:00-20:00, Sat-Sun 10:00-15:00 </a:t>
                      </a:r>
                      <a:endParaRPr lang="en-GB" sz="1000" b="0" i="0" dirty="0">
                        <a:latin typeface="Lucida Sans Unicode (Body)"/>
                      </a:endParaRPr>
                    </a:p>
                  </a:txBody>
                  <a:tcPr/>
                </a:tc>
              </a:tr>
              <a:tr h="215816">
                <a:tc>
                  <a:txBody>
                    <a:bodyPr/>
                    <a:lstStyle/>
                    <a:p>
                      <a:r>
                        <a:rPr lang="en-GB" sz="1000" b="1" dirty="0" smtClean="0">
                          <a:latin typeface="Lucida Sans Unicode (Body)"/>
                          <a:hlinkClick r:id="rId7"/>
                        </a:rPr>
                        <a:t>PACT</a:t>
                      </a:r>
                      <a:endParaRPr lang="en-GB" sz="1000" b="1"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latin typeface="Lucida Sans Unicode (Body)"/>
                        </a:rPr>
                        <a:t>Helpline for those</a:t>
                      </a:r>
                      <a:r>
                        <a:rPr lang="en-GB" sz="1000" b="0" i="0" baseline="0" dirty="0" smtClean="0">
                          <a:latin typeface="Lucida Sans Unicode (Body)"/>
                        </a:rPr>
                        <a:t> with relatives in criminal justice system </a:t>
                      </a:r>
                      <a:endParaRPr lang="en-GB" sz="1000" b="0" i="0" dirty="0" smtClean="0">
                        <a:latin typeface="Lucida Sans Unicode (Body)"/>
                      </a:endParaRPr>
                    </a:p>
                  </a:txBody>
                  <a:tcPr/>
                </a:tc>
                <a:tc>
                  <a:txBody>
                    <a:bodyPr/>
                    <a:lstStyle/>
                    <a:p>
                      <a:r>
                        <a:rPr lang="en-GB" sz="1000" b="0" i="0" dirty="0" smtClean="0">
                          <a:latin typeface="Lucida Sans Unicode (Body)"/>
                          <a:hlinkClick r:id="rId8" action="ppaction://hlinkfile"/>
                        </a:rPr>
                        <a:t>0808 808 3444</a:t>
                      </a:r>
                      <a:endParaRPr lang="en-GB" sz="1000" b="0" i="0" dirty="0">
                        <a:latin typeface="Lucida Sans Unicode (Body)"/>
                      </a:endParaRPr>
                    </a:p>
                  </a:txBody>
                  <a:tcPr/>
                </a:tc>
              </a:tr>
              <a:tr h="335568">
                <a:tc>
                  <a:txBody>
                    <a:bodyPr/>
                    <a:lstStyle/>
                    <a:p>
                      <a:r>
                        <a:rPr lang="en-GB" sz="1000" b="1" dirty="0" smtClean="0">
                          <a:latin typeface="Lucida Sans Unicode (Body)"/>
                          <a:hlinkClick r:id="rId9"/>
                        </a:rPr>
                        <a:t>Reunite</a:t>
                      </a:r>
                      <a:endParaRPr lang="en-GB" sz="1000" b="1" dirty="0">
                        <a:latin typeface="Lucida Sans Unicode (Body)"/>
                      </a:endParaRPr>
                    </a:p>
                  </a:txBody>
                  <a:tcPr/>
                </a:tc>
                <a:tc>
                  <a:txBody>
                    <a:bodyPr/>
                    <a:lstStyle/>
                    <a:p>
                      <a:r>
                        <a:rPr lang="en-GB" sz="1000" b="0" i="0" dirty="0" smtClean="0">
                          <a:latin typeface="Lucida Sans Unicode (Body)"/>
                        </a:rPr>
                        <a:t>Support when</a:t>
                      </a:r>
                      <a:r>
                        <a:rPr lang="en-GB" sz="1000" b="0" i="0" baseline="0" dirty="0" smtClean="0">
                          <a:latin typeface="Lucida Sans Unicode (Body)"/>
                        </a:rPr>
                        <a:t> a mother is released from prison </a:t>
                      </a:r>
                      <a:endParaRPr lang="en-GB" sz="1000" b="0" i="0" dirty="0">
                        <a:latin typeface="Lucida Sans Unicode (Body)"/>
                      </a:endParaRPr>
                    </a:p>
                  </a:txBody>
                  <a:tcPr/>
                </a:tc>
                <a:tc>
                  <a:txBody>
                    <a:bodyPr/>
                    <a:lstStyle/>
                    <a:p>
                      <a:r>
                        <a:rPr lang="en-GB" sz="1000" b="0" i="0" dirty="0" smtClean="0">
                          <a:latin typeface="Lucida Sans Unicode (Body)"/>
                        </a:rPr>
                        <a:t>020 7199 8390</a:t>
                      </a:r>
                    </a:p>
                    <a:p>
                      <a:r>
                        <a:rPr lang="en-GB" sz="1000" b="0" i="0" dirty="0" smtClean="0">
                          <a:latin typeface="Lucida Sans Unicode (Body)"/>
                        </a:rPr>
                        <a:t>Unit 311, The Blackfriars Foundry,</a:t>
                      </a:r>
                      <a:r>
                        <a:rPr lang="en-GB" sz="1000" b="0" i="0" baseline="0" dirty="0" smtClean="0">
                          <a:latin typeface="Lucida Sans Unicode (Body)"/>
                        </a:rPr>
                        <a:t> </a:t>
                      </a:r>
                      <a:r>
                        <a:rPr lang="en-GB" sz="1000" b="0" i="0" dirty="0" smtClean="0">
                          <a:latin typeface="Lucida Sans Unicode (Body)"/>
                        </a:rPr>
                        <a:t>156 Blackfriars Road,</a:t>
                      </a:r>
                      <a:r>
                        <a:rPr lang="en-GB" sz="1000" b="0" i="0" baseline="0" dirty="0" smtClean="0">
                          <a:latin typeface="Lucida Sans Unicode (Body)"/>
                        </a:rPr>
                        <a:t> </a:t>
                      </a:r>
                      <a:r>
                        <a:rPr lang="en-GB" sz="1000" b="0" i="0" dirty="0" smtClean="0">
                          <a:latin typeface="Lucida Sans Unicode (Body)"/>
                        </a:rPr>
                        <a:t>SE1 8EN</a:t>
                      </a:r>
                      <a:endParaRPr lang="en-GB" sz="1000" b="0" i="0" dirty="0">
                        <a:latin typeface="Lucida Sans Unicode (Body)"/>
                      </a:endParaRPr>
                    </a:p>
                  </a:txBody>
                  <a:tcPr/>
                </a:tc>
              </a:tr>
              <a:tr h="370840">
                <a:tc>
                  <a:txBody>
                    <a:bodyPr/>
                    <a:lstStyle/>
                    <a:p>
                      <a:r>
                        <a:rPr lang="en-GB" sz="1000" b="1" dirty="0" smtClean="0">
                          <a:latin typeface="Lucida Sans Unicode (Body)"/>
                          <a:hlinkClick r:id="rId10"/>
                        </a:rPr>
                        <a:t>Langley</a:t>
                      </a:r>
                      <a:r>
                        <a:rPr lang="en-GB" sz="1000" b="1" baseline="0" dirty="0" smtClean="0">
                          <a:latin typeface="Lucida Sans Unicode (Body)"/>
                          <a:hlinkClick r:id="rId10"/>
                        </a:rPr>
                        <a:t> House Trust</a:t>
                      </a:r>
                      <a:endParaRPr lang="en-GB" sz="1000" b="1" dirty="0">
                        <a:latin typeface="Lucida Sans Unicode (Body)"/>
                      </a:endParaRPr>
                    </a:p>
                  </a:txBody>
                  <a:tcPr/>
                </a:tc>
                <a:tc>
                  <a:txBody>
                    <a:bodyPr/>
                    <a:lstStyle/>
                    <a:p>
                      <a:r>
                        <a:rPr lang="en-GB" sz="1000" b="0" i="0" dirty="0" smtClean="0">
                          <a:latin typeface="Lucida Sans Unicode (Body)"/>
                        </a:rPr>
                        <a:t>Support and advice incl.</a:t>
                      </a:r>
                      <a:r>
                        <a:rPr lang="en-GB" sz="1000" b="0" i="0" baseline="0" dirty="0" smtClean="0">
                          <a:latin typeface="Lucida Sans Unicode (Body)"/>
                        </a:rPr>
                        <a:t> 4 London residential projects </a:t>
                      </a:r>
                      <a:endParaRPr lang="en-GB" sz="1000" b="0" i="0" baseline="0" dirty="0">
                        <a:latin typeface="Lucida Sans Unicode (Body)"/>
                      </a:endParaRPr>
                    </a:p>
                    <a:p>
                      <a:r>
                        <a:rPr lang="en-GB" sz="1000" b="0" i="0" baseline="0" dirty="0" smtClean="0">
                          <a:latin typeface="Lucida Sans Unicode (Body)"/>
                          <a:hlinkClick r:id="rId11"/>
                        </a:rPr>
                        <a:t>Pathways to Change </a:t>
                      </a:r>
                      <a:r>
                        <a:rPr lang="en-GB" sz="1000" b="0" i="0" baseline="0" dirty="0" smtClean="0">
                          <a:latin typeface="Lucida Sans Unicode (Body)"/>
                        </a:rPr>
                        <a:t>programme with </a:t>
                      </a:r>
                      <a:r>
                        <a:rPr lang="en-GB" sz="1000" b="0" i="0" baseline="0" dirty="0" smtClean="0">
                          <a:latin typeface="Lucida Sans Unicode (Body)"/>
                          <a:hlinkClick r:id="rId10"/>
                        </a:rPr>
                        <a:t>Kainos Communit</a:t>
                      </a:r>
                      <a:r>
                        <a:rPr lang="en-GB" sz="1000" b="0" i="0" baseline="0" dirty="0" smtClean="0">
                          <a:latin typeface="Lucida Sans Unicode (Body)"/>
                        </a:rPr>
                        <a:t>y: 6-month programme for 18+ males </a:t>
                      </a:r>
                    </a:p>
                  </a:txBody>
                  <a:tcPr/>
                </a:tc>
                <a:tc>
                  <a:txBody>
                    <a:bodyPr/>
                    <a:lstStyle/>
                    <a:p>
                      <a:r>
                        <a:rPr lang="en-GB" sz="1000" b="0" i="0" dirty="0" smtClean="0">
                          <a:latin typeface="Lucida Sans Unicode (Body)"/>
                        </a:rPr>
                        <a:t>0208 253 0450</a:t>
                      </a:r>
                    </a:p>
                    <a:p>
                      <a:r>
                        <a:rPr lang="en-GB" sz="1000" b="0" i="0" dirty="0" smtClean="0">
                          <a:latin typeface="Lucida Sans Unicode (Body)"/>
                          <a:hlinkClick r:id="rId12"/>
                        </a:rPr>
                        <a:t>Make a referral</a:t>
                      </a:r>
                      <a:r>
                        <a:rPr lang="en-GB" sz="1000" b="0" i="0" baseline="0" dirty="0" smtClean="0">
                          <a:latin typeface="Lucida Sans Unicode (Body)"/>
                          <a:hlinkClick r:id="rId12"/>
                        </a:rPr>
                        <a:t> </a:t>
                      </a:r>
                      <a:endParaRPr lang="en-GB" sz="1000" b="0" i="0" baseline="0" dirty="0" smtClean="0">
                        <a:latin typeface="Lucida Sans Unicode (Body)"/>
                      </a:endParaRPr>
                    </a:p>
                    <a:p>
                      <a:r>
                        <a:rPr lang="en-GB" sz="1000" b="0" i="0" dirty="0" smtClean="0">
                          <a:latin typeface="Lucida Sans Unicode (Body)"/>
                        </a:rPr>
                        <a:t>Pathways</a:t>
                      </a:r>
                      <a:r>
                        <a:rPr lang="en-GB" sz="1000" b="0" i="0" baseline="0" dirty="0" smtClean="0">
                          <a:latin typeface="Lucida Sans Unicode (Body)"/>
                        </a:rPr>
                        <a:t> to Change: </a:t>
                      </a:r>
                      <a:r>
                        <a:rPr lang="en-GB" sz="1000" b="0" i="0" dirty="0" smtClean="0">
                          <a:latin typeface="Lucida Sans Unicode (Body)"/>
                        </a:rPr>
                        <a:t>01962 712163</a:t>
                      </a:r>
                      <a:endParaRPr lang="en-GB" sz="1000" b="0" i="0" dirty="0">
                        <a:latin typeface="Lucida Sans Unicode (Body)"/>
                      </a:endParaRPr>
                    </a:p>
                  </a:txBody>
                  <a:tcPr/>
                </a:tc>
              </a:tr>
              <a:tr h="370840">
                <a:tc>
                  <a:txBody>
                    <a:bodyPr/>
                    <a:lstStyle/>
                    <a:p>
                      <a:r>
                        <a:rPr lang="en-GB" sz="1000" b="1" dirty="0" smtClean="0">
                          <a:latin typeface="Lucida Sans Unicode (Body)"/>
                          <a:hlinkClick r:id="rId13"/>
                        </a:rPr>
                        <a:t>Foundation 4 Life </a:t>
                      </a:r>
                      <a:endParaRPr lang="en-GB" sz="1000" b="1" dirty="0">
                        <a:latin typeface="Lucida Sans Unicode (Body)"/>
                      </a:endParaRPr>
                    </a:p>
                  </a:txBody>
                  <a:tcPr/>
                </a:tc>
                <a:tc>
                  <a:txBody>
                    <a:bodyPr/>
                    <a:lstStyle/>
                    <a:p>
                      <a:r>
                        <a:rPr lang="en-GB" sz="1000" b="0" i="0" dirty="0" smtClean="0">
                          <a:latin typeface="Lucida Sans Unicode (Body)"/>
                        </a:rPr>
                        <a:t>Workshops</a:t>
                      </a:r>
                      <a:r>
                        <a:rPr lang="en-GB" sz="1000" b="0" i="0" baseline="0" dirty="0" smtClean="0">
                          <a:latin typeface="Lucida Sans Unicode (Body)"/>
                        </a:rPr>
                        <a:t> for young people offending/at risk of re-offending incl. employment support </a:t>
                      </a:r>
                      <a:endParaRPr lang="en-GB" sz="1000" b="0" i="0" dirty="0">
                        <a:latin typeface="Lucida Sans Unicode (Body)"/>
                      </a:endParaRPr>
                    </a:p>
                  </a:txBody>
                  <a:tcPr/>
                </a:tc>
                <a:tc>
                  <a:txBody>
                    <a:bodyPr/>
                    <a:lstStyle/>
                    <a:p>
                      <a:r>
                        <a:rPr lang="en-GB" sz="1000" b="0" i="0" dirty="0" smtClean="0">
                          <a:latin typeface="Lucida Sans Unicode (Body)"/>
                        </a:rPr>
                        <a:t>+44 208 662 4480</a:t>
                      </a:r>
                    </a:p>
                    <a:p>
                      <a:r>
                        <a:rPr lang="en-GB" sz="1000" b="0" i="0" dirty="0" smtClean="0">
                          <a:latin typeface="Lucida Sans Unicode (Body)"/>
                        </a:rPr>
                        <a:t>Pathfinders</a:t>
                      </a:r>
                      <a:r>
                        <a:rPr lang="en-GB" sz="1000" b="0" i="0" baseline="0" dirty="0" smtClean="0">
                          <a:latin typeface="Lucida Sans Unicode (Body)"/>
                        </a:rPr>
                        <a:t> peer mentoring: </a:t>
                      </a:r>
                      <a:r>
                        <a:rPr lang="en-GB" sz="1000" b="0" i="0" dirty="0" smtClean="0">
                          <a:latin typeface="Lucida Sans Unicode (Body)"/>
                        </a:rPr>
                        <a:t>+44 208 662 4480</a:t>
                      </a:r>
                    </a:p>
                  </a:txBody>
                  <a:tcPr/>
                </a:tc>
              </a:tr>
              <a:tr h="370840">
                <a:tc>
                  <a:txBody>
                    <a:bodyPr/>
                    <a:lstStyle/>
                    <a:p>
                      <a:r>
                        <a:rPr lang="en-GB" sz="1000" b="1" dirty="0" smtClean="0">
                          <a:latin typeface="Lucida Sans Unicode (Body)"/>
                          <a:hlinkClick r:id="rId14"/>
                        </a:rPr>
                        <a:t>Women in Prison</a:t>
                      </a:r>
                      <a:endParaRPr lang="en-GB" sz="1000" b="1" dirty="0">
                        <a:latin typeface="Lucida Sans Unicode (Body)"/>
                      </a:endParaRPr>
                    </a:p>
                  </a:txBody>
                  <a:tcPr/>
                </a:tc>
                <a:tc>
                  <a:txBody>
                    <a:bodyPr/>
                    <a:lstStyle/>
                    <a:p>
                      <a:r>
                        <a:rPr lang="en-GB" sz="1000" b="0" i="0" dirty="0" smtClean="0">
                          <a:latin typeface="Lucida Sans Unicode (Body)"/>
                        </a:rPr>
                        <a:t>Support and advice </a:t>
                      </a:r>
                    </a:p>
                    <a:p>
                      <a:r>
                        <a:rPr lang="en-GB" sz="1000" b="0" i="0" dirty="0" smtClean="0">
                          <a:latin typeface="Lucida Sans Unicode (Body)"/>
                          <a:hlinkClick r:id="rId15"/>
                        </a:rPr>
                        <a:t>Employment Programme</a:t>
                      </a:r>
                      <a:r>
                        <a:rPr lang="en-GB" sz="1000" b="0" i="0" baseline="0" dirty="0" smtClean="0">
                          <a:latin typeface="Lucida Sans Unicode (Body)"/>
                          <a:hlinkClick r:id="rId15"/>
                        </a:rPr>
                        <a:t> </a:t>
                      </a:r>
                      <a:endParaRPr lang="en-GB" sz="1000" b="0" i="0" baseline="0" dirty="0" smtClean="0">
                        <a:latin typeface="Lucida Sans Unicode (Body)"/>
                      </a:endParaRPr>
                    </a:p>
                    <a:p>
                      <a:r>
                        <a:rPr lang="en-GB" sz="1000" b="0" i="0" baseline="0" dirty="0" smtClean="0">
                          <a:latin typeface="Lucida Sans Unicode (Body)"/>
                        </a:rPr>
                        <a:t>The </a:t>
                      </a:r>
                      <a:r>
                        <a:rPr lang="en-GB" sz="1000" b="0" i="0" baseline="0" dirty="0" smtClean="0">
                          <a:latin typeface="Lucida Sans Unicode (Body)"/>
                          <a:hlinkClick r:id="rId16"/>
                        </a:rPr>
                        <a:t>Beth Centre</a:t>
                      </a:r>
                      <a:r>
                        <a:rPr lang="en-GB" sz="1000" b="0" i="0" baseline="0" dirty="0" smtClean="0">
                          <a:latin typeface="Lucida Sans Unicode (Body)"/>
                        </a:rPr>
                        <a:t>, Lambeth: safe space for support </a:t>
                      </a:r>
                    </a:p>
                    <a:p>
                      <a:r>
                        <a:rPr lang="en-GB" sz="1000" b="0" i="0" baseline="0" dirty="0" smtClean="0">
                          <a:latin typeface="Lucida Sans Unicode (Body)"/>
                          <a:hlinkClick r:id="rId17"/>
                        </a:rPr>
                        <a:t>CARE programme</a:t>
                      </a:r>
                      <a:r>
                        <a:rPr lang="en-GB" sz="1000" b="0" i="0" baseline="0" dirty="0" smtClean="0">
                          <a:latin typeface="Lucida Sans Unicode (Body)"/>
                        </a:rPr>
                        <a:t>: support groups and mentoring for women with history of violence </a:t>
                      </a:r>
                      <a:endParaRPr lang="en-GB" sz="1000" b="0" i="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latin typeface="Lucida Sans Unicode (Body)"/>
                        </a:rPr>
                        <a:t>0207 359 6674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latin typeface="Lucida Sans Unicode (Body)"/>
                        </a:rPr>
                        <a:t>Beth Centre: Hudson House.</a:t>
                      </a:r>
                      <a:r>
                        <a:rPr lang="en-GB" sz="1000" b="0" i="0" baseline="0" dirty="0" smtClean="0">
                          <a:latin typeface="Lucida Sans Unicode (Body)"/>
                        </a:rPr>
                        <a:t> </a:t>
                      </a:r>
                      <a:r>
                        <a:rPr lang="en-GB" sz="1000" b="0" i="0" dirty="0" smtClean="0">
                          <a:latin typeface="Lucida Sans Unicode (Body)"/>
                        </a:rPr>
                        <a:t>1 Stockwell Green,</a:t>
                      </a:r>
                      <a:r>
                        <a:rPr lang="en-GB" sz="1000" b="0" i="0" baseline="0" dirty="0" smtClean="0">
                          <a:latin typeface="Lucida Sans Unicode (Body)"/>
                        </a:rPr>
                        <a:t> </a:t>
                      </a:r>
                      <a:r>
                        <a:rPr lang="en-GB" sz="1000" b="0" i="0" dirty="0" smtClean="0">
                          <a:latin typeface="Lucida Sans Unicode (Body)"/>
                        </a:rPr>
                        <a:t>Stockwell,</a:t>
                      </a:r>
                      <a:r>
                        <a:rPr lang="en-GB" sz="1000" b="0" i="0" baseline="0" dirty="0" smtClean="0">
                          <a:latin typeface="Lucida Sans Unicode (Body)"/>
                        </a:rPr>
                        <a:t> </a:t>
                      </a:r>
                      <a:r>
                        <a:rPr lang="en-GB" sz="1000" b="0" i="0" dirty="0" smtClean="0">
                          <a:latin typeface="Lucida Sans Unicode (Body)"/>
                        </a:rPr>
                        <a:t>SW9 9JF</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latin typeface="Lucida Sans Unicode (Body)"/>
                        </a:rPr>
                        <a:t>0203 869 2170 / send referral form to </a:t>
                      </a:r>
                      <a:r>
                        <a:rPr lang="en-GB" sz="1000" b="0" i="0" dirty="0" smtClean="0">
                          <a:latin typeface="Lucida Sans Unicode (Body)"/>
                          <a:hlinkClick r:id="rId18"/>
                        </a:rPr>
                        <a:t>beth.referrals@wip.cjsm.net</a:t>
                      </a:r>
                      <a:endParaRPr lang="en-GB" sz="1000" b="0" i="0" dirty="0" smtClean="0">
                        <a:latin typeface="Lucida Sans Unicode (Body)"/>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latin typeface="Lucida Sans Unicode (Body)"/>
                        </a:rPr>
                        <a:t>elf-refer drop-in: Wed 10:00-16:00,</a:t>
                      </a:r>
                      <a:r>
                        <a:rPr lang="en-GB" sz="1000" b="0" i="0" baseline="0" dirty="0" smtClean="0">
                          <a:latin typeface="Lucida Sans Unicode (Body)"/>
                        </a:rPr>
                        <a:t> Fri 13:00-16:00 </a:t>
                      </a:r>
                      <a:endParaRPr lang="en-GB" sz="1000" b="0" i="0" dirty="0" smtClean="0">
                        <a:latin typeface="Lucida Sans Unicode (Body)"/>
                      </a:endParaRPr>
                    </a:p>
                    <a:p>
                      <a:r>
                        <a:rPr lang="en-GB" sz="1000" b="0" i="0" dirty="0" smtClean="0">
                          <a:latin typeface="Lucida Sans Unicode (Body)"/>
                        </a:rPr>
                        <a:t>CARE:</a:t>
                      </a:r>
                      <a:r>
                        <a:rPr lang="en-GB" sz="1000" b="0" i="0" baseline="0" dirty="0" smtClean="0">
                          <a:latin typeface="Lucida Sans Unicode (Body)"/>
                        </a:rPr>
                        <a:t> </a:t>
                      </a:r>
                      <a:r>
                        <a:rPr lang="en-GB" sz="1000" b="0" i="0" dirty="0" smtClean="0">
                          <a:latin typeface="Lucida Sans Unicode (Body)"/>
                        </a:rPr>
                        <a:t>Unit 10, the Ivories,</a:t>
                      </a:r>
                      <a:r>
                        <a:rPr lang="en-GB" sz="1000" b="0" i="0" baseline="0" dirty="0" smtClean="0">
                          <a:latin typeface="Lucida Sans Unicode (Body)"/>
                        </a:rPr>
                        <a:t> </a:t>
                      </a:r>
                      <a:r>
                        <a:rPr lang="en-GB" sz="1000" b="0" i="0" dirty="0" smtClean="0">
                          <a:latin typeface="Lucida Sans Unicode (Body)"/>
                        </a:rPr>
                        <a:t>6 Northampton Street,</a:t>
                      </a:r>
                      <a:r>
                        <a:rPr lang="en-GB" sz="1000" b="0" i="0" baseline="0" dirty="0" smtClean="0">
                          <a:latin typeface="Lucida Sans Unicode (Body)"/>
                        </a:rPr>
                        <a:t> </a:t>
                      </a:r>
                      <a:r>
                        <a:rPr lang="en-GB" sz="1000" b="0" i="0" dirty="0" smtClean="0">
                          <a:latin typeface="Lucida Sans Unicode (Body)"/>
                        </a:rPr>
                        <a:t>N1 2HY </a:t>
                      </a:r>
                    </a:p>
                    <a:p>
                      <a:r>
                        <a:rPr lang="en-GB" sz="1000" b="0" i="0" dirty="0" smtClean="0">
                          <a:latin typeface="Lucida Sans Unicode (Body)"/>
                        </a:rPr>
                        <a:t>0800 953 0125</a:t>
                      </a:r>
                      <a:endParaRPr lang="en-GB" sz="1000" b="0" i="0" dirty="0">
                        <a:latin typeface="Lucida Sans Unicode (Body)"/>
                      </a:endParaRPr>
                    </a:p>
                  </a:txBody>
                  <a:tcPr/>
                </a:tc>
              </a:tr>
              <a:tr h="178008">
                <a:tc>
                  <a:txBody>
                    <a:bodyPr/>
                    <a:lstStyle/>
                    <a:p>
                      <a:r>
                        <a:rPr lang="en-GB" sz="1000" b="1" dirty="0" smtClean="0">
                          <a:latin typeface="Lucida Sans Unicode (Body)"/>
                          <a:hlinkClick r:id="rId19"/>
                        </a:rPr>
                        <a:t>BLAST</a:t>
                      </a:r>
                      <a:endParaRPr lang="en-GB" sz="1000" b="1" dirty="0">
                        <a:latin typeface="Lucida Sans Unicode (Body)"/>
                      </a:endParaRPr>
                    </a:p>
                  </a:txBody>
                  <a:tcPr/>
                </a:tc>
                <a:tc>
                  <a:txBody>
                    <a:bodyPr/>
                    <a:lstStyle/>
                    <a:p>
                      <a:r>
                        <a:rPr lang="en-GB" sz="1000" b="0" i="0" dirty="0" smtClean="0">
                          <a:latin typeface="Lucida Sans Unicode (Body)"/>
                        </a:rPr>
                        <a:t>Training</a:t>
                      </a:r>
                      <a:r>
                        <a:rPr lang="en-GB" sz="1000" b="0" i="0" baseline="0" dirty="0" smtClean="0">
                          <a:latin typeface="Lucida Sans Unicode (Body)"/>
                        </a:rPr>
                        <a:t> and mentoring programmes for ex-offenders</a:t>
                      </a:r>
                    </a:p>
                  </a:txBody>
                  <a:tcPr/>
                </a:tc>
                <a:tc>
                  <a:txBody>
                    <a:bodyPr/>
                    <a:lstStyle/>
                    <a:p>
                      <a:r>
                        <a:rPr lang="en-GB" sz="1000" b="0" i="0" dirty="0" smtClean="0">
                          <a:latin typeface="Lucida Sans Unicode (Body)"/>
                        </a:rPr>
                        <a:t>+44 (0) 1753 891829 </a:t>
                      </a:r>
                      <a:endParaRPr lang="en-GB" sz="1000" b="0" i="0" dirty="0">
                        <a:latin typeface="Lucida Sans Unicode (Body)"/>
                      </a:endParaRPr>
                    </a:p>
                  </a:txBody>
                  <a:tcPr/>
                </a:tc>
              </a:tr>
              <a:tr h="188600">
                <a:tc>
                  <a:txBody>
                    <a:bodyPr/>
                    <a:lstStyle/>
                    <a:p>
                      <a:r>
                        <a:rPr lang="en-GB" sz="1000" b="1" dirty="0" smtClean="0">
                          <a:latin typeface="Lucida Sans Unicode (Body)"/>
                          <a:hlinkClick r:id="rId20"/>
                        </a:rPr>
                        <a:t>Prosper 4</a:t>
                      </a:r>
                      <a:r>
                        <a:rPr lang="en-GB" sz="1000" b="1" baseline="0" dirty="0" smtClean="0">
                          <a:latin typeface="Lucida Sans Unicode (Body)"/>
                          <a:hlinkClick r:id="rId20"/>
                        </a:rPr>
                        <a:t> Group</a:t>
                      </a:r>
                      <a:endParaRPr lang="en-GB" sz="1000" b="1" dirty="0">
                        <a:latin typeface="Lucida Sans Unicode (Body)"/>
                      </a:endParaRPr>
                    </a:p>
                  </a:txBody>
                  <a:tcPr/>
                </a:tc>
                <a:tc>
                  <a:txBody>
                    <a:bodyPr/>
                    <a:lstStyle/>
                    <a:p>
                      <a:r>
                        <a:rPr lang="en-GB" sz="1000" b="0" i="0" baseline="0" dirty="0" smtClean="0">
                          <a:latin typeface="Lucida Sans Unicode (Body)"/>
                        </a:rPr>
                        <a:t>Employment support for ex-offenders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000" b="0" kern="1200" dirty="0" smtClean="0">
                          <a:solidFill>
                            <a:schemeClr val="dk1"/>
                          </a:solidFill>
                          <a:effectLst/>
                          <a:latin typeface="Lucida Sans Unicode (Body)"/>
                          <a:ea typeface="+mn-ea"/>
                          <a:cs typeface="+mn-cs"/>
                        </a:rPr>
                        <a:t>0203 021 4780</a:t>
                      </a:r>
                      <a:endParaRPr lang="en-GB" sz="1000" b="0" dirty="0" smtClean="0">
                        <a:effectLst/>
                        <a:latin typeface="Lucida Sans Unicode (Body)"/>
                      </a:endParaRPr>
                    </a:p>
                  </a:txBody>
                  <a:tcPr/>
                </a:tc>
              </a:tr>
              <a:tr h="205432">
                <a:tc>
                  <a:txBody>
                    <a:bodyPr/>
                    <a:lstStyle/>
                    <a:p>
                      <a:r>
                        <a:rPr lang="en-GB" sz="1000" b="1" dirty="0" smtClean="0">
                          <a:latin typeface="Lucida Sans Unicode (Body)"/>
                          <a:hlinkClick r:id="rId21"/>
                        </a:rPr>
                        <a:t>Vision</a:t>
                      </a:r>
                      <a:r>
                        <a:rPr lang="en-GB" sz="1000" b="1" baseline="0" dirty="0" smtClean="0">
                          <a:latin typeface="Lucida Sans Unicode (Body)"/>
                          <a:hlinkClick r:id="rId21"/>
                        </a:rPr>
                        <a:t> Housing</a:t>
                      </a:r>
                      <a:endParaRPr lang="en-GB" sz="1000" b="1" dirty="0">
                        <a:latin typeface="Lucida Sans Unicode (Body)"/>
                      </a:endParaRPr>
                    </a:p>
                  </a:txBody>
                  <a:tcPr/>
                </a:tc>
                <a:tc>
                  <a:txBody>
                    <a:bodyPr/>
                    <a:lstStyle/>
                    <a:p>
                      <a:r>
                        <a:rPr lang="en-GB" sz="1000" b="0" i="0" baseline="0" dirty="0" smtClean="0">
                          <a:latin typeface="Lucida Sans Unicode (Body)"/>
                        </a:rPr>
                        <a:t>Housing support for ex-offenders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Lucida Sans Unicode (Body)"/>
                        </a:rPr>
                        <a:t>For support: 0207 099 6727</a:t>
                      </a:r>
                    </a:p>
                  </a:txBody>
                  <a:tcPr/>
                </a:tc>
              </a:tr>
            </a:tbl>
          </a:graphicData>
        </a:graphic>
      </p:graphicFrame>
      <p:sp>
        <p:nvSpPr>
          <p:cNvPr id="5" name="TextBox 4"/>
          <p:cNvSpPr txBox="1"/>
          <p:nvPr/>
        </p:nvSpPr>
        <p:spPr>
          <a:xfrm>
            <a:off x="228650" y="260648"/>
            <a:ext cx="8640960" cy="646331"/>
          </a:xfrm>
          <a:prstGeom prst="rect">
            <a:avLst/>
          </a:prstGeom>
          <a:noFill/>
        </p:spPr>
        <p:txBody>
          <a:bodyPr wrap="square" rtlCol="0">
            <a:spAutoFit/>
          </a:bodyPr>
          <a:lstStyle/>
          <a:p>
            <a:r>
              <a:rPr lang="en-GB" b="1" dirty="0" smtClean="0"/>
              <a:t>Prison leavers/criminal record					2/2		 </a:t>
            </a:r>
            <a:endParaRPr lang="en-GB" b="1" dirty="0"/>
          </a:p>
        </p:txBody>
      </p:sp>
      <p:sp>
        <p:nvSpPr>
          <p:cNvPr id="7" name="Rounded Rectangle 6">
            <a:hlinkClick r:id="rId22"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3933022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4643742"/>
              </p:ext>
            </p:extLst>
          </p:nvPr>
        </p:nvGraphicFramePr>
        <p:xfrm>
          <a:off x="323528" y="808464"/>
          <a:ext cx="8568952" cy="4485640"/>
        </p:xfrm>
        <a:graphic>
          <a:graphicData uri="http://schemas.openxmlformats.org/drawingml/2006/table">
            <a:tbl>
              <a:tblPr firstRow="1" bandRow="1">
                <a:tableStyleId>{5C22544A-7EE6-4342-B048-85BDC9FD1C3A}</a:tableStyleId>
              </a:tblPr>
              <a:tblGrid>
                <a:gridCol w="1879457"/>
                <a:gridCol w="3092720"/>
                <a:gridCol w="3596775"/>
              </a:tblGrid>
              <a:tr h="172264">
                <a:tc>
                  <a:txBody>
                    <a:bodyPr/>
                    <a:lstStyle/>
                    <a:p>
                      <a:r>
                        <a:rPr lang="en-GB" sz="1200" dirty="0" smtClean="0">
                          <a:latin typeface="Lucida Sans Unicode (Body)"/>
                        </a:rPr>
                        <a:t>ORGANISATION</a:t>
                      </a:r>
                      <a:endParaRPr lang="en-GB" sz="1200" dirty="0">
                        <a:latin typeface="Lucida Sans Unicode (Body)"/>
                      </a:endParaRPr>
                    </a:p>
                  </a:txBody>
                  <a:tcPr/>
                </a:tc>
                <a:tc>
                  <a:txBody>
                    <a:bodyPr/>
                    <a:lstStyle/>
                    <a:p>
                      <a:r>
                        <a:rPr lang="en-GB" sz="1200" dirty="0" smtClean="0">
                          <a:latin typeface="Lucida Sans Unicode (Body)"/>
                        </a:rPr>
                        <a:t>SERVICES</a:t>
                      </a:r>
                      <a:endParaRPr lang="en-GB" sz="1200" dirty="0">
                        <a:latin typeface="Lucida Sans Unicode (Body)"/>
                      </a:endParaRPr>
                    </a:p>
                  </a:txBody>
                  <a:tcPr/>
                </a:tc>
                <a:tc>
                  <a:txBody>
                    <a:bodyPr/>
                    <a:lstStyle/>
                    <a:p>
                      <a:r>
                        <a:rPr lang="en-GB" sz="1200" dirty="0" smtClean="0">
                          <a:latin typeface="Lucida Sans Unicode (Body)"/>
                        </a:rPr>
                        <a:t>CONTACT</a:t>
                      </a:r>
                      <a:endParaRPr lang="en-GB" sz="1200" dirty="0">
                        <a:latin typeface="Lucida Sans Unicode (Body)"/>
                      </a:endParaRPr>
                    </a:p>
                  </a:txBody>
                  <a:tcPr/>
                </a:tc>
              </a:tr>
              <a:tr h="370840">
                <a:tc>
                  <a:txBody>
                    <a:bodyPr/>
                    <a:lstStyle/>
                    <a:p>
                      <a:r>
                        <a:rPr lang="en-GB" sz="1200" dirty="0" smtClean="0">
                          <a:latin typeface="Lucida Sans Unicode (Body)"/>
                          <a:hlinkClick r:id="rId4"/>
                        </a:rPr>
                        <a:t>Samaritans </a:t>
                      </a:r>
                      <a:endParaRPr lang="en-GB" sz="1200" dirty="0">
                        <a:latin typeface="Lucida Sans Unicode (Body)"/>
                      </a:endParaRPr>
                    </a:p>
                  </a:txBody>
                  <a:tcPr/>
                </a:tc>
                <a:tc>
                  <a:txBody>
                    <a:bodyPr/>
                    <a:lstStyle/>
                    <a:p>
                      <a:r>
                        <a:rPr lang="en-GB" sz="1200" dirty="0" smtClean="0">
                          <a:latin typeface="Lucida Sans Unicode (Body)"/>
                        </a:rPr>
                        <a:t>Emergency</a:t>
                      </a:r>
                      <a:r>
                        <a:rPr lang="en-GB" sz="1200" baseline="0" dirty="0" smtClean="0">
                          <a:latin typeface="Lucida Sans Unicode (Body)"/>
                        </a:rPr>
                        <a:t> support and advice </a:t>
                      </a:r>
                      <a:endParaRPr lang="en-GB" sz="1200" dirty="0">
                        <a:latin typeface="Lucida Sans Unicode (Body)"/>
                      </a:endParaRPr>
                    </a:p>
                  </a:txBody>
                  <a:tcPr/>
                </a:tc>
                <a:tc>
                  <a:txBody>
                    <a:bodyPr/>
                    <a:lstStyle/>
                    <a:p>
                      <a:r>
                        <a:rPr lang="en-GB" sz="1200" dirty="0" smtClean="0">
                          <a:latin typeface="Lucida Sans Unicode (Body)"/>
                        </a:rPr>
                        <a:t>116 123</a:t>
                      </a:r>
                      <a:endParaRPr lang="en-GB" sz="1200" b="1" dirty="0">
                        <a:latin typeface="Lucida Sans Unicode (Body)"/>
                      </a:endParaRPr>
                    </a:p>
                  </a:txBody>
                  <a:tcPr/>
                </a:tc>
              </a:tr>
              <a:tr h="194424">
                <a:tc>
                  <a:txBody>
                    <a:bodyPr/>
                    <a:lstStyle/>
                    <a:p>
                      <a:r>
                        <a:rPr lang="en-GB" sz="1200" dirty="0" smtClean="0">
                          <a:latin typeface="Lucida Sans Unicode (Body)"/>
                          <a:hlinkClick r:id="rId5"/>
                        </a:rPr>
                        <a:t>HopeLine</a:t>
                      </a:r>
                      <a:r>
                        <a:rPr lang="en-GB" sz="1200" baseline="0" dirty="0" smtClean="0">
                          <a:latin typeface="Lucida Sans Unicode (Body)"/>
                          <a:hlinkClick r:id="rId5"/>
                        </a:rPr>
                        <a:t> UK </a:t>
                      </a:r>
                      <a:endParaRPr lang="en-GB" sz="1200" dirty="0">
                        <a:latin typeface="Lucida Sans Unicode (Body)"/>
                      </a:endParaRPr>
                    </a:p>
                  </a:txBody>
                  <a:tcPr/>
                </a:tc>
                <a:tc>
                  <a:txBody>
                    <a:bodyPr/>
                    <a:lstStyle/>
                    <a:p>
                      <a:r>
                        <a:rPr lang="en-GB" sz="1200" dirty="0" smtClean="0">
                          <a:latin typeface="Lucida Sans Unicode (Body)"/>
                        </a:rPr>
                        <a:t>Emergency support</a:t>
                      </a:r>
                      <a:r>
                        <a:rPr lang="en-GB" sz="1200" baseline="0" dirty="0" smtClean="0">
                          <a:latin typeface="Lucida Sans Unicode (Body)"/>
                        </a:rPr>
                        <a:t> and advice </a:t>
                      </a:r>
                      <a:endParaRPr lang="en-GB" sz="1200" dirty="0">
                        <a:latin typeface="Lucida Sans Unicode (Body)"/>
                      </a:endParaRPr>
                    </a:p>
                  </a:txBody>
                  <a:tcPr/>
                </a:tc>
                <a:tc>
                  <a:txBody>
                    <a:bodyPr/>
                    <a:lstStyle/>
                    <a:p>
                      <a:r>
                        <a:rPr lang="en-GB" sz="1200" dirty="0" smtClean="0">
                          <a:latin typeface="Lucida Sans Unicode (Body)"/>
                        </a:rPr>
                        <a:t>08000684141 – Mon-Fri 10:00-22:-00,</a:t>
                      </a:r>
                      <a:r>
                        <a:rPr lang="en-GB" sz="1200" baseline="0" dirty="0" smtClean="0">
                          <a:latin typeface="Lucida Sans Unicode (Body)"/>
                        </a:rPr>
                        <a:t> Sat-Sun 14:00-22:00 </a:t>
                      </a:r>
                      <a:endParaRPr lang="en-GB" sz="1200" b="0" dirty="0">
                        <a:latin typeface="Lucida Sans Unicode (Body)"/>
                      </a:endParaRPr>
                    </a:p>
                  </a:txBody>
                  <a:tcPr/>
                </a:tc>
              </a:tr>
              <a:tr h="370840">
                <a:tc>
                  <a:txBody>
                    <a:bodyPr/>
                    <a:lstStyle/>
                    <a:p>
                      <a:r>
                        <a:rPr lang="en-GB" sz="1200" dirty="0" smtClean="0">
                          <a:latin typeface="Lucida Sans Unicode (Body)"/>
                          <a:hlinkClick r:id="rId6"/>
                        </a:rPr>
                        <a:t>The Mix </a:t>
                      </a:r>
                      <a:endParaRPr lang="en-GB" sz="1200" dirty="0">
                        <a:latin typeface="Lucida Sans Unicode (Body)"/>
                      </a:endParaRPr>
                    </a:p>
                  </a:txBody>
                  <a:tcPr/>
                </a:tc>
                <a:tc>
                  <a:txBody>
                    <a:bodyPr/>
                    <a:lstStyle/>
                    <a:p>
                      <a:r>
                        <a:rPr lang="en-GB" sz="1200" dirty="0" smtClean="0">
                          <a:latin typeface="Lucida Sans Unicode (Body)"/>
                        </a:rPr>
                        <a:t>Employment</a:t>
                      </a:r>
                      <a:r>
                        <a:rPr lang="en-GB" sz="1200" baseline="0" dirty="0" smtClean="0">
                          <a:latin typeface="Lucida Sans Unicode (Body)"/>
                        </a:rPr>
                        <a:t> support </a:t>
                      </a:r>
                      <a:endParaRPr lang="en-GB" sz="1200" dirty="0">
                        <a:latin typeface="Lucida Sans Unicode (Body)"/>
                      </a:endParaRPr>
                    </a:p>
                  </a:txBody>
                  <a:tcPr/>
                </a:tc>
                <a:tc>
                  <a:txBody>
                    <a:bodyPr/>
                    <a:lstStyle/>
                    <a:p>
                      <a:r>
                        <a:rPr lang="en-GB" sz="1200" dirty="0" smtClean="0">
                          <a:latin typeface="Lucida Sans Unicode (Body)"/>
                        </a:rPr>
                        <a:t>08088084994</a:t>
                      </a:r>
                      <a:r>
                        <a:rPr lang="en-GB" sz="1200" baseline="0" dirty="0" smtClean="0">
                          <a:latin typeface="Lucida Sans Unicode (Body)"/>
                        </a:rPr>
                        <a:t> </a:t>
                      </a:r>
                    </a:p>
                    <a:p>
                      <a:r>
                        <a:rPr lang="en-GB" sz="1200" dirty="0" smtClean="0">
                          <a:latin typeface="Lucida Sans Unicode (Body)"/>
                          <a:hlinkClick r:id="rId6"/>
                        </a:rPr>
                        <a:t>Online chat </a:t>
                      </a:r>
                      <a:endParaRPr lang="en-GB" sz="1200" dirty="0">
                        <a:latin typeface="Lucida Sans Unicode (Body)"/>
                      </a:endParaRPr>
                    </a:p>
                  </a:txBody>
                  <a:tcPr/>
                </a:tc>
              </a:tr>
              <a:tr h="370840">
                <a:tc>
                  <a:txBody>
                    <a:bodyPr/>
                    <a:lstStyle/>
                    <a:p>
                      <a:r>
                        <a:rPr lang="en-GB" sz="1200" dirty="0" smtClean="0">
                          <a:latin typeface="Lucida Sans Unicode (Body)"/>
                          <a:hlinkClick r:id="rId7"/>
                        </a:rPr>
                        <a:t>PECAN</a:t>
                      </a:r>
                      <a:endParaRPr lang="en-GB" sz="1200" dirty="0">
                        <a:latin typeface="Lucida Sans Unicode (Body)"/>
                      </a:endParaRPr>
                    </a:p>
                  </a:txBody>
                  <a:tcPr/>
                </a:tc>
                <a:tc>
                  <a:txBody>
                    <a:bodyPr/>
                    <a:lstStyle/>
                    <a:p>
                      <a:r>
                        <a:rPr lang="en-GB" sz="1200" dirty="0" smtClean="0">
                          <a:latin typeface="Lucida Sans Unicode (Body)"/>
                        </a:rPr>
                        <a:t>1-1 support for unemployed</a:t>
                      </a:r>
                      <a:r>
                        <a:rPr lang="en-GB" sz="1200" baseline="0" dirty="0" smtClean="0">
                          <a:latin typeface="Lucida Sans Unicode (Body)"/>
                        </a:rPr>
                        <a:t> people with mental health issues </a:t>
                      </a:r>
                      <a:endParaRPr lang="en-GB" sz="1200" dirty="0">
                        <a:latin typeface="Lucida Sans Unicode (Body)"/>
                      </a:endParaRPr>
                    </a:p>
                  </a:txBody>
                  <a:tcPr/>
                </a:tc>
                <a:tc>
                  <a:txBody>
                    <a:bodyPr/>
                    <a:lstStyle/>
                    <a:p>
                      <a:r>
                        <a:rPr lang="en-GB" sz="1200" dirty="0" smtClean="0">
                          <a:latin typeface="Lucida Sans Unicode (Body)"/>
                        </a:rPr>
                        <a:t>020 7732 0007 </a:t>
                      </a:r>
                    </a:p>
                    <a:p>
                      <a:r>
                        <a:rPr lang="en-GB" sz="1200" dirty="0" smtClean="0">
                          <a:latin typeface="Lucida Sans Unicode (Body)"/>
                        </a:rPr>
                        <a:t>121a Peckham High Street,</a:t>
                      </a:r>
                      <a:r>
                        <a:rPr lang="en-GB" sz="1200" baseline="0" dirty="0" smtClean="0">
                          <a:latin typeface="Lucida Sans Unicode (Body)"/>
                        </a:rPr>
                        <a:t> </a:t>
                      </a:r>
                      <a:r>
                        <a:rPr lang="en-GB" sz="1200" dirty="0" smtClean="0">
                          <a:latin typeface="Lucida Sans Unicode (Body)"/>
                        </a:rPr>
                        <a:t>SE15 5SE </a:t>
                      </a:r>
                      <a:endParaRPr lang="en-GB" sz="1200" dirty="0">
                        <a:latin typeface="Lucida Sans Unicode (Body)"/>
                      </a:endParaRPr>
                    </a:p>
                  </a:txBody>
                  <a:tcPr/>
                </a:tc>
              </a:tr>
              <a:tr h="238224">
                <a:tc>
                  <a:txBody>
                    <a:bodyPr/>
                    <a:lstStyle/>
                    <a:p>
                      <a:r>
                        <a:rPr lang="en-GB" sz="1200" dirty="0" smtClean="0">
                          <a:latin typeface="Lucida Sans Unicode (Body)"/>
                          <a:hlinkClick r:id="rId8"/>
                        </a:rPr>
                        <a:t>Lifesigns</a:t>
                      </a:r>
                      <a:endParaRPr lang="en-GB" sz="1200" dirty="0">
                        <a:latin typeface="Lucida Sans Unicode (Body)"/>
                      </a:endParaRPr>
                    </a:p>
                  </a:txBody>
                  <a:tcPr/>
                </a:tc>
                <a:tc>
                  <a:txBody>
                    <a:bodyPr/>
                    <a:lstStyle/>
                    <a:p>
                      <a:r>
                        <a:rPr lang="en-GB" sz="1200" dirty="0" smtClean="0">
                          <a:latin typeface="Lucida Sans Unicode (Body)"/>
                        </a:rPr>
                        <a:t>Support</a:t>
                      </a:r>
                      <a:r>
                        <a:rPr lang="en-GB" sz="1200" baseline="0" dirty="0" smtClean="0">
                          <a:latin typeface="Lucida Sans Unicode (Body)"/>
                        </a:rPr>
                        <a:t> and advice</a:t>
                      </a:r>
                      <a:endParaRPr lang="en-GB" sz="1200" dirty="0">
                        <a:latin typeface="Lucida Sans Unicode (Body)"/>
                      </a:endParaRPr>
                    </a:p>
                  </a:txBody>
                  <a:tcPr/>
                </a:tc>
                <a:tc>
                  <a:txBody>
                    <a:bodyPr/>
                    <a:lstStyle/>
                    <a:p>
                      <a:r>
                        <a:rPr lang="en-GB" sz="1200" dirty="0" smtClean="0">
                          <a:latin typeface="Lucida Sans Unicode (Body)"/>
                          <a:hlinkClick r:id="rId9"/>
                        </a:rPr>
                        <a:t>Online forum </a:t>
                      </a:r>
                      <a:endParaRPr lang="en-GB" sz="1200" dirty="0">
                        <a:latin typeface="Lucida Sans Unicode (Body)"/>
                      </a:endParaRPr>
                    </a:p>
                  </a:txBody>
                  <a:tcPr/>
                </a:tc>
              </a:tr>
              <a:tr h="210408">
                <a:tc>
                  <a:txBody>
                    <a:bodyPr/>
                    <a:lstStyle/>
                    <a:p>
                      <a:r>
                        <a:rPr lang="en-GB" sz="1200" dirty="0" smtClean="0">
                          <a:latin typeface="Lucida Sans Unicode (Body)"/>
                          <a:hlinkClick r:id="rId10"/>
                        </a:rPr>
                        <a:t>Self harm</a:t>
                      </a:r>
                      <a:r>
                        <a:rPr lang="en-GB" sz="1200" baseline="0" dirty="0" smtClean="0">
                          <a:latin typeface="Lucida Sans Unicode (Body)"/>
                          <a:hlinkClick r:id="rId10"/>
                        </a:rPr>
                        <a:t> UK </a:t>
                      </a:r>
                      <a:endParaRPr lang="en-GB" sz="1200" dirty="0">
                        <a:latin typeface="Lucida Sans Unicode (Body)"/>
                      </a:endParaRPr>
                    </a:p>
                  </a:txBody>
                  <a:tcPr/>
                </a:tc>
                <a:tc>
                  <a:txBody>
                    <a:bodyPr/>
                    <a:lstStyle/>
                    <a:p>
                      <a:r>
                        <a:rPr lang="en-GB" sz="1200" dirty="0" smtClean="0">
                          <a:latin typeface="Lucida Sans Unicode (Body)"/>
                        </a:rPr>
                        <a:t>Support and advice</a:t>
                      </a:r>
                      <a:r>
                        <a:rPr lang="en-GB" sz="1200" baseline="0" dirty="0" smtClean="0">
                          <a:latin typeface="Lucida Sans Unicode (Body)"/>
                        </a:rPr>
                        <a:t> </a:t>
                      </a:r>
                      <a:endParaRPr lang="en-GB" sz="1200" dirty="0">
                        <a:latin typeface="Lucida Sans Unicode (Body)"/>
                      </a:endParaRPr>
                    </a:p>
                  </a:txBody>
                  <a:tcPr/>
                </a:tc>
                <a:tc>
                  <a:txBody>
                    <a:bodyPr/>
                    <a:lstStyle/>
                    <a:p>
                      <a:endParaRPr lang="en-GB" sz="1200" dirty="0">
                        <a:latin typeface="Lucida Sans Unicode (Body)"/>
                      </a:endParaRPr>
                    </a:p>
                  </a:txBody>
                  <a:tcPr/>
                </a:tc>
              </a:tr>
              <a:tr h="370840">
                <a:tc>
                  <a:txBody>
                    <a:bodyPr/>
                    <a:lstStyle/>
                    <a:p>
                      <a:r>
                        <a:rPr lang="en-GB" sz="1200" dirty="0" smtClean="0">
                          <a:latin typeface="Lucida Sans Unicode (Body)"/>
                          <a:hlinkClick r:id="rId11"/>
                        </a:rPr>
                        <a:t>Maytree</a:t>
                      </a:r>
                      <a:r>
                        <a:rPr lang="en-GB" sz="1200" baseline="0" dirty="0" smtClean="0">
                          <a:latin typeface="Lucida Sans Unicode (Body)"/>
                          <a:hlinkClick r:id="rId11"/>
                        </a:rPr>
                        <a:t> Suicide Respite Centre </a:t>
                      </a:r>
                      <a:endParaRPr lang="en-GB" sz="1200" dirty="0">
                        <a:latin typeface="Lucida Sans Unicode (Body)"/>
                      </a:endParaRPr>
                    </a:p>
                  </a:txBody>
                  <a:tcPr/>
                </a:tc>
                <a:tc>
                  <a:txBody>
                    <a:bodyPr/>
                    <a:lstStyle/>
                    <a:p>
                      <a:r>
                        <a:rPr lang="en-GB" sz="1200" dirty="0" smtClean="0">
                          <a:latin typeface="Lucida Sans Unicode (Body)"/>
                        </a:rPr>
                        <a:t>Respite centre</a:t>
                      </a:r>
                      <a:r>
                        <a:rPr lang="en-GB" sz="1200" baseline="0" dirty="0" smtClean="0">
                          <a:latin typeface="Lucida Sans Unicode (Body)"/>
                        </a:rPr>
                        <a:t> for those suffering from suicidal thoughts </a:t>
                      </a:r>
                      <a:endParaRPr lang="en-GB" sz="1200" dirty="0">
                        <a:latin typeface="Lucida Sans Unicode (Body)"/>
                      </a:endParaRPr>
                    </a:p>
                  </a:txBody>
                  <a:tcPr/>
                </a:tc>
                <a:tc>
                  <a:txBody>
                    <a:bodyPr/>
                    <a:lstStyle/>
                    <a:p>
                      <a:r>
                        <a:rPr kumimoji="0" lang="en-GB" sz="1200" b="0" kern="1200" dirty="0" smtClean="0">
                          <a:solidFill>
                            <a:schemeClr val="dk1"/>
                          </a:solidFill>
                          <a:effectLst/>
                          <a:latin typeface="Lucida Sans Unicode (Body)"/>
                          <a:ea typeface="+mn-ea"/>
                          <a:cs typeface="+mn-cs"/>
                        </a:rPr>
                        <a:t>020 7263 7070</a:t>
                      </a:r>
                      <a:endParaRPr lang="en-GB" sz="1200" b="0" dirty="0">
                        <a:latin typeface="Lucida Sans Unicode (Body)"/>
                      </a:endParaRPr>
                    </a:p>
                  </a:txBody>
                  <a:tcPr/>
                </a:tc>
              </a:tr>
              <a:tr h="370840">
                <a:tc>
                  <a:txBody>
                    <a:bodyPr/>
                    <a:lstStyle/>
                    <a:p>
                      <a:r>
                        <a:rPr lang="en-GB" sz="1200" dirty="0" smtClean="0">
                          <a:latin typeface="Lucida Sans Unicode (Body)"/>
                          <a:hlinkClick r:id="rId12"/>
                        </a:rPr>
                        <a:t>PAPYRUS</a:t>
                      </a:r>
                      <a:endParaRPr lang="en-GB" sz="1200" dirty="0">
                        <a:latin typeface="Lucida Sans Unicode (Body)"/>
                      </a:endParaRPr>
                    </a:p>
                  </a:txBody>
                  <a:tcPr/>
                </a:tc>
                <a:tc>
                  <a:txBody>
                    <a:bodyPr/>
                    <a:lstStyle/>
                    <a:p>
                      <a:r>
                        <a:rPr lang="en-GB" sz="1200" baseline="0" dirty="0" smtClean="0">
                          <a:latin typeface="Lucida Sans Unicode (Body)"/>
                        </a:rPr>
                        <a:t>Helpline for young people thinking about suicide </a:t>
                      </a:r>
                      <a:endParaRPr lang="en-GB" sz="1200" dirty="0">
                        <a:latin typeface="Lucida Sans Unicode (Body)"/>
                      </a:endParaRPr>
                    </a:p>
                  </a:txBody>
                  <a:tcPr/>
                </a:tc>
                <a:tc>
                  <a:txBody>
                    <a:bodyPr/>
                    <a:lstStyle/>
                    <a:p>
                      <a:r>
                        <a:rPr lang="en-GB" sz="1200" dirty="0" smtClean="0">
                          <a:latin typeface="Lucida Sans Unicode (Body)"/>
                          <a:hlinkClick r:id="rId13"/>
                        </a:rPr>
                        <a:t>0800 068 41 41</a:t>
                      </a:r>
                      <a:r>
                        <a:rPr lang="en-GB" sz="1200" dirty="0" smtClean="0">
                          <a:latin typeface="Lucida Sans Unicode (Body)"/>
                        </a:rPr>
                        <a:t> – Mon-Fri 10:00-22;00, Sat-Sun</a:t>
                      </a:r>
                      <a:r>
                        <a:rPr lang="en-GB" sz="1200" baseline="0" dirty="0" smtClean="0">
                          <a:latin typeface="Lucida Sans Unicode (Body)"/>
                        </a:rPr>
                        <a:t> 14:00-22;00 </a:t>
                      </a:r>
                      <a:endParaRPr lang="en-GB" sz="1200" dirty="0">
                        <a:latin typeface="Lucida Sans Unicode (Body)"/>
                      </a:endParaRPr>
                    </a:p>
                  </a:txBody>
                  <a:tcPr/>
                </a:tc>
              </a:tr>
              <a:tr h="370840">
                <a:tc>
                  <a:txBody>
                    <a:bodyPr/>
                    <a:lstStyle/>
                    <a:p>
                      <a:r>
                        <a:rPr lang="en-GB" sz="1200" dirty="0" smtClean="0">
                          <a:latin typeface="Lucida Sans Unicode (Body)"/>
                          <a:hlinkClick r:id="rId14"/>
                        </a:rPr>
                        <a:t>Campaign Against</a:t>
                      </a:r>
                      <a:r>
                        <a:rPr lang="en-GB" sz="1200" baseline="0" dirty="0" smtClean="0">
                          <a:latin typeface="Lucida Sans Unicode (Body)"/>
                          <a:hlinkClick r:id="rId14"/>
                        </a:rPr>
                        <a:t> Living Miserably (CALM) </a:t>
                      </a:r>
                      <a:endParaRPr lang="en-GB" sz="1200" dirty="0">
                        <a:latin typeface="Lucida Sans Unicode (Body)"/>
                      </a:endParaRPr>
                    </a:p>
                  </a:txBody>
                  <a:tcPr/>
                </a:tc>
                <a:tc>
                  <a:txBody>
                    <a:bodyPr/>
                    <a:lstStyle/>
                    <a:p>
                      <a:r>
                        <a:rPr lang="en-GB" sz="1200" dirty="0" smtClean="0">
                          <a:latin typeface="Lucida Sans Unicode (Body)"/>
                        </a:rPr>
                        <a:t>Helpline for young men </a:t>
                      </a:r>
                      <a:endParaRPr lang="en-GB" sz="1200" dirty="0">
                        <a:latin typeface="Lucida Sans Unicode (Body)"/>
                      </a:endParaRPr>
                    </a:p>
                  </a:txBody>
                  <a:tcPr/>
                </a:tc>
                <a:tc>
                  <a:txBody>
                    <a:bodyPr/>
                    <a:lstStyle/>
                    <a:p>
                      <a:r>
                        <a:rPr lang="en-GB" sz="1200" dirty="0" smtClean="0">
                          <a:latin typeface="Lucida Sans Unicode (Body)"/>
                        </a:rPr>
                        <a:t>0800 58 58 58</a:t>
                      </a:r>
                      <a:endParaRPr lang="en-GB" sz="1200" dirty="0">
                        <a:latin typeface="Lucida Sans Unicode (Body)"/>
                      </a:endParaRPr>
                    </a:p>
                  </a:txBody>
                  <a:tcPr/>
                </a:tc>
              </a:tr>
              <a:tr h="171400">
                <a:tc>
                  <a:txBody>
                    <a:bodyPr/>
                    <a:lstStyle/>
                    <a:p>
                      <a:r>
                        <a:rPr lang="en-GB" sz="1200" dirty="0" smtClean="0">
                          <a:latin typeface="Lucida Sans Unicode (Body)"/>
                          <a:hlinkClick r:id="rId15"/>
                        </a:rPr>
                        <a:t>Mind</a:t>
                      </a:r>
                      <a:endParaRPr lang="en-GB" sz="1200" dirty="0">
                        <a:latin typeface="Lucida Sans Unicode (Body)"/>
                      </a:endParaRPr>
                    </a:p>
                  </a:txBody>
                  <a:tcPr/>
                </a:tc>
                <a:tc>
                  <a:txBody>
                    <a:bodyPr/>
                    <a:lstStyle/>
                    <a:p>
                      <a:r>
                        <a:rPr lang="en-GB" sz="1200" dirty="0" smtClean="0">
                          <a:latin typeface="Lucida Sans Unicode (Body)"/>
                        </a:rPr>
                        <a:t>Information</a:t>
                      </a:r>
                      <a:r>
                        <a:rPr lang="en-GB" sz="1200" baseline="0" dirty="0" smtClean="0">
                          <a:latin typeface="Lucida Sans Unicode (Body)"/>
                        </a:rPr>
                        <a:t> </a:t>
                      </a:r>
                      <a:endParaRPr lang="en-GB" sz="1200" dirty="0">
                        <a:latin typeface="Lucida Sans Unicode (Body)"/>
                      </a:endParaRPr>
                    </a:p>
                  </a:txBody>
                  <a:tcPr/>
                </a:tc>
                <a:tc>
                  <a:txBody>
                    <a:bodyPr/>
                    <a:lstStyle/>
                    <a:p>
                      <a:r>
                        <a:rPr lang="en-GB" sz="1200" dirty="0" smtClean="0">
                          <a:latin typeface="Lucida Sans Unicode (Body)"/>
                          <a:hlinkClick r:id="rId16"/>
                        </a:rPr>
                        <a:t>Directory</a:t>
                      </a:r>
                      <a:r>
                        <a:rPr lang="en-GB" sz="1200" baseline="0" dirty="0" smtClean="0">
                          <a:latin typeface="Lucida Sans Unicode (Body)"/>
                          <a:hlinkClick r:id="rId16"/>
                        </a:rPr>
                        <a:t> </a:t>
                      </a:r>
                      <a:endParaRPr lang="en-GB" sz="1200" dirty="0">
                        <a:latin typeface="Lucida Sans Unicode (Body)"/>
                      </a:endParaRPr>
                    </a:p>
                  </a:txBody>
                  <a:tcPr/>
                </a:tc>
              </a:tr>
              <a:tr h="215592">
                <a:tc>
                  <a:txBody>
                    <a:bodyPr/>
                    <a:lstStyle/>
                    <a:p>
                      <a:r>
                        <a:rPr lang="en-GB" sz="1200" dirty="0" smtClean="0">
                          <a:latin typeface="Lucida Sans Unicode (Body)"/>
                          <a:hlinkClick r:id="rId17"/>
                        </a:rPr>
                        <a:t>SupportLine</a:t>
                      </a:r>
                      <a:endParaRPr lang="en-GB" sz="1200" dirty="0">
                        <a:latin typeface="Lucida Sans Unicode (Body)"/>
                      </a:endParaRPr>
                    </a:p>
                  </a:txBody>
                  <a:tcPr/>
                </a:tc>
                <a:tc>
                  <a:txBody>
                    <a:bodyPr/>
                    <a:lstStyle/>
                    <a:p>
                      <a:r>
                        <a:rPr lang="en-GB" sz="1200" dirty="0" smtClean="0">
                          <a:latin typeface="Lucida Sans Unicode (Body)"/>
                        </a:rPr>
                        <a:t>Helpline and information </a:t>
                      </a:r>
                      <a:endParaRPr lang="en-GB" sz="1200" dirty="0">
                        <a:latin typeface="Lucida Sans Unicode (Body)"/>
                      </a:endParaRPr>
                    </a:p>
                  </a:txBody>
                  <a:tcPr/>
                </a:tc>
                <a:tc>
                  <a:txBody>
                    <a:bodyPr/>
                    <a:lstStyle/>
                    <a:p>
                      <a:r>
                        <a:rPr lang="en-GB" sz="1200" b="0" dirty="0" smtClean="0">
                          <a:latin typeface="Lucida Sans Unicode (Body)"/>
                        </a:rPr>
                        <a:t>01708 765200</a:t>
                      </a:r>
                      <a:endParaRPr lang="en-GB" sz="1200" b="0" dirty="0">
                        <a:latin typeface="Lucida Sans Unicode (Body)"/>
                      </a:endParaRPr>
                    </a:p>
                  </a:txBody>
                  <a:tcPr/>
                </a:tc>
              </a:tr>
            </a:tbl>
          </a:graphicData>
        </a:graphic>
      </p:graphicFrame>
      <p:sp>
        <p:nvSpPr>
          <p:cNvPr id="5" name="TextBox 4"/>
          <p:cNvSpPr txBox="1"/>
          <p:nvPr/>
        </p:nvSpPr>
        <p:spPr>
          <a:xfrm>
            <a:off x="228650" y="260648"/>
            <a:ext cx="8640960" cy="369332"/>
          </a:xfrm>
          <a:prstGeom prst="rect">
            <a:avLst/>
          </a:prstGeom>
          <a:noFill/>
        </p:spPr>
        <p:txBody>
          <a:bodyPr wrap="square" rtlCol="0">
            <a:spAutoFit/>
          </a:bodyPr>
          <a:lstStyle/>
          <a:p>
            <a:r>
              <a:rPr lang="en-GB" b="1" dirty="0" smtClean="0"/>
              <a:t>Self-harm/suicide 				 </a:t>
            </a:r>
            <a:endParaRPr lang="en-GB" b="1" dirty="0"/>
          </a:p>
        </p:txBody>
      </p:sp>
      <p:sp>
        <p:nvSpPr>
          <p:cNvPr id="7" name="Rounded Rectangle 6">
            <a:hlinkClick r:id="rId18"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
        <p:nvSpPr>
          <p:cNvPr id="8" name="Rectangle 7">
            <a:hlinkClick r:id="" action="ppaction://noaction"/>
          </p:cNvPr>
          <p:cNvSpPr/>
          <p:nvPr/>
        </p:nvSpPr>
        <p:spPr>
          <a:xfrm>
            <a:off x="5148064" y="5633626"/>
            <a:ext cx="3744416" cy="624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t>Click </a:t>
            </a:r>
            <a:r>
              <a:rPr lang="en-GB" sz="1100" b="1" dirty="0" smtClean="0"/>
              <a:t>here:</a:t>
            </a:r>
            <a:endParaRPr lang="en-GB" sz="1100" b="1" dirty="0"/>
          </a:p>
          <a:p>
            <a:r>
              <a:rPr lang="en-GB" sz="1100" b="1" dirty="0">
                <a:solidFill>
                  <a:schemeClr val="bg1"/>
                </a:solidFill>
                <a:hlinkClick r:id="" action="ppaction://noaction"/>
              </a:rPr>
              <a:t>Support for staff- Dealing with Disclosures </a:t>
            </a:r>
            <a:endParaRPr lang="en-GB" sz="1100" b="1" dirty="0">
              <a:solidFill>
                <a:schemeClr val="bg1"/>
              </a:solidFill>
            </a:endParaRPr>
          </a:p>
        </p:txBody>
      </p:sp>
    </p:spTree>
    <p:extLst>
      <p:ext uri="{BB962C8B-B14F-4D97-AF65-F5344CB8AC3E}">
        <p14:creationId xmlns:p14="http://schemas.microsoft.com/office/powerpoint/2010/main" val="447023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586265907"/>
              </p:ext>
            </p:extLst>
          </p:nvPr>
        </p:nvGraphicFramePr>
        <p:xfrm>
          <a:off x="323528" y="659170"/>
          <a:ext cx="8640960" cy="4993640"/>
        </p:xfrm>
        <a:graphic>
          <a:graphicData uri="http://schemas.openxmlformats.org/drawingml/2006/table">
            <a:tbl>
              <a:tblPr firstRow="1" bandRow="1">
                <a:tableStyleId>{5C22544A-7EE6-4342-B048-85BDC9FD1C3A}</a:tableStyleId>
              </a:tblPr>
              <a:tblGrid>
                <a:gridCol w="1672181"/>
                <a:gridCol w="3008339"/>
                <a:gridCol w="3960440"/>
              </a:tblGrid>
              <a:tr h="0">
                <a:tc>
                  <a:txBody>
                    <a:bodyPr/>
                    <a:lstStyle/>
                    <a:p>
                      <a:r>
                        <a:rPr lang="en-GB" sz="800" dirty="0" smtClean="0"/>
                        <a:t>ORGANISATION</a:t>
                      </a:r>
                      <a:endParaRPr lang="en-GB" sz="800" dirty="0"/>
                    </a:p>
                  </a:txBody>
                  <a:tcPr/>
                </a:tc>
                <a:tc>
                  <a:txBody>
                    <a:bodyPr/>
                    <a:lstStyle/>
                    <a:p>
                      <a:r>
                        <a:rPr lang="en-GB" sz="800" dirty="0" smtClean="0"/>
                        <a:t>SERVICES</a:t>
                      </a:r>
                      <a:endParaRPr lang="en-GB" sz="800" dirty="0"/>
                    </a:p>
                  </a:txBody>
                  <a:tcPr/>
                </a:tc>
                <a:tc>
                  <a:txBody>
                    <a:bodyPr/>
                    <a:lstStyle/>
                    <a:p>
                      <a:r>
                        <a:rPr lang="en-GB" sz="800" dirty="0" smtClean="0"/>
                        <a:t>CONTACT</a:t>
                      </a:r>
                      <a:endParaRPr lang="en-GB" sz="800" dirty="0"/>
                    </a:p>
                  </a:txBody>
                  <a:tcPr/>
                </a:tc>
              </a:tr>
              <a:tr h="267454">
                <a:tc>
                  <a:txBody>
                    <a:bodyPr/>
                    <a:lstStyle/>
                    <a:p>
                      <a:r>
                        <a:rPr lang="en-GB" sz="900" b="1" dirty="0" smtClean="0">
                          <a:latin typeface="Lucida Sans Unicode (Body)"/>
                          <a:hlinkClick r:id="rId4"/>
                        </a:rPr>
                        <a:t>Marie Curie</a:t>
                      </a:r>
                      <a:endParaRPr lang="en-GB" sz="900" b="1" dirty="0">
                        <a:latin typeface="Lucida Sans Unicode (Body)"/>
                      </a:endParaRPr>
                    </a:p>
                  </a:txBody>
                  <a:tcPr/>
                </a:tc>
                <a:tc>
                  <a:txBody>
                    <a:bodyPr/>
                    <a:lstStyle/>
                    <a:p>
                      <a:r>
                        <a:rPr lang="en-GB" sz="800" dirty="0" smtClean="0">
                          <a:latin typeface="Lucida Sans Unicode (Body)"/>
                        </a:rPr>
                        <a:t>Helpline and support</a:t>
                      </a:r>
                    </a:p>
                    <a:p>
                      <a:r>
                        <a:rPr lang="en-GB" sz="800" dirty="0" smtClean="0">
                          <a:latin typeface="Lucida Sans Unicode (Body)"/>
                          <a:hlinkClick r:id="rId5"/>
                        </a:rPr>
                        <a:t>Online community </a:t>
                      </a:r>
                      <a:endParaRPr lang="en-GB" sz="800" dirty="0">
                        <a:latin typeface="Lucida Sans Unicode (Body)"/>
                      </a:endParaRPr>
                    </a:p>
                  </a:txBody>
                  <a:tcPr/>
                </a:tc>
                <a:tc>
                  <a:txBody>
                    <a:bodyPr/>
                    <a:lstStyle/>
                    <a:p>
                      <a:r>
                        <a:rPr lang="en-GB" sz="800" dirty="0" smtClean="0">
                          <a:latin typeface="Lucida Sans Unicode (Body)"/>
                        </a:rPr>
                        <a:t>0800 0902 309</a:t>
                      </a:r>
                    </a:p>
                    <a:p>
                      <a:r>
                        <a:rPr lang="en-GB" sz="800" dirty="0" smtClean="0">
                          <a:latin typeface="Lucida Sans Unicode (Body)"/>
                        </a:rPr>
                        <a:t>Mon 08:00-18:00, Sat 11:00-17:00 </a:t>
                      </a:r>
                      <a:endParaRPr lang="en-GB" sz="800" dirty="0">
                        <a:latin typeface="Lucida Sans Unicode (Body)"/>
                      </a:endParaRPr>
                    </a:p>
                  </a:txBody>
                  <a:tcPr/>
                </a:tc>
              </a:tr>
              <a:tr h="370840">
                <a:tc>
                  <a:txBody>
                    <a:bodyPr/>
                    <a:lstStyle/>
                    <a:p>
                      <a:r>
                        <a:rPr lang="en-GB" sz="900" b="1" dirty="0" smtClean="0">
                          <a:latin typeface="Lucida Sans Unicode (Body)"/>
                          <a:hlinkClick r:id="rId6"/>
                        </a:rPr>
                        <a:t>Turn2us </a:t>
                      </a:r>
                      <a:endParaRPr lang="en-GB" sz="900" b="1" dirty="0">
                        <a:latin typeface="Lucida Sans Unicode (Body)"/>
                      </a:endParaRPr>
                    </a:p>
                  </a:txBody>
                  <a:tcPr/>
                </a:tc>
                <a:tc>
                  <a:txBody>
                    <a:bodyPr/>
                    <a:lstStyle/>
                    <a:p>
                      <a:r>
                        <a:rPr lang="en-GB" sz="800" dirty="0" smtClean="0">
                          <a:latin typeface="Lucida Sans Unicode (Body)"/>
                        </a:rPr>
                        <a:t>Information</a:t>
                      </a:r>
                      <a:r>
                        <a:rPr lang="en-GB" sz="800" baseline="0" dirty="0" smtClean="0">
                          <a:latin typeface="Lucida Sans Unicode (Body)"/>
                        </a:rPr>
                        <a:t> on benefits and support </a:t>
                      </a:r>
                      <a:endParaRPr lang="en-GB" sz="800" dirty="0">
                        <a:latin typeface="Lucida Sans Unicode (Body)"/>
                      </a:endParaRPr>
                    </a:p>
                  </a:txBody>
                  <a:tcPr/>
                </a:tc>
                <a:tc>
                  <a:txBody>
                    <a:bodyPr/>
                    <a:lstStyle/>
                    <a:p>
                      <a:r>
                        <a:rPr lang="en-GB" sz="800" dirty="0" smtClean="0">
                          <a:latin typeface="Lucida Sans Unicode (Body)"/>
                          <a:hlinkClick r:id="rId7"/>
                        </a:rPr>
                        <a:t>Find an advisor </a:t>
                      </a:r>
                      <a:endParaRPr lang="en-GB" sz="800" dirty="0">
                        <a:latin typeface="Lucida Sans Unicode (Body)"/>
                      </a:endParaRPr>
                    </a:p>
                  </a:txBody>
                  <a:tcPr/>
                </a:tc>
              </a:tr>
              <a:tr h="370840">
                <a:tc>
                  <a:txBody>
                    <a:bodyPr/>
                    <a:lstStyle/>
                    <a:p>
                      <a:r>
                        <a:rPr lang="en-GB" sz="900" b="1" dirty="0" smtClean="0">
                          <a:latin typeface="Lucida Sans Unicode (Body)"/>
                          <a:hlinkClick r:id="rId8" action="ppaction://hlinkfile"/>
                        </a:rPr>
                        <a:t>Age UK </a:t>
                      </a:r>
                      <a:endParaRPr lang="en-GB" sz="900" b="1" dirty="0">
                        <a:latin typeface="Lucida Sans Unicode (Body)"/>
                      </a:endParaRPr>
                    </a:p>
                  </a:txBody>
                  <a:tcPr/>
                </a:tc>
                <a:tc>
                  <a:txBody>
                    <a:bodyPr/>
                    <a:lstStyle/>
                    <a:p>
                      <a:r>
                        <a:rPr lang="en-GB" sz="800" dirty="0" smtClean="0">
                          <a:latin typeface="Lucida Sans Unicode (Body)"/>
                        </a:rPr>
                        <a:t>Helpline</a:t>
                      </a:r>
                      <a:r>
                        <a:rPr lang="en-GB" sz="800" baseline="0" dirty="0" smtClean="0">
                          <a:latin typeface="Lucida Sans Unicode (Body)"/>
                        </a:rPr>
                        <a:t> and support</a:t>
                      </a:r>
                      <a:endParaRPr lang="en-GB" sz="800" dirty="0">
                        <a:latin typeface="Lucida Sans Unicode (Body)"/>
                      </a:endParaRPr>
                    </a:p>
                  </a:txBody>
                  <a:tcPr/>
                </a:tc>
                <a:tc>
                  <a:txBody>
                    <a:bodyPr/>
                    <a:lstStyle/>
                    <a:p>
                      <a:r>
                        <a:rPr lang="en-GB" sz="800" dirty="0" smtClean="0">
                          <a:latin typeface="Lucida Sans Unicode (Body)"/>
                        </a:rPr>
                        <a:t>0800 678 1174</a:t>
                      </a:r>
                      <a:endParaRPr lang="en-GB" sz="800" dirty="0">
                        <a:latin typeface="Lucida Sans Unicode (Body)"/>
                      </a:endParaRPr>
                    </a:p>
                  </a:txBody>
                  <a:tcPr/>
                </a:tc>
              </a:tr>
              <a:tr h="325720">
                <a:tc>
                  <a:txBody>
                    <a:bodyPr/>
                    <a:lstStyle/>
                    <a:p>
                      <a:r>
                        <a:rPr lang="en-GB" sz="900" b="1" dirty="0" smtClean="0">
                          <a:latin typeface="Lucida Sans Unicode (Body)"/>
                          <a:hlinkClick r:id="rId9"/>
                        </a:rPr>
                        <a:t>Disability Rights UK</a:t>
                      </a:r>
                      <a:endParaRPr lang="en-GB" sz="900" b="1" dirty="0">
                        <a:latin typeface="Lucida Sans Unicode (Body)"/>
                      </a:endParaRPr>
                    </a:p>
                  </a:txBody>
                  <a:tcPr/>
                </a:tc>
                <a:tc>
                  <a:txBody>
                    <a:bodyPr/>
                    <a:lstStyle/>
                    <a:p>
                      <a:r>
                        <a:rPr lang="en-GB" sz="800" dirty="0" smtClean="0">
                          <a:latin typeface="Lucida Sans Unicode (Body)"/>
                        </a:rPr>
                        <a:t>Support and advice </a:t>
                      </a:r>
                    </a:p>
                    <a:p>
                      <a:r>
                        <a:rPr lang="en-GB" sz="800" dirty="0" smtClean="0">
                          <a:latin typeface="Lucida Sans Unicode (Body)"/>
                        </a:rPr>
                        <a:t>Helpline </a:t>
                      </a:r>
                      <a:endParaRPr lang="en-GB" sz="800" dirty="0">
                        <a:latin typeface="Lucida Sans Unicode (Body)"/>
                      </a:endParaRPr>
                    </a:p>
                  </a:txBody>
                  <a:tcPr/>
                </a:tc>
                <a:tc>
                  <a:txBody>
                    <a:bodyPr/>
                    <a:lstStyle/>
                    <a:p>
                      <a:r>
                        <a:rPr lang="en-GB" sz="800" dirty="0" smtClean="0">
                          <a:latin typeface="Lucida Sans Unicode (Body)"/>
                          <a:hlinkClick r:id="rId10"/>
                        </a:rPr>
                        <a:t>Equality</a:t>
                      </a:r>
                      <a:r>
                        <a:rPr lang="en-GB" sz="800" baseline="0" dirty="0" smtClean="0">
                          <a:latin typeface="Lucida Sans Unicode (Body)"/>
                          <a:hlinkClick r:id="rId10"/>
                        </a:rPr>
                        <a:t> Advisory &amp; Support Service</a:t>
                      </a:r>
                      <a:r>
                        <a:rPr lang="en-GB" sz="800" baseline="0" dirty="0" smtClean="0">
                          <a:latin typeface="Lucida Sans Unicode (Body)"/>
                        </a:rPr>
                        <a:t>: </a:t>
                      </a:r>
                      <a:r>
                        <a:rPr lang="en-GB" sz="800" dirty="0" smtClean="0">
                          <a:latin typeface="Lucida Sans Unicode (Body)"/>
                        </a:rPr>
                        <a:t>0808 800 0082 / textphone:</a:t>
                      </a:r>
                      <a:r>
                        <a:rPr lang="en-GB" sz="800" baseline="0" dirty="0" smtClean="0">
                          <a:latin typeface="Lucida Sans Unicode (Body)"/>
                        </a:rPr>
                        <a:t> </a:t>
                      </a:r>
                      <a:r>
                        <a:rPr lang="en-GB" sz="800" dirty="0" smtClean="0">
                          <a:latin typeface="Lucida Sans Unicode (Body)"/>
                        </a:rPr>
                        <a:t>0808 800 0084</a:t>
                      </a:r>
                    </a:p>
                    <a:p>
                      <a:r>
                        <a:rPr lang="en-GB" sz="800" dirty="0" smtClean="0">
                          <a:latin typeface="Lucida Sans Unicode (Body)"/>
                        </a:rPr>
                        <a:t>Mon-Fri 09:00-19:00,</a:t>
                      </a:r>
                      <a:r>
                        <a:rPr lang="en-GB" sz="800" baseline="0" dirty="0" smtClean="0">
                          <a:latin typeface="Lucida Sans Unicode (Body)"/>
                        </a:rPr>
                        <a:t> Sat 10:00-14:00 </a:t>
                      </a:r>
                    </a:p>
                    <a:p>
                      <a:endParaRPr lang="en-GB" sz="800" baseline="0" dirty="0" smtClean="0">
                        <a:latin typeface="Lucida Sans Unicode (Body)"/>
                      </a:endParaRPr>
                    </a:p>
                    <a:p>
                      <a:r>
                        <a:rPr lang="en-GB" sz="800" baseline="0" dirty="0" smtClean="0">
                          <a:latin typeface="Lucida Sans Unicode (Body)"/>
                          <a:hlinkClick r:id="rId11"/>
                        </a:rPr>
                        <a:t>Personal budgets helpline</a:t>
                      </a:r>
                      <a:r>
                        <a:rPr lang="en-GB" sz="800" baseline="0" dirty="0" smtClean="0">
                          <a:latin typeface="Lucida Sans Unicode (Body)"/>
                        </a:rPr>
                        <a:t>: </a:t>
                      </a:r>
                      <a:r>
                        <a:rPr lang="en-GB" sz="800" dirty="0" smtClean="0">
                          <a:latin typeface="Lucida Sans Unicode (Body)"/>
                        </a:rPr>
                        <a:t>0300 555 1525</a:t>
                      </a:r>
                    </a:p>
                    <a:p>
                      <a:r>
                        <a:rPr lang="en-GB" sz="800" dirty="0" smtClean="0">
                          <a:latin typeface="Lucida Sans Unicode (Body)"/>
                        </a:rPr>
                        <a:t>Tues</a:t>
                      </a:r>
                      <a:r>
                        <a:rPr lang="en-GB" sz="800" baseline="0" dirty="0" smtClean="0">
                          <a:latin typeface="Lucida Sans Unicode (Body)"/>
                        </a:rPr>
                        <a:t> and Thurs 09:30-13:30 </a:t>
                      </a:r>
                      <a:endParaRPr lang="en-GB" sz="800" dirty="0">
                        <a:latin typeface="Lucida Sans Unicode (Body)"/>
                      </a:endParaRPr>
                    </a:p>
                  </a:txBody>
                  <a:tcPr/>
                </a:tc>
              </a:tr>
              <a:tr h="124048">
                <a:tc>
                  <a:txBody>
                    <a:bodyPr/>
                    <a:lstStyle/>
                    <a:p>
                      <a:r>
                        <a:rPr lang="en-GB" sz="900" b="1" dirty="0" smtClean="0">
                          <a:latin typeface="Lucida Sans Unicode (Body)"/>
                          <a:hlinkClick r:id="rId12"/>
                        </a:rPr>
                        <a:t>Sue Ryder </a:t>
                      </a:r>
                      <a:endParaRPr lang="en-GB" sz="900" b="1" dirty="0">
                        <a:latin typeface="Lucida Sans Unicode (Body)"/>
                      </a:endParaRPr>
                    </a:p>
                  </a:txBody>
                  <a:tcPr/>
                </a:tc>
                <a:tc>
                  <a:txBody>
                    <a:bodyPr/>
                    <a:lstStyle/>
                    <a:p>
                      <a:r>
                        <a:rPr lang="en-GB" sz="800" dirty="0" smtClean="0">
                          <a:latin typeface="Lucida Sans Unicode (Body)"/>
                        </a:rPr>
                        <a:t>Care services </a:t>
                      </a:r>
                      <a:endParaRPr lang="en-GB" sz="800" dirty="0">
                        <a:latin typeface="Lucida Sans Unicode (Body)"/>
                      </a:endParaRPr>
                    </a:p>
                  </a:txBody>
                  <a:tcPr/>
                </a:tc>
                <a:tc>
                  <a:txBody>
                    <a:bodyPr/>
                    <a:lstStyle/>
                    <a:p>
                      <a:r>
                        <a:rPr lang="en-GB" sz="800" dirty="0" smtClean="0">
                          <a:latin typeface="Lucida Sans Unicode (Body)"/>
                          <a:hlinkClick r:id="rId13"/>
                        </a:rPr>
                        <a:t>Online community </a:t>
                      </a:r>
                      <a:r>
                        <a:rPr lang="en-GB" sz="800" dirty="0" smtClean="0">
                          <a:latin typeface="Lucida Sans Unicode (Body)"/>
                        </a:rPr>
                        <a:t>and</a:t>
                      </a:r>
                      <a:r>
                        <a:rPr lang="en-GB" sz="800" baseline="0" dirty="0" smtClean="0">
                          <a:latin typeface="Lucida Sans Unicode (Body)"/>
                        </a:rPr>
                        <a:t> </a:t>
                      </a:r>
                      <a:r>
                        <a:rPr lang="en-GB" sz="800" dirty="0" smtClean="0">
                          <a:latin typeface="Lucida Sans Unicode (Body)"/>
                          <a:hlinkClick r:id="rId14"/>
                        </a:rPr>
                        <a:t>information </a:t>
                      </a:r>
                      <a:endParaRPr lang="en-GB" sz="800" dirty="0">
                        <a:latin typeface="Lucida Sans Unicode (Body)"/>
                      </a:endParaRPr>
                    </a:p>
                  </a:txBody>
                  <a:tcPr/>
                </a:tc>
              </a:tr>
              <a:tr h="325720">
                <a:tc>
                  <a:txBody>
                    <a:bodyPr/>
                    <a:lstStyle/>
                    <a:p>
                      <a:r>
                        <a:rPr lang="en-GB" sz="900" b="1" dirty="0" smtClean="0">
                          <a:latin typeface="Lucida Sans Unicode (Body)"/>
                          <a:hlinkClick r:id="rId15"/>
                        </a:rPr>
                        <a:t>Lighthouse South London</a:t>
                      </a:r>
                      <a:endParaRPr lang="en-GB" sz="900" b="1" dirty="0">
                        <a:latin typeface="Lucida Sans Unicode (Body)"/>
                      </a:endParaRPr>
                    </a:p>
                  </a:txBody>
                  <a:tcPr/>
                </a:tc>
                <a:tc>
                  <a:txBody>
                    <a:bodyPr/>
                    <a:lstStyle/>
                    <a:p>
                      <a:r>
                        <a:rPr lang="en-GB" sz="800" dirty="0" smtClean="0">
                          <a:latin typeface="Lucida Sans Unicode (Body)"/>
                        </a:rPr>
                        <a:t>Support and advice for those</a:t>
                      </a:r>
                      <a:r>
                        <a:rPr lang="en-GB" sz="800" baseline="0" dirty="0" smtClean="0">
                          <a:latin typeface="Lucida Sans Unicode (Body)"/>
                        </a:rPr>
                        <a:t> living with and affected by HIV </a:t>
                      </a:r>
                      <a:endParaRPr lang="en-GB" sz="800" dirty="0">
                        <a:latin typeface="Lucida Sans Unicode (Body)"/>
                      </a:endParaRPr>
                    </a:p>
                  </a:txBody>
                  <a:tcPr/>
                </a:tc>
                <a:tc>
                  <a:txBody>
                    <a:bodyPr/>
                    <a:lstStyle/>
                    <a:p>
                      <a:r>
                        <a:rPr lang="en-GB" sz="800" dirty="0" smtClean="0">
                          <a:latin typeface="Lucida Sans Unicode (Body)"/>
                        </a:rPr>
                        <a:t>02078031660</a:t>
                      </a:r>
                    </a:p>
                    <a:p>
                      <a:r>
                        <a:rPr lang="en-GB" sz="800" dirty="0" smtClean="0">
                          <a:latin typeface="Lucida Sans Unicode (Body)"/>
                        </a:rPr>
                        <a:t>14-15 Lower Marsh Street, SE1 7RS </a:t>
                      </a:r>
                      <a:endParaRPr lang="en-GB" sz="800" dirty="0">
                        <a:latin typeface="Lucida Sans Unicode (Body)"/>
                      </a:endParaRPr>
                    </a:p>
                  </a:txBody>
                  <a:tcPr/>
                </a:tc>
              </a:tr>
              <a:tr h="325720">
                <a:tc>
                  <a:txBody>
                    <a:bodyPr/>
                    <a:lstStyle/>
                    <a:p>
                      <a:r>
                        <a:rPr lang="en-GB" sz="900" b="1" dirty="0" smtClean="0">
                          <a:latin typeface="Lucida Sans Unicode (Body)"/>
                          <a:hlinkClick r:id="rId16"/>
                        </a:rPr>
                        <a:t>Terence Higgins Trust </a:t>
                      </a:r>
                      <a:endParaRPr lang="en-GB" sz="900" b="1" dirty="0">
                        <a:latin typeface="Lucida Sans Unicode (Body)"/>
                      </a:endParaRPr>
                    </a:p>
                  </a:txBody>
                  <a:tcPr/>
                </a:tc>
                <a:tc>
                  <a:txBody>
                    <a:bodyPr/>
                    <a:lstStyle/>
                    <a:p>
                      <a:r>
                        <a:rPr lang="en-GB" sz="800" dirty="0" smtClean="0">
                          <a:latin typeface="Lucida Sans Unicode (Body)"/>
                        </a:rPr>
                        <a:t>Legal</a:t>
                      </a:r>
                      <a:r>
                        <a:rPr lang="en-GB" sz="800" baseline="0" dirty="0" smtClean="0">
                          <a:latin typeface="Lucida Sans Unicode (Body)"/>
                        </a:rPr>
                        <a:t> advice for those living with and affected by HIV (excl. commercial, criminal and family law) </a:t>
                      </a:r>
                      <a:endParaRPr lang="en-GB" sz="800" dirty="0">
                        <a:latin typeface="Lucida Sans Unicode (Body)"/>
                      </a:endParaRPr>
                    </a:p>
                  </a:txBody>
                  <a:tcPr/>
                </a:tc>
                <a:tc>
                  <a:txBody>
                    <a:bodyPr/>
                    <a:lstStyle/>
                    <a:p>
                      <a:r>
                        <a:rPr kumimoji="0" lang="en-GB" sz="800" kern="1200" dirty="0" smtClean="0">
                          <a:solidFill>
                            <a:schemeClr val="dk1"/>
                          </a:solidFill>
                          <a:effectLst/>
                          <a:latin typeface="Lucida Sans Unicode (Body)"/>
                          <a:ea typeface="+mn-ea"/>
                          <a:cs typeface="+mn-cs"/>
                        </a:rPr>
                        <a:t>0808 802 1221 </a:t>
                      </a:r>
                    </a:p>
                    <a:p>
                      <a:endParaRPr kumimoji="0" lang="en-GB" sz="800" kern="1200" baseline="0" dirty="0" smtClean="0">
                        <a:solidFill>
                          <a:schemeClr val="dk1"/>
                        </a:solidFill>
                        <a:effectLst/>
                        <a:latin typeface="Lucida Sans Unicode (Body)"/>
                        <a:ea typeface="+mn-ea"/>
                        <a:cs typeface="+mn-cs"/>
                      </a:endParaRPr>
                    </a:p>
                  </a:txBody>
                  <a:tcPr/>
                </a:tc>
              </a:tr>
              <a:tr h="325720">
                <a:tc>
                  <a:txBody>
                    <a:bodyPr/>
                    <a:lstStyle/>
                    <a:p>
                      <a:r>
                        <a:rPr lang="en-GB" sz="900" b="1" dirty="0" smtClean="0">
                          <a:latin typeface="Lucida Sans Unicode (Body)"/>
                          <a:hlinkClick r:id="rId17"/>
                        </a:rPr>
                        <a:t>Zimbabwean HIV/AIDS Forum </a:t>
                      </a:r>
                      <a:endParaRPr lang="en-GB" sz="900" b="1" dirty="0">
                        <a:latin typeface="Lucida Sans Unicode (Body)"/>
                      </a:endParaRPr>
                    </a:p>
                  </a:txBody>
                  <a:tcPr/>
                </a:tc>
                <a:tc>
                  <a:txBody>
                    <a:bodyPr/>
                    <a:lstStyle/>
                    <a:p>
                      <a:r>
                        <a:rPr lang="en-GB" sz="800" dirty="0" smtClean="0">
                          <a:latin typeface="Lucida Sans Unicode (Body)"/>
                        </a:rPr>
                        <a:t>Support and advice for Zimbabwean</a:t>
                      </a:r>
                      <a:r>
                        <a:rPr lang="en-GB" sz="800" baseline="0" dirty="0" smtClean="0">
                          <a:latin typeface="Lucida Sans Unicode (Body)"/>
                        </a:rPr>
                        <a:t> people affected by HIV/AIDS </a:t>
                      </a:r>
                      <a:endParaRPr lang="en-GB" sz="8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Lucida Sans Unicode (Body)"/>
                        </a:rPr>
                        <a:t>020 7732 0604 </a:t>
                      </a:r>
                      <a:endParaRPr lang="it-IT" sz="800" dirty="0" smtClean="0">
                        <a:latin typeface="Lucida Sans Unicode (Body)"/>
                      </a:endParaRPr>
                    </a:p>
                    <a:p>
                      <a:pPr marL="0" marR="0" indent="0" algn="l" defTabSz="914400" rtl="0" eaLnBrk="1" fontAlgn="auto" latinLnBrk="0" hangingPunct="1">
                        <a:lnSpc>
                          <a:spcPct val="100000"/>
                        </a:lnSpc>
                        <a:spcBef>
                          <a:spcPts val="0"/>
                        </a:spcBef>
                        <a:spcAft>
                          <a:spcPts val="0"/>
                        </a:spcAft>
                        <a:buClrTx/>
                        <a:buSzTx/>
                        <a:buFontTx/>
                        <a:buNone/>
                        <a:tabLst/>
                        <a:defRPr/>
                      </a:pPr>
                      <a:r>
                        <a:rPr lang="it-IT" sz="800" dirty="0" smtClean="0">
                          <a:latin typeface="Lucida Sans Unicode (Body)"/>
                        </a:rPr>
                        <a:t>PO Box 10047,</a:t>
                      </a:r>
                      <a:r>
                        <a:rPr lang="it-IT" sz="800" baseline="0" dirty="0" smtClean="0">
                          <a:latin typeface="Lucida Sans Unicode (Body)"/>
                        </a:rPr>
                        <a:t> </a:t>
                      </a:r>
                      <a:r>
                        <a:rPr lang="it-IT" sz="800" dirty="0" smtClean="0">
                          <a:latin typeface="Lucida Sans Unicode (Body)"/>
                        </a:rPr>
                        <a:t>SE15 2LY</a:t>
                      </a:r>
                      <a:endParaRPr lang="en-GB" sz="800" dirty="0">
                        <a:latin typeface="Lucida Sans Unicode (Body)"/>
                      </a:endParaRPr>
                    </a:p>
                  </a:txBody>
                  <a:tcPr/>
                </a:tc>
              </a:tr>
              <a:tr h="325720">
                <a:tc>
                  <a:txBody>
                    <a:bodyPr/>
                    <a:lstStyle/>
                    <a:p>
                      <a:r>
                        <a:rPr lang="en-GB" sz="900" b="1" dirty="0" smtClean="0">
                          <a:latin typeface="Lucida Sans Unicode (Body)"/>
                          <a:hlinkClick r:id="rId18"/>
                        </a:rPr>
                        <a:t>WiseGem</a:t>
                      </a:r>
                      <a:r>
                        <a:rPr lang="en-GB" sz="900" b="1" baseline="0" dirty="0" smtClean="0">
                          <a:latin typeface="Lucida Sans Unicode (Body)"/>
                          <a:hlinkClick r:id="rId18"/>
                        </a:rPr>
                        <a:t> </a:t>
                      </a:r>
                      <a:endParaRPr lang="en-GB" sz="900" b="1" dirty="0">
                        <a:latin typeface="Lucida Sans Unicode (Body)"/>
                      </a:endParaRPr>
                    </a:p>
                  </a:txBody>
                  <a:tcPr/>
                </a:tc>
                <a:tc>
                  <a:txBody>
                    <a:bodyPr/>
                    <a:lstStyle/>
                    <a:p>
                      <a:r>
                        <a:rPr lang="en-GB" sz="800" dirty="0" smtClean="0">
                          <a:latin typeface="Lucida Sans Unicode (Body)"/>
                        </a:rPr>
                        <a:t>Support and advice</a:t>
                      </a:r>
                      <a:r>
                        <a:rPr lang="en-GB" sz="800" baseline="0" dirty="0" smtClean="0">
                          <a:latin typeface="Lucida Sans Unicode (Body)"/>
                        </a:rPr>
                        <a:t> for young parents and partners, incl. those affected by STIs </a:t>
                      </a:r>
                      <a:endParaRPr lang="en-GB" sz="8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Lucida Sans Unicode (Body)"/>
                        </a:rPr>
                        <a:t>07944 290423 </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Lucida Sans Unicode (Body)"/>
                        </a:rPr>
                        <a:t>Sojourner Truth Community Centre,</a:t>
                      </a:r>
                      <a:r>
                        <a:rPr lang="en-GB" sz="800" baseline="0" dirty="0" smtClean="0">
                          <a:latin typeface="Lucida Sans Unicode (Body)"/>
                        </a:rPr>
                        <a:t> 1</a:t>
                      </a:r>
                      <a:r>
                        <a:rPr lang="en-GB" sz="800" dirty="0" smtClean="0">
                          <a:latin typeface="Lucida Sans Unicode (Body)"/>
                        </a:rPr>
                        <a:t>61 Sumner Road ,</a:t>
                      </a:r>
                      <a:r>
                        <a:rPr lang="en-GB" sz="800" baseline="0" dirty="0" smtClean="0">
                          <a:latin typeface="Lucida Sans Unicode (Body)"/>
                        </a:rPr>
                        <a:t> </a:t>
                      </a:r>
                      <a:r>
                        <a:rPr lang="en-GB" sz="800" dirty="0" smtClean="0">
                          <a:latin typeface="Lucida Sans Unicode (Body)"/>
                        </a:rPr>
                        <a:t>SE15 6JL </a:t>
                      </a:r>
                      <a:endParaRPr lang="en-GB" sz="800" dirty="0">
                        <a:latin typeface="Lucida Sans Unicode (Body)"/>
                      </a:endParaRPr>
                    </a:p>
                  </a:txBody>
                  <a:tcPr/>
                </a:tc>
              </a:tr>
              <a:tr h="325720">
                <a:tc>
                  <a:txBody>
                    <a:bodyPr/>
                    <a:lstStyle/>
                    <a:p>
                      <a:r>
                        <a:rPr lang="en-GB" sz="900" b="1" dirty="0" smtClean="0">
                          <a:latin typeface="Lucida Sans Unicode (Body)"/>
                          <a:hlinkClick r:id="rId19"/>
                        </a:rPr>
                        <a:t>Ernest Foundation </a:t>
                      </a:r>
                      <a:endParaRPr lang="en-GB" sz="900" b="1" dirty="0">
                        <a:latin typeface="Lucida Sans Unicode (Body)"/>
                      </a:endParaRPr>
                    </a:p>
                  </a:txBody>
                  <a:tcPr/>
                </a:tc>
                <a:tc>
                  <a:txBody>
                    <a:bodyPr/>
                    <a:lstStyle/>
                    <a:p>
                      <a:r>
                        <a:rPr lang="en-GB" sz="800" dirty="0" smtClean="0">
                          <a:latin typeface="Lucida Sans Unicode (Body)"/>
                        </a:rPr>
                        <a:t>Support and advice for African people affected</a:t>
                      </a:r>
                      <a:r>
                        <a:rPr lang="en-GB" sz="800" baseline="0" dirty="0" smtClean="0">
                          <a:latin typeface="Lucida Sans Unicode (Body)"/>
                        </a:rPr>
                        <a:t> by HIV/AIDS </a:t>
                      </a:r>
                      <a:endParaRPr lang="en-GB" sz="800" dirty="0">
                        <a:latin typeface="Lucida Sans Unicode (Body)"/>
                      </a:endParaRPr>
                    </a:p>
                  </a:txBody>
                  <a:tcPr/>
                </a:tc>
                <a:tc>
                  <a:txBody>
                    <a:bodyPr/>
                    <a:lstStyle/>
                    <a:p>
                      <a:r>
                        <a:rPr lang="en-GB" sz="800" dirty="0" smtClean="0">
                          <a:latin typeface="Lucida Sans Unicode (Body)"/>
                        </a:rPr>
                        <a:t>020 7635 9607  </a:t>
                      </a:r>
                      <a:r>
                        <a:rPr lang="en-GB" sz="800" b="0" dirty="0" smtClean="0">
                          <a:latin typeface="Lucida Sans Unicode (Body)"/>
                        </a:rPr>
                        <a:t>/ 07794 513 215</a:t>
                      </a:r>
                    </a:p>
                    <a:p>
                      <a:r>
                        <a:rPr lang="en-GB" sz="800" dirty="0" smtClean="0">
                          <a:latin typeface="Lucida Sans Unicode (Body)"/>
                        </a:rPr>
                        <a:t>45 Cardiff House,</a:t>
                      </a:r>
                      <a:r>
                        <a:rPr lang="en-GB" sz="800" baseline="0" dirty="0" smtClean="0">
                          <a:latin typeface="Lucida Sans Unicode (Body)"/>
                        </a:rPr>
                        <a:t> S</a:t>
                      </a:r>
                      <a:r>
                        <a:rPr lang="en-GB" sz="800" dirty="0" smtClean="0">
                          <a:latin typeface="Lucida Sans Unicode (Body)"/>
                        </a:rPr>
                        <a:t>E15 6TT </a:t>
                      </a:r>
                      <a:endParaRPr lang="en-GB" sz="800" dirty="0">
                        <a:latin typeface="Lucida Sans Unicode (Body)"/>
                      </a:endParaRPr>
                    </a:p>
                  </a:txBody>
                  <a:tcPr/>
                </a:tc>
              </a:tr>
              <a:tr h="325720">
                <a:tc>
                  <a:txBody>
                    <a:bodyPr/>
                    <a:lstStyle/>
                    <a:p>
                      <a:r>
                        <a:rPr lang="en-GB" sz="900" b="1" dirty="0" smtClean="0">
                          <a:latin typeface="Lucida Sans Unicode (Body)"/>
                          <a:hlinkClick r:id="rId20"/>
                        </a:rPr>
                        <a:t>Southwark</a:t>
                      </a:r>
                      <a:r>
                        <a:rPr lang="en-GB" sz="900" b="1" baseline="0" dirty="0" smtClean="0">
                          <a:latin typeface="Lucida Sans Unicode (Body)"/>
                          <a:hlinkClick r:id="rId20"/>
                        </a:rPr>
                        <a:t> Child Health Directorate </a:t>
                      </a:r>
                      <a:endParaRPr lang="en-GB" sz="900" b="1" baseline="0" dirty="0" smtClean="0">
                        <a:latin typeface="Lucida Sans Unicode (Body)"/>
                      </a:endParaRPr>
                    </a:p>
                  </a:txBody>
                  <a:tcPr/>
                </a:tc>
                <a:tc>
                  <a:txBody>
                    <a:bodyPr/>
                    <a:lstStyle/>
                    <a:p>
                      <a:r>
                        <a:rPr lang="en-GB" sz="800" dirty="0" smtClean="0">
                          <a:latin typeface="Lucida Sans Unicode (Body)"/>
                        </a:rPr>
                        <a:t>Support</a:t>
                      </a:r>
                      <a:r>
                        <a:rPr lang="en-GB" sz="800" baseline="0" dirty="0" smtClean="0">
                          <a:latin typeface="Lucida Sans Unicode (Body)"/>
                        </a:rPr>
                        <a:t> and advice for children and families affected by HIV/AIDS </a:t>
                      </a:r>
                      <a:endParaRPr lang="en-GB" sz="800" dirty="0">
                        <a:latin typeface="Lucida Sans Unicode (Body)"/>
                      </a:endParaRPr>
                    </a:p>
                  </a:txBody>
                  <a:tcPr/>
                </a:tc>
                <a:tc>
                  <a:txBody>
                    <a:bodyPr/>
                    <a:lstStyle/>
                    <a:p>
                      <a:r>
                        <a:rPr lang="en-GB" sz="800" dirty="0" smtClean="0">
                          <a:latin typeface="Lucida Sans Unicode (Body)"/>
                        </a:rPr>
                        <a:t>020 3049 8006 </a:t>
                      </a:r>
                    </a:p>
                    <a:p>
                      <a:r>
                        <a:rPr lang="en-GB" sz="800" dirty="0" smtClean="0">
                          <a:latin typeface="Lucida Sans Unicode (Body)"/>
                        </a:rPr>
                        <a:t>Children &amp; Young Peoples Development Centre:</a:t>
                      </a:r>
                      <a:r>
                        <a:rPr lang="en-GB" sz="800" baseline="0" dirty="0" smtClean="0">
                          <a:latin typeface="Lucida Sans Unicode (Body)"/>
                        </a:rPr>
                        <a:t> </a:t>
                      </a:r>
                      <a:r>
                        <a:rPr lang="en-GB" sz="800" dirty="0" smtClean="0">
                          <a:latin typeface="Lucida Sans Unicode (Body)"/>
                        </a:rPr>
                        <a:t>27 Peckham Road,</a:t>
                      </a:r>
                      <a:r>
                        <a:rPr lang="en-GB" sz="800" baseline="0" dirty="0" smtClean="0">
                          <a:latin typeface="Lucida Sans Unicode (Body)"/>
                        </a:rPr>
                        <a:t> </a:t>
                      </a:r>
                      <a:r>
                        <a:rPr lang="en-GB" sz="800" dirty="0" smtClean="0">
                          <a:latin typeface="Lucida Sans Unicode (Body)"/>
                        </a:rPr>
                        <a:t>SE5 8UH</a:t>
                      </a:r>
                      <a:r>
                        <a:rPr lang="en-GB" sz="800" baseline="0" dirty="0" smtClean="0">
                          <a:latin typeface="Lucida Sans Unicode (Body)"/>
                        </a:rPr>
                        <a:t> </a:t>
                      </a:r>
                      <a:endParaRPr lang="en-GB" sz="800" dirty="0">
                        <a:latin typeface="Lucida Sans Unicode (Body)"/>
                      </a:endParaRPr>
                    </a:p>
                  </a:txBody>
                  <a:tcPr/>
                </a:tc>
              </a:tr>
              <a:tr h="275864">
                <a:tc>
                  <a:txBody>
                    <a:bodyPr/>
                    <a:lstStyle/>
                    <a:p>
                      <a:r>
                        <a:rPr lang="en-GB" sz="900" b="1" baseline="0" dirty="0" smtClean="0">
                          <a:latin typeface="Lucida Sans Unicode (Body)"/>
                          <a:hlinkClick r:id="rId21"/>
                        </a:rPr>
                        <a:t>Southwark Families HIV Team</a:t>
                      </a:r>
                      <a:endParaRPr lang="en-GB" sz="900" b="1" baseline="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Lucida Sans Unicode (Body)"/>
                        </a:rPr>
                        <a:t>Social</a:t>
                      </a:r>
                      <a:r>
                        <a:rPr lang="en-GB" sz="800" baseline="0" dirty="0" smtClean="0">
                          <a:latin typeface="Lucida Sans Unicode (Body)"/>
                        </a:rPr>
                        <a:t> work team for children and families affected by HIV/AIDS </a:t>
                      </a:r>
                      <a:endParaRPr lang="en-GB" sz="800" dirty="0" smtClean="0">
                        <a:latin typeface="Lucida Sans Unicode (Body)"/>
                      </a:endParaRPr>
                    </a:p>
                  </a:txBody>
                  <a:tcPr/>
                </a:tc>
                <a:tc>
                  <a:txBody>
                    <a:bodyPr/>
                    <a:lstStyle/>
                    <a:p>
                      <a:r>
                        <a:rPr lang="en-GB" sz="800" dirty="0" smtClean="0">
                          <a:latin typeface="Lucida Sans Unicode (Body)"/>
                        </a:rPr>
                        <a:t>020 3049 8250</a:t>
                      </a:r>
                      <a:r>
                        <a:rPr lang="en-GB" sz="800" baseline="0" dirty="0">
                          <a:latin typeface="Lucida Sans Unicode (Body)"/>
                        </a:rPr>
                        <a:t> </a:t>
                      </a:r>
                      <a:r>
                        <a:rPr lang="en-GB" sz="800" baseline="0" dirty="0" smtClean="0">
                          <a:latin typeface="Lucida Sans Unicode (Body)"/>
                        </a:rPr>
                        <a:t>– Mon-Fri 09:00-17:00 </a:t>
                      </a:r>
                    </a:p>
                    <a:p>
                      <a:r>
                        <a:rPr lang="en-GB" sz="800" dirty="0" smtClean="0">
                          <a:latin typeface="Lucida Sans Unicode (Body)"/>
                        </a:rPr>
                        <a:t>Sunshine House, 27 Peckham Road ,SE5 8UH</a:t>
                      </a:r>
                    </a:p>
                  </a:txBody>
                  <a:tcPr/>
                </a:tc>
              </a:tr>
              <a:tr h="325720">
                <a:tc>
                  <a:txBody>
                    <a:bodyPr/>
                    <a:lstStyle/>
                    <a:p>
                      <a:r>
                        <a:rPr lang="en-GB" sz="900" b="1" dirty="0" smtClean="0">
                          <a:latin typeface="Lucida Sans Unicode (Body)"/>
                          <a:hlinkClick r:id="rId22"/>
                        </a:rPr>
                        <a:t>CASCAID </a:t>
                      </a:r>
                      <a:r>
                        <a:rPr lang="en-GB" sz="900" b="1" dirty="0" smtClean="0">
                          <a:latin typeface="Lucida Sans Unicode (Body)"/>
                        </a:rPr>
                        <a:t>(part of SLAM) </a:t>
                      </a:r>
                      <a:endParaRPr lang="en-GB" sz="900" b="1" dirty="0">
                        <a:latin typeface="Lucida Sans Unicode (Body)"/>
                      </a:endParaRPr>
                    </a:p>
                  </a:txBody>
                  <a:tcPr/>
                </a:tc>
                <a:tc>
                  <a:txBody>
                    <a:bodyPr/>
                    <a:lstStyle/>
                    <a:p>
                      <a:r>
                        <a:rPr lang="en-GB" sz="800" dirty="0" smtClean="0">
                          <a:latin typeface="Lucida Sans Unicode (Body)"/>
                        </a:rPr>
                        <a:t>Psychiatric</a:t>
                      </a:r>
                      <a:r>
                        <a:rPr lang="en-GB" sz="800" baseline="0" dirty="0" smtClean="0">
                          <a:latin typeface="Lucida Sans Unicode (Body)"/>
                        </a:rPr>
                        <a:t> support and advice for those who are HIV positive with mental health problems </a:t>
                      </a:r>
                      <a:endParaRPr lang="en-GB" sz="800" dirty="0">
                        <a:latin typeface="Lucida Sans Unicode (Body)"/>
                      </a:endParaRPr>
                    </a:p>
                  </a:txBody>
                  <a:tcPr/>
                </a:tc>
                <a:tc>
                  <a:txBody>
                    <a:bodyPr/>
                    <a:lstStyle/>
                    <a:p>
                      <a:r>
                        <a:rPr lang="en-GB" sz="800" dirty="0" smtClean="0">
                          <a:latin typeface="Lucida Sans Unicode (Body)"/>
                        </a:rPr>
                        <a:t>020 3228 5121 </a:t>
                      </a:r>
                    </a:p>
                    <a:p>
                      <a:r>
                        <a:rPr lang="en-GB" sz="800" dirty="0" smtClean="0">
                          <a:latin typeface="Lucida Sans Unicode (Body)"/>
                        </a:rPr>
                        <a:t>The Community Link Centre ,</a:t>
                      </a:r>
                      <a:r>
                        <a:rPr lang="en-GB" sz="800" baseline="0" dirty="0" smtClean="0">
                          <a:latin typeface="Lucida Sans Unicode (Body)"/>
                        </a:rPr>
                        <a:t> T</a:t>
                      </a:r>
                      <a:r>
                        <a:rPr lang="en-GB" sz="800" dirty="0" smtClean="0">
                          <a:latin typeface="Lucida Sans Unicode (Body)"/>
                        </a:rPr>
                        <a:t>he Maudsley Hospital,</a:t>
                      </a:r>
                      <a:r>
                        <a:rPr lang="en-GB" sz="800" baseline="0" dirty="0" smtClean="0">
                          <a:latin typeface="Lucida Sans Unicode (Body)"/>
                        </a:rPr>
                        <a:t> </a:t>
                      </a:r>
                      <a:r>
                        <a:rPr lang="en-GB" sz="800" dirty="0" smtClean="0">
                          <a:latin typeface="Lucida Sans Unicode (Body)"/>
                        </a:rPr>
                        <a:t>Denmark Hill,</a:t>
                      </a:r>
                      <a:r>
                        <a:rPr lang="en-GB" sz="800" baseline="0" dirty="0" smtClean="0">
                          <a:latin typeface="Lucida Sans Unicode (Body)"/>
                        </a:rPr>
                        <a:t> </a:t>
                      </a:r>
                      <a:r>
                        <a:rPr lang="en-GB" sz="800" dirty="0" smtClean="0">
                          <a:latin typeface="Lucida Sans Unicode (Body)"/>
                        </a:rPr>
                        <a:t>SE5 8AZ </a:t>
                      </a:r>
                      <a:endParaRPr lang="en-GB" sz="800" dirty="0">
                        <a:latin typeface="Lucida Sans Unicode (Body)"/>
                      </a:endParaRPr>
                    </a:p>
                  </a:txBody>
                  <a:tcPr/>
                </a:tc>
              </a:tr>
            </a:tbl>
          </a:graphicData>
        </a:graphic>
      </p:graphicFrame>
      <p:sp>
        <p:nvSpPr>
          <p:cNvPr id="5" name="TextBox 4"/>
          <p:cNvSpPr txBox="1"/>
          <p:nvPr/>
        </p:nvSpPr>
        <p:spPr>
          <a:xfrm>
            <a:off x="251520" y="260648"/>
            <a:ext cx="8712968" cy="369332"/>
          </a:xfrm>
          <a:prstGeom prst="rect">
            <a:avLst/>
          </a:prstGeom>
          <a:noFill/>
        </p:spPr>
        <p:txBody>
          <a:bodyPr wrap="square" rtlCol="0">
            <a:spAutoFit/>
          </a:bodyPr>
          <a:lstStyle/>
          <a:p>
            <a:r>
              <a:rPr lang="en-GB" b="1" dirty="0" smtClean="0"/>
              <a:t>Terminal illnesses/medical treatment				</a:t>
            </a:r>
            <a:endParaRPr lang="en-GB" b="1" dirty="0"/>
          </a:p>
        </p:txBody>
      </p:sp>
      <p:sp>
        <p:nvSpPr>
          <p:cNvPr id="6" name="TextBox 5"/>
          <p:cNvSpPr txBox="1"/>
          <p:nvPr/>
        </p:nvSpPr>
        <p:spPr>
          <a:xfrm>
            <a:off x="7668344" y="6343949"/>
            <a:ext cx="1189409" cy="261610"/>
          </a:xfrm>
          <a:prstGeom prst="rect">
            <a:avLst/>
          </a:prstGeom>
          <a:solidFill>
            <a:srgbClr val="CDE0E8"/>
          </a:solidFill>
        </p:spPr>
        <p:txBody>
          <a:bodyPr wrap="square" rtlCol="0">
            <a:spAutoFit/>
          </a:bodyPr>
          <a:lstStyle/>
          <a:p>
            <a:pPr algn="ctr"/>
            <a:r>
              <a:rPr lang="en-GB" sz="1100" dirty="0" smtClean="0">
                <a:hlinkClick r:id="rId23" action="ppaction://hlinksldjump"/>
              </a:rPr>
              <a:t>Return to list</a:t>
            </a:r>
            <a:endParaRPr lang="en-GB" sz="1100" dirty="0"/>
          </a:p>
        </p:txBody>
      </p:sp>
      <p:sp>
        <p:nvSpPr>
          <p:cNvPr id="7" name="Rounded Rectangle 6">
            <a:hlinkClick r:id="rId24"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8" name="Picture 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062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049817980"/>
              </p:ext>
            </p:extLst>
          </p:nvPr>
        </p:nvGraphicFramePr>
        <p:xfrm>
          <a:off x="323528" y="647295"/>
          <a:ext cx="8424936" cy="5679440"/>
        </p:xfrm>
        <a:graphic>
          <a:graphicData uri="http://schemas.openxmlformats.org/drawingml/2006/table">
            <a:tbl>
              <a:tblPr firstRow="1" bandRow="1">
                <a:tableStyleId>{5C22544A-7EE6-4342-B048-85BDC9FD1C3A}</a:tableStyleId>
              </a:tblPr>
              <a:tblGrid>
                <a:gridCol w="1224136"/>
                <a:gridCol w="2088232"/>
                <a:gridCol w="1512168"/>
                <a:gridCol w="3600400"/>
              </a:tblGrid>
              <a:tr h="144016">
                <a:tc>
                  <a:txBody>
                    <a:bodyPr/>
                    <a:lstStyle/>
                    <a:p>
                      <a:r>
                        <a:rPr lang="en-GB" sz="800" dirty="0" smtClean="0"/>
                        <a:t>ORGANISATION</a:t>
                      </a:r>
                      <a:endParaRPr lang="en-GB" sz="800" dirty="0"/>
                    </a:p>
                  </a:txBody>
                  <a:tcPr/>
                </a:tc>
                <a:tc>
                  <a:txBody>
                    <a:bodyPr/>
                    <a:lstStyle/>
                    <a:p>
                      <a:r>
                        <a:rPr lang="en-GB" sz="800" dirty="0" smtClean="0"/>
                        <a:t>SERVICES</a:t>
                      </a:r>
                      <a:endParaRPr lang="en-GB" sz="800" dirty="0"/>
                    </a:p>
                  </a:txBody>
                  <a:tcPr/>
                </a:tc>
                <a:tc>
                  <a:txBody>
                    <a:bodyPr/>
                    <a:lstStyle/>
                    <a:p>
                      <a:r>
                        <a:rPr lang="en-GB" sz="800" dirty="0" smtClean="0"/>
                        <a:t>WHO’S ELIGIBLE? </a:t>
                      </a:r>
                      <a:endParaRPr lang="en-GB" sz="800" dirty="0"/>
                    </a:p>
                  </a:txBody>
                  <a:tcPr/>
                </a:tc>
                <a:tc>
                  <a:txBody>
                    <a:bodyPr/>
                    <a:lstStyle/>
                    <a:p>
                      <a:r>
                        <a:rPr lang="en-GB" sz="800" dirty="0" smtClean="0"/>
                        <a:t>CONTACT</a:t>
                      </a:r>
                      <a:endParaRPr lang="en-GB" sz="800" dirty="0"/>
                    </a:p>
                  </a:txBody>
                  <a:tcPr/>
                </a:tc>
              </a:tr>
              <a:tr h="370840">
                <a:tc>
                  <a:txBody>
                    <a:bodyPr/>
                    <a:lstStyle/>
                    <a:p>
                      <a:r>
                        <a:rPr lang="en-GB" sz="800" b="1" dirty="0" smtClean="0">
                          <a:latin typeface="Lucida Sans Unicode (Body)"/>
                          <a:hlinkClick r:id="rId4"/>
                        </a:rPr>
                        <a:t>Pecan</a:t>
                      </a:r>
                      <a:endParaRPr lang="en-GB" sz="800" b="1" dirty="0">
                        <a:latin typeface="Lucida Sans Unicode (Body)"/>
                      </a:endParaRPr>
                    </a:p>
                  </a:txBody>
                  <a:tcPr/>
                </a:tc>
                <a:tc>
                  <a:txBody>
                    <a:bodyPr/>
                    <a:lstStyle/>
                    <a:p>
                      <a:r>
                        <a:rPr lang="en-GB" sz="800" dirty="0" smtClean="0">
                          <a:latin typeface="Lucida Sans Unicode (Body)"/>
                        </a:rPr>
                        <a:t>Employment</a:t>
                      </a:r>
                      <a:r>
                        <a:rPr lang="en-GB" sz="800" baseline="0" dirty="0" smtClean="0">
                          <a:latin typeface="Lucida Sans Unicode (Body)"/>
                        </a:rPr>
                        <a:t> support</a:t>
                      </a:r>
                    </a:p>
                    <a:p>
                      <a:r>
                        <a:rPr lang="en-GB" sz="800" baseline="0" dirty="0" smtClean="0">
                          <a:latin typeface="Lucida Sans Unicode (Body)"/>
                        </a:rPr>
                        <a:t>1:1 caseworkers</a:t>
                      </a:r>
                    </a:p>
                    <a:p>
                      <a:r>
                        <a:rPr lang="en-GB" sz="800" baseline="0" dirty="0" smtClean="0">
                          <a:latin typeface="Lucida Sans Unicode (Body)"/>
                        </a:rPr>
                        <a:t>Advocacy and practical support </a:t>
                      </a:r>
                    </a:p>
                    <a:p>
                      <a:r>
                        <a:rPr lang="en-GB" sz="800" baseline="0" dirty="0" smtClean="0">
                          <a:latin typeface="Lucida Sans Unicode (Body)"/>
                        </a:rPr>
                        <a:t>Basic skills training </a:t>
                      </a:r>
                    </a:p>
                    <a:p>
                      <a:r>
                        <a:rPr lang="en-GB" sz="800" baseline="0" dirty="0" smtClean="0">
                          <a:latin typeface="Lucida Sans Unicode (Body)"/>
                        </a:rPr>
                        <a:t>Foodbank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latin typeface="Lucida Sans Unicode (Body)"/>
                        </a:rPr>
                        <a:t>Troubled families</a:t>
                      </a:r>
                    </a:p>
                    <a:p>
                      <a:endParaRPr lang="en-GB" sz="800" dirty="0">
                        <a:latin typeface="Lucida Sans Unicode (Body)"/>
                      </a:endParaRPr>
                    </a:p>
                  </a:txBody>
                  <a:tcPr/>
                </a:tc>
                <a:tc>
                  <a:txBody>
                    <a:bodyPr/>
                    <a:lstStyle/>
                    <a:p>
                      <a:r>
                        <a:rPr kumimoji="0" lang="en-GB" sz="800" b="0" kern="1200" dirty="0" smtClean="0">
                          <a:solidFill>
                            <a:schemeClr val="dk1"/>
                          </a:solidFill>
                          <a:effectLst/>
                          <a:latin typeface="Lucida Sans Unicode (Body)"/>
                          <a:ea typeface="+mn-ea"/>
                          <a:cs typeface="+mn-cs"/>
                        </a:rPr>
                        <a:t>020 7732 0007 / 07943 981 768</a:t>
                      </a:r>
                    </a:p>
                    <a:p>
                      <a:r>
                        <a:rPr kumimoji="0" lang="en-GB" sz="800" b="0" kern="1200" dirty="0" smtClean="0">
                          <a:solidFill>
                            <a:schemeClr val="dk1"/>
                          </a:solidFill>
                          <a:effectLst/>
                          <a:latin typeface="Lucida Sans Unicode (Body)"/>
                          <a:ea typeface="+mn-ea"/>
                          <a:cs typeface="+mn-cs"/>
                        </a:rPr>
                        <a:t>121a Peckham High St, London, SE15 5SE </a:t>
                      </a:r>
                    </a:p>
                    <a:p>
                      <a:r>
                        <a:rPr kumimoji="0" lang="en-GB" sz="800" b="0" kern="1200" dirty="0" smtClean="0">
                          <a:solidFill>
                            <a:schemeClr val="dk1"/>
                          </a:solidFill>
                          <a:effectLst/>
                          <a:latin typeface="Lucida Sans Unicode (Body)"/>
                          <a:ea typeface="+mn-ea"/>
                          <a:cs typeface="+mn-cs"/>
                        </a:rPr>
                        <a:t>Mon-Fri</a:t>
                      </a:r>
                      <a:r>
                        <a:rPr kumimoji="0" lang="en-GB" sz="800" b="0" kern="1200" baseline="0" dirty="0" smtClean="0">
                          <a:solidFill>
                            <a:schemeClr val="dk1"/>
                          </a:solidFill>
                          <a:effectLst/>
                          <a:latin typeface="Lucida Sans Unicode (Body)"/>
                          <a:ea typeface="+mn-ea"/>
                          <a:cs typeface="+mn-cs"/>
                        </a:rPr>
                        <a:t> 09:30-17:00 </a:t>
                      </a:r>
                      <a:endParaRPr lang="en-GB" sz="800" b="0" dirty="0">
                        <a:latin typeface="Lucida Sans Unicode (Body)"/>
                      </a:endParaRPr>
                    </a:p>
                  </a:txBody>
                  <a:tcPr/>
                </a:tc>
              </a:tr>
              <a:tr h="370840">
                <a:tc>
                  <a:txBody>
                    <a:bodyPr/>
                    <a:lstStyle/>
                    <a:p>
                      <a:r>
                        <a:rPr lang="en-GB" sz="900" b="1" dirty="0" smtClean="0">
                          <a:latin typeface="Lucida Sans Unicode (Body)"/>
                          <a:hlinkClick r:id="rId5"/>
                        </a:rPr>
                        <a:t>Southwark Works</a:t>
                      </a:r>
                      <a:endParaRPr lang="en-GB" sz="900" b="1"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Lucida Sans Unicode (Body)"/>
                        </a:rPr>
                        <a:t>employment support service</a:t>
                      </a:r>
                      <a:endParaRPr lang="en-GB" sz="900" b="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Lucida Sans Unicode (Body)"/>
                        </a:rPr>
                        <a:t>Unemployed Southwark residents</a:t>
                      </a:r>
                      <a:endParaRPr lang="en-GB" sz="900" b="0" dirty="0" smtClean="0">
                        <a:latin typeface="Lucida Sans Unicode (Body)"/>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900" b="1" i="1" kern="1200" dirty="0" smtClean="0">
                        <a:solidFill>
                          <a:srgbClr val="7030A0"/>
                        </a:solidFill>
                        <a:effectLst/>
                        <a:latin typeface="Lucida Sans Unicode (Body)"/>
                        <a:ea typeface="+mn-ea"/>
                        <a:cs typeface="+mn-cs"/>
                      </a:endParaRPr>
                    </a:p>
                  </a:txBody>
                  <a:tcPr/>
                </a:tc>
                <a:tc>
                  <a:txBody>
                    <a:bodyPr/>
                    <a:lstStyle/>
                    <a:p>
                      <a:r>
                        <a:rPr lang="en-GB" sz="800" dirty="0" smtClean="0">
                          <a:effectLst/>
                          <a:latin typeface="Lucida Sans Unicode (Body)"/>
                        </a:rPr>
                        <a:t>0800 052 0540 </a:t>
                      </a:r>
                    </a:p>
                    <a:p>
                      <a:r>
                        <a:rPr lang="en-GB" sz="800" dirty="0" smtClean="0">
                          <a:effectLst/>
                          <a:latin typeface="Lucida Sans Unicode (Body)"/>
                        </a:rPr>
                        <a:t>Unit 239 Elephant and Castle Shopping Centre , London , SE1 6TE </a:t>
                      </a:r>
                    </a:p>
                    <a:p>
                      <a:r>
                        <a:rPr lang="en-GB" sz="800" dirty="0" smtClean="0">
                          <a:effectLst/>
                          <a:latin typeface="Lucida Sans Unicode (Body)"/>
                        </a:rPr>
                        <a:t>Today 10:00 am - 12:00 pm, 2:00 pm - 4:00 pm Closed now </a:t>
                      </a:r>
                    </a:p>
                    <a:p>
                      <a:r>
                        <a:rPr lang="en-GB" sz="800" dirty="0" smtClean="0">
                          <a:effectLst/>
                          <a:latin typeface="Lucida Sans Unicode (Body)"/>
                          <a:hlinkClick r:id="rId5"/>
                        </a:rPr>
                        <a:t>www.southwarkworks.com </a:t>
                      </a:r>
                      <a:endParaRPr lang="en-GB" sz="800" dirty="0" smtClean="0">
                        <a:effectLst/>
                        <a:latin typeface="Lucida Sans Unicode (Body)"/>
                      </a:endParaRPr>
                    </a:p>
                    <a:p>
                      <a:r>
                        <a:rPr lang="en-GB" sz="800" dirty="0" smtClean="0">
                          <a:effectLst/>
                          <a:latin typeface="Lucida Sans Unicode (Body)"/>
                          <a:hlinkClick r:id="rId6"/>
                        </a:rPr>
                        <a:t>info@southwarkworks.org.uk</a:t>
                      </a:r>
                      <a:endParaRPr kumimoji="0" lang="en-GB" sz="800" b="0" kern="1200" dirty="0" smtClean="0">
                        <a:solidFill>
                          <a:schemeClr val="dk1"/>
                        </a:solidFill>
                        <a:effectLst/>
                        <a:latin typeface="Lucida Sans Unicode (Body)"/>
                        <a:ea typeface="+mn-ea"/>
                        <a:cs typeface="+mn-cs"/>
                      </a:endParaRPr>
                    </a:p>
                  </a:txBody>
                  <a:tcPr/>
                </a:tc>
              </a:tr>
              <a:tr h="156448">
                <a:tc>
                  <a:txBody>
                    <a:bodyPr/>
                    <a:lstStyle/>
                    <a:p>
                      <a:r>
                        <a:rPr lang="en-GB" sz="800" b="1" dirty="0" smtClean="0">
                          <a:latin typeface="Lucida Sans Unicode (Body)"/>
                          <a:hlinkClick r:id="rId7"/>
                        </a:rPr>
                        <a:t>Families Matter</a:t>
                      </a:r>
                      <a:endParaRPr lang="en-GB" sz="800" b="1" dirty="0">
                        <a:latin typeface="Lucida Sans Unicode (Body)"/>
                      </a:endParaRPr>
                    </a:p>
                  </a:txBody>
                  <a:tcPr/>
                </a:tc>
                <a:tc>
                  <a:txBody>
                    <a:bodyPr/>
                    <a:lstStyle/>
                    <a:p>
                      <a:r>
                        <a:rPr lang="en-GB" sz="800" dirty="0" smtClean="0">
                          <a:latin typeface="Lucida Sans Unicode (Body)"/>
                        </a:rPr>
                        <a:t>Employment</a:t>
                      </a:r>
                      <a:r>
                        <a:rPr lang="en-GB" sz="800" baseline="0" dirty="0" smtClean="0">
                          <a:latin typeface="Lucida Sans Unicode (Body)"/>
                        </a:rPr>
                        <a:t> support</a:t>
                      </a:r>
                      <a:endParaRPr lang="en-GB" sz="8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latin typeface="Lucida Sans Unicode (Body)"/>
                        </a:rPr>
                        <a:t>Single parents/troubled families </a:t>
                      </a:r>
                      <a:endParaRPr lang="en-GB" sz="800" dirty="0" smtClean="0">
                        <a:latin typeface="Lucida Sans Unicode (Body)"/>
                      </a:endParaRPr>
                    </a:p>
                  </a:txBody>
                  <a:tcPr/>
                </a:tc>
                <a:tc>
                  <a:txBody>
                    <a:bodyPr/>
                    <a:lstStyle/>
                    <a:p>
                      <a:endParaRPr lang="en-GB" sz="800" b="0" dirty="0">
                        <a:latin typeface="Lucida Sans Unicode (Body)"/>
                      </a:endParaRPr>
                    </a:p>
                  </a:txBody>
                  <a:tcPr/>
                </a:tc>
              </a:tr>
              <a:tr h="163873">
                <a:tc>
                  <a:txBody>
                    <a:bodyPr/>
                    <a:lstStyle/>
                    <a:p>
                      <a:r>
                        <a:rPr lang="en-GB" sz="800" b="1" dirty="0" smtClean="0">
                          <a:latin typeface="Lucida Sans Unicode (Body)"/>
                          <a:hlinkClick r:id="rId8"/>
                        </a:rPr>
                        <a:t>InSpire</a:t>
                      </a:r>
                      <a:endParaRPr lang="en-GB" sz="800" b="1" dirty="0">
                        <a:latin typeface="Lucida Sans Unicode (Body)"/>
                      </a:endParaRPr>
                    </a:p>
                  </a:txBody>
                  <a:tcPr/>
                </a:tc>
                <a:tc>
                  <a:txBody>
                    <a:bodyPr/>
                    <a:lstStyle/>
                    <a:p>
                      <a:r>
                        <a:rPr lang="en-GB" sz="800" b="0" dirty="0" smtClean="0">
                          <a:latin typeface="Lucida Sans Unicode (Body)"/>
                        </a:rPr>
                        <a:t>Training for employment </a:t>
                      </a:r>
                      <a:endParaRPr lang="en-GB" sz="800" b="0" dirty="0">
                        <a:latin typeface="Lucida Sans Unicode (Body)"/>
                      </a:endParaRPr>
                    </a:p>
                  </a:txBody>
                  <a:tcPr/>
                </a:tc>
                <a:tc>
                  <a:txBody>
                    <a:bodyPr/>
                    <a:lstStyle/>
                    <a:p>
                      <a:r>
                        <a:rPr lang="en-GB" sz="800" b="0" dirty="0" smtClean="0">
                          <a:latin typeface="Lucida Sans Unicode (Body)"/>
                        </a:rPr>
                        <a:t>18+</a:t>
                      </a:r>
                      <a:r>
                        <a:rPr lang="en-GB" sz="800" b="0" baseline="0" dirty="0" smtClean="0">
                          <a:latin typeface="Lucida Sans Unicode (Body)"/>
                        </a:rPr>
                        <a:t> </a:t>
                      </a:r>
                      <a:endParaRPr lang="en-GB" sz="800" b="0" dirty="0">
                        <a:latin typeface="Lucida Sans Unicode (Body)"/>
                      </a:endParaRPr>
                    </a:p>
                  </a:txBody>
                  <a:tcPr/>
                </a:tc>
                <a:tc>
                  <a:txBody>
                    <a:bodyPr/>
                    <a:lstStyle/>
                    <a:p>
                      <a:r>
                        <a:rPr lang="en-GB" sz="800" b="0" dirty="0" smtClean="0">
                          <a:latin typeface="Lucida Sans Unicode (Body)"/>
                        </a:rPr>
                        <a:t>020 7740 6868 </a:t>
                      </a:r>
                      <a:endParaRPr lang="en-GB" sz="800" b="0" dirty="0">
                        <a:latin typeface="Lucida Sans Unicode (Body)"/>
                      </a:endParaRPr>
                    </a:p>
                  </a:txBody>
                  <a:tcPr/>
                </a:tc>
              </a:tr>
              <a:tr h="370840">
                <a:tc>
                  <a:txBody>
                    <a:bodyPr/>
                    <a:lstStyle/>
                    <a:p>
                      <a:r>
                        <a:rPr lang="en-GB" sz="800" b="1" dirty="0" smtClean="0">
                          <a:latin typeface="Lucida Sans Unicode (Body)"/>
                          <a:hlinkClick r:id="rId9"/>
                        </a:rPr>
                        <a:t>Creation</a:t>
                      </a:r>
                      <a:r>
                        <a:rPr lang="en-GB" sz="800" b="1" baseline="0" dirty="0" smtClean="0">
                          <a:latin typeface="Lucida Sans Unicode (Body)"/>
                          <a:hlinkClick r:id="rId9"/>
                        </a:rPr>
                        <a:t> Trust</a:t>
                      </a:r>
                      <a:r>
                        <a:rPr lang="en-GB" sz="800" b="1" baseline="0" dirty="0" smtClean="0">
                          <a:latin typeface="Lucida Sans Unicode (Body)"/>
                        </a:rPr>
                        <a:t>: </a:t>
                      </a:r>
                      <a:r>
                        <a:rPr lang="en-GB" sz="800" b="1" baseline="0" dirty="0" smtClean="0">
                          <a:latin typeface="Lucida Sans Unicode (Body)"/>
                          <a:hlinkClick r:id="rId10"/>
                        </a:rPr>
                        <a:t>SE17 Working</a:t>
                      </a:r>
                      <a:endParaRPr lang="en-GB" sz="800" b="1" dirty="0">
                        <a:latin typeface="Lucida Sans Unicode (Body)"/>
                      </a:endParaRPr>
                    </a:p>
                  </a:txBody>
                  <a:tcPr/>
                </a:tc>
                <a:tc>
                  <a:txBody>
                    <a:bodyPr/>
                    <a:lstStyle/>
                    <a:p>
                      <a:r>
                        <a:rPr lang="en-GB" sz="800" dirty="0" smtClean="0">
                          <a:latin typeface="Lucida Sans Unicode (Body)"/>
                        </a:rPr>
                        <a:t>Employment</a:t>
                      </a:r>
                      <a:r>
                        <a:rPr lang="en-GB" sz="800" baseline="0" dirty="0" smtClean="0">
                          <a:latin typeface="Lucida Sans Unicode (Body)"/>
                        </a:rPr>
                        <a:t> support </a:t>
                      </a:r>
                      <a:endParaRPr lang="en-GB" sz="800" dirty="0">
                        <a:latin typeface="Lucida Sans Unicode (Body)"/>
                      </a:endParaRPr>
                    </a:p>
                  </a:txBody>
                  <a:tcPr/>
                </a:tc>
                <a:tc>
                  <a:txBody>
                    <a:bodyPr/>
                    <a:lstStyle/>
                    <a:p>
                      <a:r>
                        <a:rPr kumimoji="0" lang="en-GB" sz="800" kern="1200" dirty="0" smtClean="0">
                          <a:solidFill>
                            <a:schemeClr val="dk1"/>
                          </a:solidFill>
                          <a:effectLst/>
                          <a:latin typeface="Lucida Sans Unicode (Body)"/>
                          <a:ea typeface="+mn-ea"/>
                          <a:cs typeface="+mn-cs"/>
                        </a:rPr>
                        <a:t>18+ </a:t>
                      </a:r>
                    </a:p>
                  </a:txBody>
                  <a:tcPr/>
                </a:tc>
                <a:tc>
                  <a:txBody>
                    <a:bodyPr/>
                    <a:lstStyle/>
                    <a:p>
                      <a:r>
                        <a:rPr kumimoji="0" lang="en-GB" sz="800" b="0" kern="1200" dirty="0" smtClean="0">
                          <a:solidFill>
                            <a:schemeClr val="dk1"/>
                          </a:solidFill>
                          <a:effectLst/>
                          <a:latin typeface="Lucida Sans Unicode (Body)"/>
                          <a:ea typeface="+mn-ea"/>
                          <a:cs typeface="+mn-cs"/>
                        </a:rPr>
                        <a:t>02077038923</a:t>
                      </a:r>
                    </a:p>
                    <a:p>
                      <a:r>
                        <a:rPr kumimoji="0" lang="en-GB" sz="800" b="0" kern="1200" dirty="0" smtClean="0">
                          <a:solidFill>
                            <a:schemeClr val="dk1"/>
                          </a:solidFill>
                          <a:effectLst/>
                          <a:latin typeface="Lucida Sans Unicode (Body)"/>
                          <a:ea typeface="+mn-ea"/>
                          <a:cs typeface="+mn-cs"/>
                        </a:rPr>
                        <a:t>The Cabin, 1 Beaconsfield Road, SE17 2EN</a:t>
                      </a:r>
                    </a:p>
                    <a:p>
                      <a:r>
                        <a:rPr kumimoji="0" lang="en-GB" sz="800" b="0" kern="1200" dirty="0" smtClean="0">
                          <a:solidFill>
                            <a:schemeClr val="dk1"/>
                          </a:solidFill>
                          <a:effectLst/>
                          <a:latin typeface="Lucida Sans Unicode (Body)"/>
                          <a:ea typeface="+mn-ea"/>
                          <a:cs typeface="+mn-cs"/>
                          <a:hlinkClick r:id="rId11"/>
                        </a:rPr>
                        <a:t>info@creationtrust.org</a:t>
                      </a:r>
                      <a:endParaRPr kumimoji="0" lang="en-GB" sz="800" b="0" kern="1200" dirty="0" smtClean="0">
                        <a:solidFill>
                          <a:schemeClr val="dk1"/>
                        </a:solidFill>
                        <a:effectLst/>
                        <a:latin typeface="Lucida Sans Unicode (Body)"/>
                        <a:ea typeface="+mn-ea"/>
                        <a:cs typeface="+mn-cs"/>
                      </a:endParaRPr>
                    </a:p>
                  </a:txBody>
                  <a:tcPr/>
                </a:tc>
              </a:tr>
              <a:tr h="370840">
                <a:tc>
                  <a:txBody>
                    <a:bodyPr/>
                    <a:lstStyle/>
                    <a:p>
                      <a:r>
                        <a:rPr lang="en-GB" sz="800" b="1" dirty="0" smtClean="0">
                          <a:latin typeface="Lucida Sans Unicode (Body)"/>
                          <a:hlinkClick r:id="rId12"/>
                        </a:rPr>
                        <a:t>Southwark Council </a:t>
                      </a:r>
                      <a:endParaRPr lang="en-GB" sz="800" b="1" dirty="0">
                        <a:latin typeface="Lucida Sans Unicode (Body)"/>
                      </a:endParaRPr>
                    </a:p>
                  </a:txBody>
                  <a:tcPr/>
                </a:tc>
                <a:tc>
                  <a:txBody>
                    <a:bodyPr/>
                    <a:lstStyle/>
                    <a:p>
                      <a:r>
                        <a:rPr lang="en-GB" sz="800" dirty="0" smtClean="0">
                          <a:latin typeface="Lucida Sans Unicode (Body)"/>
                        </a:rPr>
                        <a:t>Adult learning service </a:t>
                      </a:r>
                      <a:endParaRPr lang="en-GB" sz="800" dirty="0">
                        <a:latin typeface="Lucida Sans Unicode (Body)"/>
                      </a:endParaRPr>
                    </a:p>
                  </a:txBody>
                  <a:tcPr/>
                </a:tc>
                <a:tc>
                  <a:txBody>
                    <a:bodyPr/>
                    <a:lstStyle/>
                    <a:p>
                      <a:r>
                        <a:rPr kumimoji="0" lang="en-GB" sz="800" b="0" i="0" u="none" strike="noStrike" kern="1200" baseline="0" dirty="0" smtClean="0">
                          <a:solidFill>
                            <a:schemeClr val="dk1"/>
                          </a:solidFill>
                          <a:latin typeface="Lucida Sans Unicode (Body)"/>
                          <a:ea typeface="+mn-ea"/>
                          <a:cs typeface="+mn-cs"/>
                        </a:rPr>
                        <a:t>18+ </a:t>
                      </a:r>
                    </a:p>
                  </a:txBody>
                  <a:tcPr/>
                </a:tc>
                <a:tc>
                  <a:txBody>
                    <a:bodyPr/>
                    <a:lstStyle/>
                    <a:p>
                      <a:r>
                        <a:rPr kumimoji="0" lang="en-GB" sz="800" b="0" i="0" u="none" strike="noStrike" kern="1200" baseline="0" dirty="0" smtClean="0">
                          <a:solidFill>
                            <a:schemeClr val="dk1"/>
                          </a:solidFill>
                          <a:latin typeface="Lucida Sans Unicode (Body)"/>
                          <a:ea typeface="+mn-ea"/>
                          <a:cs typeface="+mn-cs"/>
                        </a:rPr>
                        <a:t>020 7358 2100</a:t>
                      </a:r>
                    </a:p>
                    <a:p>
                      <a:r>
                        <a:rPr kumimoji="0" lang="en-GB" sz="800" b="0" i="0" u="none" strike="noStrike" kern="1200" baseline="0" dirty="0" smtClean="0">
                          <a:solidFill>
                            <a:schemeClr val="dk1"/>
                          </a:solidFill>
                          <a:latin typeface="Lucida Sans Unicode (Body)"/>
                          <a:ea typeface="+mn-ea"/>
                          <a:cs typeface="+mn-cs"/>
                        </a:rPr>
                        <a:t>Thomas Calton Centre, Alpha Street, Peckham, SE15 4NX</a:t>
                      </a:r>
                    </a:p>
                  </a:txBody>
                  <a:tcPr/>
                </a:tc>
              </a:tr>
              <a:tr h="370840">
                <a:tc>
                  <a:txBody>
                    <a:bodyPr/>
                    <a:lstStyle/>
                    <a:p>
                      <a:r>
                        <a:rPr lang="en-GB" sz="800" b="1" dirty="0" smtClean="0">
                          <a:latin typeface="Lucida Sans Unicode (Body)"/>
                          <a:hlinkClick r:id="rId13" action="ppaction://hlinkfile"/>
                        </a:rPr>
                        <a:t>Working Capital</a:t>
                      </a:r>
                      <a:endParaRPr lang="en-GB" sz="800" b="1" dirty="0">
                        <a:latin typeface="Lucida Sans Unicode (Body)"/>
                      </a:endParaRPr>
                    </a:p>
                  </a:txBody>
                  <a:tcPr/>
                </a:tc>
                <a:tc>
                  <a:txBody>
                    <a:bodyPr/>
                    <a:lstStyle/>
                    <a:p>
                      <a:r>
                        <a:rPr lang="en-GB" sz="800" dirty="0" smtClean="0">
                          <a:latin typeface="Lucida Sans Unicode (Body)"/>
                        </a:rPr>
                        <a:t>Support from Case Worker to get into work while considering personal needs </a:t>
                      </a:r>
                    </a:p>
                    <a:p>
                      <a:r>
                        <a:rPr lang="en-GB" sz="800" dirty="0" smtClean="0">
                          <a:latin typeface="Lucida Sans Unicode (Body)"/>
                        </a:rPr>
                        <a:t>6 month</a:t>
                      </a:r>
                      <a:r>
                        <a:rPr lang="en-GB" sz="800" baseline="0" dirty="0" smtClean="0">
                          <a:latin typeface="Lucida Sans Unicode (Body)"/>
                        </a:rPr>
                        <a:t> further support after finding work </a:t>
                      </a:r>
                      <a:endParaRPr lang="en-GB" sz="800" dirty="0">
                        <a:latin typeface="Lucida Sans Unicode (Body)"/>
                      </a:endParaRPr>
                    </a:p>
                  </a:txBody>
                  <a:tcPr/>
                </a:tc>
                <a:tc>
                  <a:txBody>
                    <a:bodyPr/>
                    <a:lstStyle/>
                    <a:p>
                      <a:r>
                        <a:rPr kumimoji="0" lang="en-GB" sz="800" b="0" i="0" u="none" strike="noStrike" kern="1200" baseline="0" dirty="0" smtClean="0">
                          <a:solidFill>
                            <a:schemeClr val="dk1"/>
                          </a:solidFill>
                          <a:latin typeface="Lucida Sans Unicode (Body)"/>
                          <a:ea typeface="+mn-ea"/>
                          <a:cs typeface="+mn-cs"/>
                        </a:rPr>
                        <a:t>18+ </a:t>
                      </a:r>
                    </a:p>
                  </a:txBody>
                  <a:tcPr/>
                </a:tc>
                <a:tc>
                  <a:txBody>
                    <a:bodyPr/>
                    <a:lstStyle/>
                    <a:p>
                      <a:r>
                        <a:rPr kumimoji="0" lang="en-GB" sz="800" b="0" i="0" u="none" strike="noStrike" kern="1200" baseline="0" dirty="0" smtClean="0">
                          <a:solidFill>
                            <a:schemeClr val="dk1"/>
                          </a:solidFill>
                          <a:latin typeface="Lucida Sans Unicode (Body)"/>
                          <a:ea typeface="+mn-ea"/>
                          <a:cs typeface="+mn-cs"/>
                        </a:rPr>
                        <a:t>03304142503</a:t>
                      </a:r>
                    </a:p>
                    <a:p>
                      <a:r>
                        <a:rPr kumimoji="0" lang="en-GB" sz="800" b="0" i="0" u="none" strike="noStrike" kern="1200" baseline="0" dirty="0" smtClean="0">
                          <a:solidFill>
                            <a:schemeClr val="dk1"/>
                          </a:solidFill>
                          <a:latin typeface="Lucida Sans Unicode (Body)"/>
                          <a:ea typeface="+mn-ea"/>
                          <a:cs typeface="+mn-cs"/>
                        </a:rPr>
                        <a:t>Mya Love - 07748622761</a:t>
                      </a:r>
                    </a:p>
                    <a:p>
                      <a:endParaRPr kumimoji="0" lang="en-GB" sz="800" b="0" i="0" u="none" strike="noStrike" kern="1200" baseline="0" dirty="0" smtClean="0">
                        <a:solidFill>
                          <a:schemeClr val="dk1"/>
                        </a:solidFill>
                        <a:latin typeface="Lucida Sans Unicode (Body)"/>
                        <a:ea typeface="+mn-ea"/>
                        <a:cs typeface="+mn-cs"/>
                      </a:endParaRPr>
                    </a:p>
                  </a:txBody>
                  <a:tcPr/>
                </a:tc>
              </a:tr>
              <a:tr h="370840">
                <a:tc>
                  <a:txBody>
                    <a:bodyPr/>
                    <a:lstStyle/>
                    <a:p>
                      <a:r>
                        <a:rPr lang="en-GB" sz="800" b="1" dirty="0" smtClean="0">
                          <a:latin typeface="Lucida Sans Unicode (Body)"/>
                          <a:hlinkClick r:id="rId14" action="ppaction://hlinkfile"/>
                        </a:rPr>
                        <a:t>Young Mums Support Network:</a:t>
                      </a:r>
                      <a:r>
                        <a:rPr lang="en-GB" sz="800" b="1" baseline="0" dirty="0" smtClean="0">
                          <a:latin typeface="Lucida Sans Unicode (Body)"/>
                          <a:hlinkClick r:id="rId14" action="ppaction://hlinkfile"/>
                        </a:rPr>
                        <a:t> Ready Steady Work </a:t>
                      </a:r>
                      <a:endParaRPr lang="en-GB" sz="800" b="1" dirty="0">
                        <a:latin typeface="Lucida Sans Unicode (Body)"/>
                      </a:endParaRPr>
                    </a:p>
                  </a:txBody>
                  <a:tcPr/>
                </a:tc>
                <a:tc>
                  <a:txBody>
                    <a:bodyPr/>
                    <a:lstStyle/>
                    <a:p>
                      <a:r>
                        <a:rPr lang="en-GB" sz="800" dirty="0" smtClean="0">
                          <a:latin typeface="Lucida Sans Unicode (Body)"/>
                        </a:rPr>
                        <a:t>Practical advice on benefits</a:t>
                      </a:r>
                    </a:p>
                    <a:p>
                      <a:r>
                        <a:rPr lang="en-GB" sz="800" dirty="0" smtClean="0">
                          <a:latin typeface="Lucida Sans Unicode (Body)"/>
                        </a:rPr>
                        <a:t>CV workshop</a:t>
                      </a:r>
                    </a:p>
                    <a:p>
                      <a:r>
                        <a:rPr lang="en-GB" sz="800" dirty="0" smtClean="0">
                          <a:latin typeface="Lucida Sans Unicode (Body)"/>
                        </a:rPr>
                        <a:t>Access to job opportunities </a:t>
                      </a:r>
                    </a:p>
                    <a:p>
                      <a:endParaRPr lang="en-GB" sz="800" dirty="0">
                        <a:latin typeface="Lucida Sans Unicode (Body)"/>
                      </a:endParaRPr>
                    </a:p>
                  </a:txBody>
                  <a:tcPr/>
                </a:tc>
                <a:tc>
                  <a:txBody>
                    <a:bodyPr/>
                    <a:lstStyle/>
                    <a:p>
                      <a:r>
                        <a:rPr kumimoji="0" lang="en-GB" sz="800" b="0" i="0" u="none" strike="noStrike" kern="1200" baseline="0" dirty="0" smtClean="0">
                          <a:solidFill>
                            <a:schemeClr val="dk1"/>
                          </a:solidFill>
                          <a:latin typeface="Lucida Sans Unicode (Body)"/>
                          <a:ea typeface="+mn-ea"/>
                          <a:cs typeface="+mn-cs"/>
                        </a:rPr>
                        <a:t>Long-term unemployed mums</a:t>
                      </a:r>
                    </a:p>
                    <a:p>
                      <a:r>
                        <a:rPr kumimoji="0" lang="en-GB" sz="800" b="0" i="0" u="none" strike="noStrike" kern="1200" baseline="0" dirty="0" smtClean="0">
                          <a:solidFill>
                            <a:schemeClr val="dk1"/>
                          </a:solidFill>
                          <a:latin typeface="Lucida Sans Unicode (Body)"/>
                          <a:ea typeface="+mn-ea"/>
                          <a:cs typeface="+mn-cs"/>
                        </a:rPr>
                        <a:t>Self-referral </a:t>
                      </a:r>
                    </a:p>
                  </a:txBody>
                  <a:tcPr/>
                </a:tc>
                <a:tc>
                  <a:txBody>
                    <a:bodyPr/>
                    <a:lstStyle/>
                    <a:p>
                      <a:r>
                        <a:rPr kumimoji="0" lang="en-GB" sz="800" b="0" i="0" u="none" strike="noStrike" kern="1200" baseline="0" dirty="0" smtClean="0">
                          <a:solidFill>
                            <a:schemeClr val="dk1"/>
                          </a:solidFill>
                          <a:latin typeface="Lucida Sans Unicode (Body)"/>
                          <a:ea typeface="+mn-ea"/>
                          <a:cs typeface="+mn-cs"/>
                        </a:rPr>
                        <a:t>Fill out </a:t>
                      </a:r>
                      <a:r>
                        <a:rPr kumimoji="0" lang="en-GB" sz="800" b="0" i="0" u="none" strike="noStrike" kern="1200" baseline="0" dirty="0" smtClean="0">
                          <a:solidFill>
                            <a:schemeClr val="dk1"/>
                          </a:solidFill>
                          <a:latin typeface="Lucida Sans Unicode (Body)"/>
                          <a:ea typeface="+mn-ea"/>
                          <a:cs typeface="+mn-cs"/>
                          <a:hlinkClick r:id="rId15"/>
                        </a:rPr>
                        <a:t>form</a:t>
                      </a:r>
                      <a:r>
                        <a:rPr kumimoji="0" lang="en-GB" sz="800" b="0" i="0" u="none" strike="noStrike" kern="1200" baseline="0" dirty="0" smtClean="0">
                          <a:solidFill>
                            <a:schemeClr val="dk1"/>
                          </a:solidFill>
                          <a:latin typeface="Lucida Sans Unicode (Body)"/>
                          <a:ea typeface="+mn-ea"/>
                          <a:cs typeface="+mn-cs"/>
                        </a:rPr>
                        <a:t> / email </a:t>
                      </a:r>
                      <a:r>
                        <a:rPr lang="en-GB" sz="800" b="0" dirty="0" smtClean="0">
                          <a:latin typeface="Lucida Sans Unicode (Body)"/>
                          <a:hlinkClick r:id="rId16"/>
                        </a:rPr>
                        <a:t>info@ymsn.co.uk</a:t>
                      </a:r>
                      <a:r>
                        <a:rPr lang="en-GB" sz="800" b="0" dirty="0" smtClean="0">
                          <a:latin typeface="Lucida Sans Unicode (Body)"/>
                        </a:rPr>
                        <a:t> </a:t>
                      </a:r>
                    </a:p>
                    <a:p>
                      <a:r>
                        <a:rPr kumimoji="0" lang="en-GB" sz="800" b="0" i="0" u="none" strike="noStrike" kern="1200" baseline="0" dirty="0" smtClean="0">
                          <a:solidFill>
                            <a:schemeClr val="dk1"/>
                          </a:solidFill>
                          <a:latin typeface="Lucida Sans Unicode (Body)"/>
                          <a:ea typeface="+mn-ea"/>
                          <a:cs typeface="+mn-cs"/>
                        </a:rPr>
                        <a:t>07946308717</a:t>
                      </a:r>
                    </a:p>
                  </a:txBody>
                  <a:tcPr/>
                </a:tc>
              </a:tr>
              <a:tr h="370840">
                <a:tc>
                  <a:txBody>
                    <a:bodyPr/>
                    <a:lstStyle/>
                    <a:p>
                      <a:r>
                        <a:rPr lang="en-GB" sz="800" b="1" dirty="0" smtClean="0">
                          <a:latin typeface="Lucida Sans Unicode (Body)"/>
                          <a:hlinkClick r:id="rId17"/>
                        </a:rPr>
                        <a:t>Young</a:t>
                      </a:r>
                      <a:r>
                        <a:rPr lang="en-GB" sz="800" b="1" baseline="0" dirty="0" smtClean="0">
                          <a:latin typeface="Lucida Sans Unicode (Body)"/>
                          <a:hlinkClick r:id="rId17"/>
                        </a:rPr>
                        <a:t> Women’s Trust </a:t>
                      </a:r>
                      <a:endParaRPr lang="en-GB" sz="800" b="1" dirty="0">
                        <a:latin typeface="Lucida Sans Unicode (Body)"/>
                      </a:endParaRPr>
                    </a:p>
                  </a:txBody>
                  <a:tcPr/>
                </a:tc>
                <a:tc>
                  <a:txBody>
                    <a:bodyPr/>
                    <a:lstStyle/>
                    <a:p>
                      <a:r>
                        <a:rPr lang="en-GB" sz="800" dirty="0" smtClean="0">
                          <a:latin typeface="Lucida Sans Unicode (Body)"/>
                        </a:rPr>
                        <a:t>Employment coaching  at</a:t>
                      </a:r>
                      <a:r>
                        <a:rPr lang="en-GB" sz="800" baseline="0" dirty="0" smtClean="0">
                          <a:latin typeface="Lucida Sans Unicode (Body)"/>
                        </a:rPr>
                        <a:t> flexible times by telephone </a:t>
                      </a:r>
                      <a:endParaRPr lang="en-GB" sz="800" dirty="0">
                        <a:latin typeface="Lucida Sans Unicode (Body)"/>
                      </a:endParaRPr>
                    </a:p>
                  </a:txBody>
                  <a:tcPr/>
                </a:tc>
                <a:tc>
                  <a:txBody>
                    <a:bodyPr/>
                    <a:lstStyle/>
                    <a:p>
                      <a:r>
                        <a:rPr kumimoji="0" lang="en-GB" sz="800" b="0" i="0" u="none" strike="noStrike" kern="1200" baseline="0" dirty="0" smtClean="0">
                          <a:solidFill>
                            <a:schemeClr val="dk1"/>
                          </a:solidFill>
                          <a:latin typeface="Lucida Sans Unicode (Body)"/>
                          <a:ea typeface="+mn-ea"/>
                          <a:cs typeface="+mn-cs"/>
                        </a:rPr>
                        <a:t>16-30 year old women </a:t>
                      </a:r>
                    </a:p>
                  </a:txBody>
                  <a:tcPr/>
                </a:tc>
                <a:tc>
                  <a:txBody>
                    <a:bodyPr/>
                    <a:lstStyle/>
                    <a:p>
                      <a:r>
                        <a:rPr kumimoji="0" lang="en-GB" sz="800" b="0" i="0" u="none" strike="noStrike" kern="1200" baseline="0" dirty="0" smtClean="0">
                          <a:solidFill>
                            <a:schemeClr val="dk1"/>
                          </a:solidFill>
                          <a:latin typeface="Lucida Sans Unicode (Body)"/>
                          <a:ea typeface="+mn-ea"/>
                          <a:cs typeface="+mn-cs"/>
                        </a:rPr>
                        <a:t>Sign up: </a:t>
                      </a:r>
                      <a:r>
                        <a:rPr lang="en-GB" sz="800" b="0" dirty="0" smtClean="0">
                          <a:latin typeface="Lucida Sans Unicode (Body)"/>
                        </a:rPr>
                        <a:t>0808 808 8099 / 07400 553 880 / fill</a:t>
                      </a:r>
                      <a:r>
                        <a:rPr lang="en-GB" sz="800" b="0" baseline="0" dirty="0" smtClean="0">
                          <a:latin typeface="Lucida Sans Unicode (Body)"/>
                        </a:rPr>
                        <a:t> out </a:t>
                      </a:r>
                      <a:r>
                        <a:rPr lang="en-GB" sz="800" b="0" baseline="0" dirty="0" smtClean="0">
                          <a:latin typeface="Lucida Sans Unicode (Body)"/>
                          <a:hlinkClick r:id="rId18"/>
                        </a:rPr>
                        <a:t>form </a:t>
                      </a:r>
                      <a:endParaRPr kumimoji="0" lang="en-GB" sz="800" b="0" i="0" u="none" strike="noStrike" kern="1200" baseline="0" dirty="0" smtClean="0">
                        <a:solidFill>
                          <a:schemeClr val="dk1"/>
                        </a:solidFill>
                        <a:latin typeface="Lucida Sans Unicode (Body)"/>
                        <a:ea typeface="+mn-ea"/>
                        <a:cs typeface="+mn-cs"/>
                      </a:endParaRPr>
                    </a:p>
                  </a:txBody>
                  <a:tcPr/>
                </a:tc>
              </a:tr>
              <a:tr h="370840">
                <a:tc>
                  <a:txBody>
                    <a:bodyPr/>
                    <a:lstStyle/>
                    <a:p>
                      <a:r>
                        <a:rPr lang="en-GB" sz="800" b="1" dirty="0" smtClean="0">
                          <a:latin typeface="Lucida Sans Unicode (Body)"/>
                          <a:hlinkClick r:id="rId19"/>
                        </a:rPr>
                        <a:t>Gingerbread</a:t>
                      </a:r>
                      <a:endParaRPr lang="en-GB" sz="800" b="1" dirty="0">
                        <a:latin typeface="Lucida Sans Unicode (Body)"/>
                      </a:endParaRPr>
                    </a:p>
                  </a:txBody>
                  <a:tcPr/>
                </a:tc>
                <a:tc>
                  <a:txBody>
                    <a:bodyPr/>
                    <a:lstStyle/>
                    <a:p>
                      <a:r>
                        <a:rPr lang="en-GB" sz="800" dirty="0" smtClean="0">
                          <a:latin typeface="Lucida Sans Unicode (Body)"/>
                        </a:rPr>
                        <a:t>Employment</a:t>
                      </a:r>
                      <a:r>
                        <a:rPr lang="en-GB" sz="800" baseline="0" dirty="0" smtClean="0">
                          <a:latin typeface="Lucida Sans Unicode (Body)"/>
                        </a:rPr>
                        <a:t> t</a:t>
                      </a:r>
                      <a:r>
                        <a:rPr lang="en-GB" sz="800" dirty="0" smtClean="0">
                          <a:latin typeface="Lucida Sans Unicode (Body)"/>
                        </a:rPr>
                        <a:t>raining programmes</a:t>
                      </a:r>
                      <a:endParaRPr lang="en-GB" sz="800" dirty="0">
                        <a:latin typeface="Lucida Sans Unicode (Body)"/>
                      </a:endParaRPr>
                    </a:p>
                  </a:txBody>
                  <a:tcPr/>
                </a:tc>
                <a:tc>
                  <a:txBody>
                    <a:bodyPr/>
                    <a:lstStyle/>
                    <a:p>
                      <a:r>
                        <a:rPr kumimoji="0" lang="en-GB" sz="800" b="0" i="0" u="none" strike="noStrike" kern="1200" baseline="0" dirty="0" smtClean="0">
                          <a:solidFill>
                            <a:schemeClr val="dk1"/>
                          </a:solidFill>
                          <a:latin typeface="Lucida Sans Unicode (Body)"/>
                          <a:ea typeface="+mn-ea"/>
                          <a:cs typeface="+mn-cs"/>
                        </a:rPr>
                        <a:t>Single parent families </a:t>
                      </a:r>
                    </a:p>
                  </a:txBody>
                  <a:tcPr/>
                </a:tc>
                <a:tc>
                  <a:txBody>
                    <a:bodyPr/>
                    <a:lstStyle/>
                    <a:p>
                      <a:r>
                        <a:rPr kumimoji="0" lang="en-GB" sz="800" b="0" i="0" u="none" strike="noStrike" kern="1200" baseline="0" dirty="0" smtClean="0">
                          <a:solidFill>
                            <a:schemeClr val="dk1"/>
                          </a:solidFill>
                          <a:latin typeface="Lucida Sans Unicode (Body)"/>
                          <a:ea typeface="+mn-ea"/>
                          <a:cs typeface="+mn-cs"/>
                        </a:rPr>
                        <a:t>Helpline: </a:t>
                      </a:r>
                      <a:r>
                        <a:rPr lang="en-GB" sz="800" b="0" dirty="0" smtClean="0">
                          <a:latin typeface="Lucida Sans Unicode (Body)"/>
                        </a:rPr>
                        <a:t>0808 802 0925 – Mon 10:18:00, Tues/Thurs/Fri</a:t>
                      </a:r>
                      <a:r>
                        <a:rPr lang="en-GB" sz="800" b="0" baseline="0" dirty="0" smtClean="0">
                          <a:latin typeface="Lucida Sans Unicode (Body)"/>
                        </a:rPr>
                        <a:t> 10:00-16:00, Wed 10:00-13:00/17:00-19:00 </a:t>
                      </a:r>
                    </a:p>
                    <a:p>
                      <a:endParaRPr kumimoji="0" lang="en-GB" sz="800" b="0" i="0" u="none" strike="noStrike" kern="1200" baseline="0" dirty="0" smtClean="0">
                        <a:solidFill>
                          <a:schemeClr val="dk1"/>
                        </a:solidFill>
                        <a:latin typeface="Lucida Sans Unicode (Body)"/>
                        <a:ea typeface="+mn-ea"/>
                        <a:cs typeface="+mn-cs"/>
                      </a:endParaRPr>
                    </a:p>
                    <a:p>
                      <a:r>
                        <a:rPr kumimoji="0" lang="en-GB" sz="800" b="0" i="0" u="none" strike="noStrike" kern="1200" baseline="0" dirty="0" smtClean="0">
                          <a:solidFill>
                            <a:schemeClr val="dk1"/>
                          </a:solidFill>
                          <a:latin typeface="Lucida Sans Unicode (Body)"/>
                          <a:ea typeface="+mn-ea"/>
                          <a:cs typeface="+mn-cs"/>
                        </a:rPr>
                        <a:t>For info about training: 02074285413</a:t>
                      </a:r>
                    </a:p>
                  </a:txBody>
                  <a:tcPr/>
                </a:tc>
              </a:tr>
              <a:tr h="370840">
                <a:tc>
                  <a:txBody>
                    <a:bodyPr/>
                    <a:lstStyle/>
                    <a:p>
                      <a:r>
                        <a:rPr lang="en-GB" sz="800" b="1" dirty="0" smtClean="0">
                          <a:latin typeface="Lucida Sans Unicode (Body)"/>
                          <a:hlinkClick r:id="rId20"/>
                        </a:rPr>
                        <a:t>Seetec</a:t>
                      </a:r>
                      <a:endParaRPr lang="en-GB" sz="800" b="1" dirty="0">
                        <a:latin typeface="Lucida Sans Unicode (Body)"/>
                      </a:endParaRPr>
                    </a:p>
                  </a:txBody>
                  <a:tcPr/>
                </a:tc>
                <a:tc>
                  <a:txBody>
                    <a:bodyPr/>
                    <a:lstStyle/>
                    <a:p>
                      <a:r>
                        <a:rPr lang="en-GB" sz="800" dirty="0" smtClean="0">
                          <a:latin typeface="Lucida Sans Unicode (Body)"/>
                          <a:hlinkClick r:id="rId21"/>
                        </a:rPr>
                        <a:t>Skills training and courses </a:t>
                      </a:r>
                      <a:endParaRPr lang="en-GB" sz="800" dirty="0" smtClean="0">
                        <a:latin typeface="Lucida Sans Unicode (Body)"/>
                      </a:endParaRPr>
                    </a:p>
                    <a:p>
                      <a:r>
                        <a:rPr lang="en-GB" sz="800" dirty="0" smtClean="0">
                          <a:latin typeface="Lucida Sans Unicode (Body)"/>
                        </a:rPr>
                        <a:t>Employment</a:t>
                      </a:r>
                      <a:r>
                        <a:rPr lang="en-GB" sz="800" baseline="0" dirty="0" smtClean="0">
                          <a:latin typeface="Lucida Sans Unicode (Body)"/>
                        </a:rPr>
                        <a:t> </a:t>
                      </a:r>
                      <a:r>
                        <a:rPr lang="en-GB" sz="800" baseline="0" dirty="0" smtClean="0">
                          <a:latin typeface="Lucida Sans Unicode (Body)"/>
                          <a:hlinkClick r:id="rId20"/>
                        </a:rPr>
                        <a:t>support</a:t>
                      </a:r>
                      <a:r>
                        <a:rPr lang="en-GB" sz="800" baseline="0" dirty="0" smtClean="0">
                          <a:latin typeface="Lucida Sans Unicode (Body)"/>
                        </a:rPr>
                        <a:t>: action plan; guidance; support when in work; access to services </a:t>
                      </a:r>
                      <a:endParaRPr lang="en-GB" sz="800" dirty="0">
                        <a:latin typeface="Lucida Sans Unicode (Body)"/>
                      </a:endParaRPr>
                    </a:p>
                  </a:txBody>
                  <a:tcPr/>
                </a:tc>
                <a:tc>
                  <a:txBody>
                    <a:bodyPr/>
                    <a:lstStyle/>
                    <a:p>
                      <a:r>
                        <a:rPr kumimoji="0" lang="en-GB" sz="800" b="0" i="0" u="none" strike="noStrike" kern="1200" baseline="0" dirty="0" smtClean="0">
                          <a:solidFill>
                            <a:schemeClr val="dk1"/>
                          </a:solidFill>
                          <a:latin typeface="Lucida Sans Unicode (Body)"/>
                          <a:ea typeface="+mn-ea"/>
                          <a:cs typeface="+mn-cs"/>
                        </a:rPr>
                        <a:t>All seeking employment </a:t>
                      </a:r>
                    </a:p>
                  </a:txBody>
                  <a:tcPr/>
                </a:tc>
                <a:tc>
                  <a:txBody>
                    <a:bodyPr/>
                    <a:lstStyle/>
                    <a:p>
                      <a:r>
                        <a:rPr lang="en-GB" sz="800" b="0" dirty="0" smtClean="0">
                          <a:latin typeface="Lucida Sans Unicode (Body)"/>
                        </a:rPr>
                        <a:t>For info: 08453306573 </a:t>
                      </a:r>
                    </a:p>
                    <a:p>
                      <a:r>
                        <a:rPr lang="en-GB" sz="800" b="0" dirty="0" smtClean="0">
                          <a:latin typeface="Lucida Sans Unicode (Body)"/>
                        </a:rPr>
                        <a:t>For info about training: 0800 65 25 414 </a:t>
                      </a:r>
                    </a:p>
                    <a:p>
                      <a:r>
                        <a:rPr lang="en-GB" sz="800" b="0" dirty="0" smtClean="0">
                          <a:latin typeface="Lucida Sans Unicode (Body)"/>
                        </a:rPr>
                        <a:t>Employment support onsite:</a:t>
                      </a:r>
                      <a:r>
                        <a:rPr lang="en-GB" sz="800" b="0" baseline="0" dirty="0" smtClean="0">
                          <a:latin typeface="Lucida Sans Unicode (Body)"/>
                        </a:rPr>
                        <a:t> </a:t>
                      </a:r>
                      <a:r>
                        <a:rPr lang="en-GB" sz="800" b="0" dirty="0" smtClean="0">
                          <a:latin typeface="Lucida Sans Unicode (Body)"/>
                        </a:rPr>
                        <a:t>4th and 5th Floor,</a:t>
                      </a:r>
                      <a:r>
                        <a:rPr lang="en-GB" sz="800" b="0" baseline="0" dirty="0" smtClean="0">
                          <a:latin typeface="Lucida Sans Unicode (Body)"/>
                        </a:rPr>
                        <a:t> </a:t>
                      </a:r>
                      <a:r>
                        <a:rPr lang="en-GB" sz="800" b="0" dirty="0" smtClean="0">
                          <a:latin typeface="Lucida Sans Unicode (Body)"/>
                        </a:rPr>
                        <a:t>80 - 82 Lewisham High Street,</a:t>
                      </a:r>
                      <a:r>
                        <a:rPr lang="en-GB" sz="800" b="0" baseline="0" dirty="0" smtClean="0">
                          <a:latin typeface="Lucida Sans Unicode (Body)"/>
                        </a:rPr>
                        <a:t> </a:t>
                      </a:r>
                      <a:r>
                        <a:rPr lang="en-GB" sz="800" b="0" dirty="0" smtClean="0">
                          <a:latin typeface="Lucida Sans Unicode (Body)"/>
                        </a:rPr>
                        <a:t>SE13 5JH</a:t>
                      </a:r>
                    </a:p>
                    <a:p>
                      <a:r>
                        <a:rPr kumimoji="0" lang="en-GB" sz="800" b="0" i="0" u="none" strike="noStrike" kern="1200" baseline="0" dirty="0" smtClean="0">
                          <a:solidFill>
                            <a:schemeClr val="dk1"/>
                          </a:solidFill>
                          <a:latin typeface="Lucida Sans Unicode (Body)"/>
                          <a:ea typeface="+mn-ea"/>
                          <a:cs typeface="+mn-cs"/>
                        </a:rPr>
                        <a:t>Mon-Thurs 09:00-17:00, Fri 09:00-16:30 </a:t>
                      </a:r>
                    </a:p>
                  </a:txBody>
                  <a:tcPr/>
                </a:tc>
              </a:tr>
            </a:tbl>
          </a:graphicData>
        </a:graphic>
      </p:graphicFrame>
      <p:sp>
        <p:nvSpPr>
          <p:cNvPr id="6" name="TextBox 5"/>
          <p:cNvSpPr txBox="1"/>
          <p:nvPr/>
        </p:nvSpPr>
        <p:spPr>
          <a:xfrm>
            <a:off x="251520" y="260648"/>
            <a:ext cx="8496944" cy="369332"/>
          </a:xfrm>
          <a:prstGeom prst="rect">
            <a:avLst/>
          </a:prstGeom>
          <a:noFill/>
        </p:spPr>
        <p:txBody>
          <a:bodyPr wrap="square" rtlCol="0">
            <a:spAutoFit/>
          </a:bodyPr>
          <a:lstStyle/>
          <a:p>
            <a:r>
              <a:rPr lang="en-GB" b="1" dirty="0" smtClean="0"/>
              <a:t>Worklessness/employment support				1/2  </a:t>
            </a:r>
            <a:endParaRPr lang="en-GB" b="1" dirty="0"/>
          </a:p>
        </p:txBody>
      </p:sp>
      <p:sp>
        <p:nvSpPr>
          <p:cNvPr id="5" name="TextBox 4"/>
          <p:cNvSpPr txBox="1"/>
          <p:nvPr/>
        </p:nvSpPr>
        <p:spPr>
          <a:xfrm>
            <a:off x="7668344" y="6343949"/>
            <a:ext cx="1189409" cy="261610"/>
          </a:xfrm>
          <a:prstGeom prst="rect">
            <a:avLst/>
          </a:prstGeom>
          <a:solidFill>
            <a:srgbClr val="CDE0E8"/>
          </a:solidFill>
        </p:spPr>
        <p:txBody>
          <a:bodyPr wrap="square" rtlCol="0">
            <a:spAutoFit/>
          </a:bodyPr>
          <a:lstStyle/>
          <a:p>
            <a:pPr algn="ctr"/>
            <a:r>
              <a:rPr lang="en-GB" sz="1100" dirty="0" smtClean="0">
                <a:hlinkClick r:id="rId22" action="ppaction://hlinksldjump"/>
              </a:rPr>
              <a:t>Return to list</a:t>
            </a:r>
            <a:endParaRPr lang="en-GB" sz="1100" dirty="0"/>
          </a:p>
        </p:txBody>
      </p:sp>
      <p:sp>
        <p:nvSpPr>
          <p:cNvPr id="7" name="Rounded Rectangle 6">
            <a:hlinkClick r:id="rId23"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31608443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572698142"/>
              </p:ext>
            </p:extLst>
          </p:nvPr>
        </p:nvGraphicFramePr>
        <p:xfrm>
          <a:off x="251520" y="692696"/>
          <a:ext cx="8424936" cy="4754880"/>
        </p:xfrm>
        <a:graphic>
          <a:graphicData uri="http://schemas.openxmlformats.org/drawingml/2006/table">
            <a:tbl>
              <a:tblPr firstRow="1" bandRow="1">
                <a:tableStyleId>{5C22544A-7EE6-4342-B048-85BDC9FD1C3A}</a:tableStyleId>
              </a:tblPr>
              <a:tblGrid>
                <a:gridCol w="1224136"/>
                <a:gridCol w="1944216"/>
                <a:gridCol w="1656184"/>
                <a:gridCol w="3600400"/>
              </a:tblGrid>
              <a:tr h="144016">
                <a:tc>
                  <a:txBody>
                    <a:bodyPr/>
                    <a:lstStyle/>
                    <a:p>
                      <a:r>
                        <a:rPr lang="en-GB" sz="1000" dirty="0" smtClean="0"/>
                        <a:t>ORGANISATION</a:t>
                      </a:r>
                      <a:endParaRPr lang="en-GB" sz="1000" dirty="0"/>
                    </a:p>
                  </a:txBody>
                  <a:tcPr/>
                </a:tc>
                <a:tc>
                  <a:txBody>
                    <a:bodyPr/>
                    <a:lstStyle/>
                    <a:p>
                      <a:r>
                        <a:rPr lang="en-GB" sz="1000" dirty="0" smtClean="0"/>
                        <a:t>SERVICES</a:t>
                      </a:r>
                      <a:endParaRPr lang="en-GB" sz="1000" dirty="0"/>
                    </a:p>
                  </a:txBody>
                  <a:tcPr/>
                </a:tc>
                <a:tc>
                  <a:txBody>
                    <a:bodyPr/>
                    <a:lstStyle/>
                    <a:p>
                      <a:r>
                        <a:rPr lang="en-GB" sz="1000" dirty="0" smtClean="0"/>
                        <a:t>WHO’S ELIGIBLE? </a:t>
                      </a:r>
                      <a:endParaRPr lang="en-GB" sz="1000" dirty="0"/>
                    </a:p>
                  </a:txBody>
                  <a:tcPr/>
                </a:tc>
                <a:tc>
                  <a:txBody>
                    <a:bodyPr/>
                    <a:lstStyle/>
                    <a:p>
                      <a:r>
                        <a:rPr lang="en-GB" sz="1000" dirty="0" smtClean="0"/>
                        <a:t>CONTACT</a:t>
                      </a:r>
                      <a:endParaRPr lang="en-GB" sz="1000" dirty="0"/>
                    </a:p>
                  </a:txBody>
                  <a:tcPr/>
                </a:tc>
              </a:tr>
              <a:tr h="370840">
                <a:tc>
                  <a:txBody>
                    <a:bodyPr/>
                    <a:lstStyle/>
                    <a:p>
                      <a:r>
                        <a:rPr lang="en-GB" sz="1000" b="1" dirty="0" smtClean="0">
                          <a:latin typeface="Lucida Sans Unicode (Body)"/>
                          <a:hlinkClick r:id="rId4"/>
                        </a:rPr>
                        <a:t>Smart Works</a:t>
                      </a:r>
                      <a:endParaRPr lang="en-GB" sz="1000" b="1" dirty="0">
                        <a:latin typeface="Lucida Sans Unicode (Body)"/>
                      </a:endParaRPr>
                    </a:p>
                  </a:txBody>
                  <a:tcPr/>
                </a:tc>
                <a:tc>
                  <a:txBody>
                    <a:bodyPr/>
                    <a:lstStyle/>
                    <a:p>
                      <a:r>
                        <a:rPr lang="en-GB" sz="1000" dirty="0" smtClean="0">
                          <a:latin typeface="Lucida Sans Unicode (Body)"/>
                        </a:rPr>
                        <a:t>Free clothes and job interview training </a:t>
                      </a:r>
                      <a:endParaRPr lang="en-GB" sz="1000" dirty="0">
                        <a:latin typeface="Lucida Sans Unicode (Body)"/>
                      </a:endParaRPr>
                    </a:p>
                  </a:txBody>
                  <a:tcPr/>
                </a:tc>
                <a:tc>
                  <a:txBody>
                    <a:bodyPr/>
                    <a:lstStyle/>
                    <a:p>
                      <a:r>
                        <a:rPr kumimoji="0" lang="en-GB" sz="1000" b="0" i="0" u="none" strike="noStrike" kern="1200" baseline="0" dirty="0" smtClean="0">
                          <a:solidFill>
                            <a:schemeClr val="dk1"/>
                          </a:solidFill>
                          <a:latin typeface="Lucida Sans Unicode (Body)"/>
                          <a:ea typeface="+mn-ea"/>
                          <a:cs typeface="+mn-cs"/>
                        </a:rPr>
                        <a:t>Any woman with a confirmed job interview for paid position/year-long apprenticeship </a:t>
                      </a:r>
                    </a:p>
                  </a:txBody>
                  <a:tcPr/>
                </a:tc>
                <a:tc>
                  <a:txBody>
                    <a:bodyPr/>
                    <a:lstStyle/>
                    <a:p>
                      <a:r>
                        <a:rPr kumimoji="0" lang="en-GB" sz="1000" b="0" i="0" u="none" strike="noStrike" kern="1200" baseline="0" dirty="0" smtClean="0">
                          <a:solidFill>
                            <a:schemeClr val="dk1"/>
                          </a:solidFill>
                          <a:latin typeface="Lucida Sans Unicode (Body)"/>
                          <a:ea typeface="+mn-ea"/>
                          <a:cs typeface="+mn-cs"/>
                        </a:rPr>
                        <a:t>JCP refers to make an </a:t>
                      </a:r>
                      <a:r>
                        <a:rPr kumimoji="0" lang="en-GB" sz="1000" b="0" i="0" u="none" strike="noStrike" kern="1200" baseline="0" dirty="0" smtClean="0">
                          <a:solidFill>
                            <a:schemeClr val="dk1"/>
                          </a:solidFill>
                          <a:latin typeface="Lucida Sans Unicode (Body)"/>
                          <a:ea typeface="+mn-ea"/>
                          <a:cs typeface="+mn-cs"/>
                          <a:hlinkClick r:id="rId5"/>
                        </a:rPr>
                        <a:t>appointment:</a:t>
                      </a:r>
                      <a:r>
                        <a:rPr kumimoji="0" lang="en-GB" sz="1000" b="0" i="0" u="none" strike="noStrike" kern="1200" baseline="0" dirty="0" smtClean="0">
                          <a:solidFill>
                            <a:schemeClr val="dk1"/>
                          </a:solidFill>
                          <a:latin typeface="Lucida Sans Unicode (Body)"/>
                          <a:ea typeface="+mn-ea"/>
                          <a:cs typeface="+mn-cs"/>
                        </a:rPr>
                        <a:t> </a:t>
                      </a:r>
                      <a:r>
                        <a:rPr lang="en-GB" sz="1000" b="0" dirty="0" smtClean="0">
                          <a:latin typeface="Lucida Sans Unicode (Body)"/>
                        </a:rPr>
                        <a:t>0207 288 1770 (North London) / 0208 962 6586 (West London)</a:t>
                      </a:r>
                    </a:p>
                    <a:p>
                      <a:r>
                        <a:rPr kumimoji="0" lang="en-GB" sz="1000" b="0" i="0" u="none" strike="noStrike" kern="1200" baseline="0" dirty="0" smtClean="0">
                          <a:solidFill>
                            <a:schemeClr val="dk1"/>
                          </a:solidFill>
                          <a:latin typeface="Lucida Sans Unicode (Body)"/>
                          <a:ea typeface="+mn-ea"/>
                          <a:cs typeface="+mn-cs"/>
                        </a:rPr>
                        <a:t>Mon-Thurs 09:00-17:00, Fri 09:00;16:30 </a:t>
                      </a:r>
                    </a:p>
                  </a:txBody>
                  <a:tcPr/>
                </a:tc>
              </a:tr>
              <a:tr h="370840">
                <a:tc>
                  <a:txBody>
                    <a:bodyPr/>
                    <a:lstStyle/>
                    <a:p>
                      <a:r>
                        <a:rPr lang="en-GB" sz="1000" b="1" dirty="0" smtClean="0">
                          <a:latin typeface="Lucida Sans Unicode (Body)"/>
                          <a:hlinkClick r:id="rId6"/>
                        </a:rPr>
                        <a:t>Twin Employment &amp; Training</a:t>
                      </a:r>
                      <a:endParaRPr lang="en-GB" sz="1000" b="1" dirty="0">
                        <a:latin typeface="Lucida Sans Unicode (Body)"/>
                      </a:endParaRPr>
                    </a:p>
                  </a:txBody>
                  <a:tcPr/>
                </a:tc>
                <a:tc>
                  <a:txBody>
                    <a:bodyPr/>
                    <a:lstStyle/>
                    <a:p>
                      <a:r>
                        <a:rPr lang="en-GB" sz="1000" dirty="0" smtClean="0">
                          <a:latin typeface="Lucida Sans Unicode (Body)"/>
                        </a:rPr>
                        <a:t>Employment support:</a:t>
                      </a:r>
                      <a:r>
                        <a:rPr lang="en-GB" sz="1000" baseline="0" dirty="0" smtClean="0">
                          <a:latin typeface="Lucida Sans Unicode (Body)"/>
                        </a:rPr>
                        <a:t> workshops, access to business partners, support </a:t>
                      </a:r>
                      <a:endParaRPr lang="en-GB" sz="1000" dirty="0">
                        <a:latin typeface="Lucida Sans Unicode (Body)"/>
                      </a:endParaRPr>
                    </a:p>
                  </a:txBody>
                  <a:tcPr/>
                </a:tc>
                <a:tc>
                  <a:txBody>
                    <a:bodyPr/>
                    <a:lstStyle/>
                    <a:p>
                      <a:r>
                        <a:rPr kumimoji="0" lang="en-GB" sz="1000" b="0" i="0" u="none" strike="noStrike" kern="1200" baseline="0" dirty="0" smtClean="0">
                          <a:solidFill>
                            <a:schemeClr val="dk1"/>
                          </a:solidFill>
                          <a:latin typeface="Lucida Sans Unicode (Body)"/>
                          <a:ea typeface="+mn-ea"/>
                          <a:cs typeface="+mn-cs"/>
                        </a:rPr>
                        <a:t>18+ </a:t>
                      </a:r>
                    </a:p>
                  </a:txBody>
                  <a:tcPr/>
                </a:tc>
                <a:tc>
                  <a:txBody>
                    <a:bodyPr/>
                    <a:lstStyle/>
                    <a:p>
                      <a:r>
                        <a:rPr kumimoji="0" lang="en-GB" sz="1000" b="0" i="0" u="none" strike="noStrike" kern="1200" baseline="0" dirty="0" smtClean="0">
                          <a:solidFill>
                            <a:schemeClr val="dk1"/>
                          </a:solidFill>
                          <a:latin typeface="Lucida Sans Unicode (Body)"/>
                          <a:ea typeface="+mn-ea"/>
                          <a:cs typeface="+mn-cs"/>
                        </a:rPr>
                        <a:t>Register interest via </a:t>
                      </a:r>
                      <a:r>
                        <a:rPr kumimoji="0" lang="en-GB" sz="1000" b="0" i="0" u="none" strike="noStrike" kern="1200" baseline="0" dirty="0" smtClean="0">
                          <a:solidFill>
                            <a:schemeClr val="dk1"/>
                          </a:solidFill>
                          <a:latin typeface="Lucida Sans Unicode (Body)"/>
                          <a:ea typeface="+mn-ea"/>
                          <a:cs typeface="+mn-cs"/>
                          <a:hlinkClick r:id="rId7"/>
                        </a:rPr>
                        <a:t>form </a:t>
                      </a:r>
                      <a:endParaRPr kumimoji="0" lang="en-GB" sz="1000" b="0" i="0" u="none" strike="noStrike" kern="1200" baseline="0" dirty="0" smtClean="0">
                        <a:solidFill>
                          <a:schemeClr val="dk1"/>
                        </a:solidFill>
                        <a:latin typeface="Lucida Sans Unicode (Body)"/>
                        <a:ea typeface="+mn-ea"/>
                        <a:cs typeface="+mn-cs"/>
                      </a:endParaRPr>
                    </a:p>
                  </a:txBody>
                  <a:tcPr/>
                </a:tc>
              </a:tr>
              <a:tr h="280456">
                <a:tc>
                  <a:txBody>
                    <a:bodyPr/>
                    <a:lstStyle/>
                    <a:p>
                      <a:r>
                        <a:rPr lang="en-GB" sz="1000" b="1" dirty="0" smtClean="0">
                          <a:latin typeface="Lucida Sans Unicode (Body)"/>
                          <a:hlinkClick r:id="rId8"/>
                        </a:rPr>
                        <a:t>Peabody </a:t>
                      </a:r>
                      <a:endParaRPr lang="en-GB" sz="1000" b="1" dirty="0">
                        <a:latin typeface="Lucida Sans Unicode (Body)"/>
                      </a:endParaRPr>
                    </a:p>
                  </a:txBody>
                  <a:tcPr/>
                </a:tc>
                <a:tc>
                  <a:txBody>
                    <a:bodyPr/>
                    <a:lstStyle/>
                    <a:p>
                      <a:r>
                        <a:rPr lang="en-GB" sz="1000" dirty="0" smtClean="0">
                          <a:latin typeface="Lucida Sans Unicode (Body)"/>
                        </a:rPr>
                        <a:t>1-1 advice finding a job/training</a:t>
                      </a:r>
                      <a:r>
                        <a:rPr lang="en-GB" sz="1000" baseline="0" dirty="0" smtClean="0">
                          <a:latin typeface="Lucida Sans Unicode (Body)"/>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aseline="0" dirty="0" smtClean="0">
                          <a:latin typeface="Lucida Sans Unicode (Body)"/>
                        </a:rPr>
                        <a:t>Computer facilities and workshops </a:t>
                      </a:r>
                      <a:endParaRPr lang="en-GB" sz="1000" dirty="0" smtClean="0">
                        <a:latin typeface="Lucida Sans Unicode (Body)"/>
                      </a:endParaRPr>
                    </a:p>
                  </a:txBody>
                  <a:tcPr/>
                </a:tc>
                <a:tc>
                  <a:txBody>
                    <a:bodyPr/>
                    <a:lstStyle/>
                    <a:p>
                      <a:r>
                        <a:rPr kumimoji="0" lang="en-GB" sz="1000" b="0" i="0" u="none" strike="noStrike" kern="1200" baseline="0" dirty="0" smtClean="0">
                          <a:solidFill>
                            <a:schemeClr val="dk1"/>
                          </a:solidFill>
                          <a:latin typeface="Lucida Sans Unicode (Body)"/>
                          <a:ea typeface="+mn-ea"/>
                          <a:cs typeface="+mn-cs"/>
                        </a:rPr>
                        <a:t>16+ unemployed </a:t>
                      </a:r>
                    </a:p>
                  </a:txBody>
                  <a:tcPr/>
                </a:tc>
                <a:tc>
                  <a:txBody>
                    <a:bodyPr/>
                    <a:lstStyle/>
                    <a:p>
                      <a:r>
                        <a:rPr lang="en-GB" sz="1000" b="0" dirty="0" smtClean="0">
                          <a:latin typeface="Lucida Sans Unicode (Body)"/>
                        </a:rPr>
                        <a:t>020 3828 4818</a:t>
                      </a:r>
                      <a:endParaRPr kumimoji="0" lang="en-GB" sz="1000" b="0" i="0" u="none" strike="noStrike" kern="1200" baseline="0" dirty="0" smtClean="0">
                        <a:solidFill>
                          <a:schemeClr val="dk1"/>
                        </a:solidFill>
                        <a:latin typeface="Lucida Sans Unicode (Body)"/>
                        <a:ea typeface="+mn-ea"/>
                        <a:cs typeface="+mn-cs"/>
                      </a:endParaRPr>
                    </a:p>
                    <a:p>
                      <a:r>
                        <a:rPr kumimoji="0" lang="en-GB" sz="1000" b="0" i="0" u="none" strike="noStrike" kern="1200" baseline="0" dirty="0" smtClean="0">
                          <a:solidFill>
                            <a:schemeClr val="dk1"/>
                          </a:solidFill>
                          <a:latin typeface="Lucida Sans Unicode (Body)"/>
                          <a:ea typeface="+mn-ea"/>
                          <a:cs typeface="+mn-cs"/>
                        </a:rPr>
                        <a:t>Southwark Learning Centre: </a:t>
                      </a:r>
                      <a:r>
                        <a:rPr lang="en-GB" sz="1000" b="0" dirty="0" smtClean="0">
                          <a:latin typeface="Lucida Sans Unicode (Body)"/>
                        </a:rPr>
                        <a:t>1 Crail Row,</a:t>
                      </a:r>
                      <a:r>
                        <a:rPr lang="en-GB" sz="1000" b="0" baseline="0" dirty="0" smtClean="0">
                          <a:latin typeface="Lucida Sans Unicode (Body)"/>
                        </a:rPr>
                        <a:t> </a:t>
                      </a:r>
                      <a:r>
                        <a:rPr lang="en-GB" sz="1000" b="0" dirty="0" smtClean="0">
                          <a:latin typeface="Lucida Sans Unicode (Body)"/>
                        </a:rPr>
                        <a:t>SE17 1AD,  </a:t>
                      </a:r>
                      <a:endParaRPr kumimoji="0" lang="en-GB" sz="1000" b="0" i="0" u="none" strike="noStrike" kern="1200" baseline="0" dirty="0" smtClean="0">
                        <a:solidFill>
                          <a:schemeClr val="dk1"/>
                        </a:solidFill>
                        <a:latin typeface="Lucida Sans Unicode (Body)"/>
                        <a:ea typeface="+mn-ea"/>
                        <a:cs typeface="+mn-cs"/>
                      </a:endParaRPr>
                    </a:p>
                  </a:txBody>
                  <a:tcPr/>
                </a:tc>
              </a:tr>
              <a:tr h="229016">
                <a:tc>
                  <a:txBody>
                    <a:bodyPr/>
                    <a:lstStyle/>
                    <a:p>
                      <a:r>
                        <a:rPr lang="en-GB" sz="1000" b="1" dirty="0" err="1" smtClean="0">
                          <a:latin typeface="Lucida Sans Unicode (Body)"/>
                          <a:hlinkClick r:id="rId9"/>
                        </a:rPr>
                        <a:t>Renaisi</a:t>
                      </a:r>
                      <a:r>
                        <a:rPr lang="en-GB" sz="1000" b="1" dirty="0" smtClean="0">
                          <a:latin typeface="Lucida Sans Unicode (Body)"/>
                          <a:hlinkClick r:id="rId9"/>
                        </a:rPr>
                        <a:t> Journey2Work </a:t>
                      </a:r>
                      <a:endParaRPr lang="en-GB" sz="1000" b="1" dirty="0">
                        <a:latin typeface="Lucida Sans Unicode (Body)"/>
                      </a:endParaRPr>
                    </a:p>
                  </a:txBody>
                  <a:tcPr/>
                </a:tc>
                <a:tc>
                  <a:txBody>
                    <a:bodyPr/>
                    <a:lstStyle/>
                    <a:p>
                      <a:r>
                        <a:rPr lang="en-GB" sz="1000" dirty="0" smtClean="0">
                          <a:latin typeface="Lucida Sans Unicode (Body)"/>
                        </a:rPr>
                        <a:t>Employment</a:t>
                      </a:r>
                      <a:r>
                        <a:rPr lang="en-GB" sz="1000" baseline="0" dirty="0" smtClean="0">
                          <a:latin typeface="Lucida Sans Unicode (Body)"/>
                        </a:rPr>
                        <a:t> support : advice and training </a:t>
                      </a:r>
                      <a:endParaRPr lang="en-GB" sz="1000" dirty="0">
                        <a:latin typeface="Lucida Sans Unicode (Body)"/>
                      </a:endParaRPr>
                    </a:p>
                  </a:txBody>
                  <a:tcPr/>
                </a:tc>
                <a:tc>
                  <a:txBody>
                    <a:bodyPr/>
                    <a:lstStyle/>
                    <a:p>
                      <a:r>
                        <a:rPr kumimoji="0" lang="en-GB" sz="1000" b="0" i="0" u="none" strike="noStrike" kern="1200" baseline="0" dirty="0" smtClean="0">
                          <a:solidFill>
                            <a:schemeClr val="dk1"/>
                          </a:solidFill>
                          <a:latin typeface="Lucida Sans Unicode (Body)"/>
                          <a:ea typeface="+mn-ea"/>
                          <a:cs typeface="+mn-cs"/>
                        </a:rPr>
                        <a:t>50+ Southwark/ Lewisham/ Lambeth residents </a:t>
                      </a:r>
                    </a:p>
                  </a:txBody>
                  <a:tcPr/>
                </a:tc>
                <a:tc>
                  <a:txBody>
                    <a:bodyPr/>
                    <a:lstStyle/>
                    <a:p>
                      <a:r>
                        <a:rPr kumimoji="0" lang="en-GB" sz="1000" b="0" i="0" u="none" strike="noStrike" kern="1200" baseline="0" dirty="0" smtClean="0">
                          <a:solidFill>
                            <a:schemeClr val="dk1"/>
                          </a:solidFill>
                          <a:latin typeface="Lucida Sans Unicode (Body)"/>
                          <a:ea typeface="+mn-ea"/>
                          <a:cs typeface="+mn-cs"/>
                        </a:rPr>
                        <a:t>02034180423</a:t>
                      </a:r>
                    </a:p>
                    <a:p>
                      <a:r>
                        <a:rPr lang="en-GB" sz="1000" b="0" dirty="0" smtClean="0">
                          <a:latin typeface="Lucida Sans Unicode (Body)"/>
                        </a:rPr>
                        <a:t>The Stableyard, Broomgrove Rd, SW9 9TL, UK</a:t>
                      </a:r>
                    </a:p>
                    <a:p>
                      <a:endParaRPr kumimoji="0" lang="en-GB" sz="1000" b="0" i="0" u="none" strike="noStrike" kern="1200" baseline="0" dirty="0" smtClean="0">
                        <a:solidFill>
                          <a:schemeClr val="dk1"/>
                        </a:solidFill>
                        <a:latin typeface="Lucida Sans Unicode (Body)"/>
                        <a:ea typeface="+mn-ea"/>
                        <a:cs typeface="+mn-cs"/>
                      </a:endParaRPr>
                    </a:p>
                  </a:txBody>
                  <a:tcPr/>
                </a:tc>
              </a:tr>
              <a:tr h="370840">
                <a:tc>
                  <a:txBody>
                    <a:bodyPr/>
                    <a:lstStyle/>
                    <a:p>
                      <a:r>
                        <a:rPr lang="en-GB" sz="1000" b="1" dirty="0" smtClean="0">
                          <a:latin typeface="Lucida Sans Unicode (Body)"/>
                          <a:hlinkClick r:id="rId10"/>
                        </a:rPr>
                        <a:t>Specialist Family Focus Team (Southwark</a:t>
                      </a:r>
                      <a:r>
                        <a:rPr lang="en-GB" sz="1000" b="1" baseline="0" dirty="0" smtClean="0">
                          <a:latin typeface="Lucida Sans Unicode (Body)"/>
                          <a:hlinkClick r:id="rId10"/>
                        </a:rPr>
                        <a:t> Council) </a:t>
                      </a:r>
                      <a:endParaRPr lang="en-GB" sz="1000" b="1" dirty="0">
                        <a:latin typeface="Lucida Sans Unicode (Body)"/>
                      </a:endParaRPr>
                    </a:p>
                  </a:txBody>
                  <a:tcPr/>
                </a:tc>
                <a:tc>
                  <a:txBody>
                    <a:bodyPr/>
                    <a:lstStyle/>
                    <a:p>
                      <a:r>
                        <a:rPr lang="en-GB" sz="1000" dirty="0" smtClean="0">
                          <a:latin typeface="Lucida Sans Unicode (Body)"/>
                        </a:rPr>
                        <a:t>Programme to support challenged families: group</a:t>
                      </a:r>
                      <a:r>
                        <a:rPr lang="en-GB" sz="1000" baseline="0" dirty="0" smtClean="0">
                          <a:latin typeface="Lucida Sans Unicode (Body)"/>
                        </a:rPr>
                        <a:t> sessions and information</a:t>
                      </a:r>
                    </a:p>
                    <a:p>
                      <a:r>
                        <a:rPr lang="en-GB" sz="1000" baseline="0" dirty="0" smtClean="0">
                          <a:latin typeface="Lucida Sans Unicode (Body)"/>
                        </a:rPr>
                        <a:t>13 3-hour sessions</a:t>
                      </a:r>
                    </a:p>
                    <a:p>
                      <a:r>
                        <a:rPr lang="en-GB" sz="1000" baseline="0" dirty="0" smtClean="0">
                          <a:latin typeface="Lucida Sans Unicode (Body)"/>
                        </a:rPr>
                        <a:t>Free crèche available </a:t>
                      </a:r>
                      <a:endParaRPr lang="en-GB" sz="1000" dirty="0">
                        <a:latin typeface="Lucida Sans Unicode (Body)"/>
                      </a:endParaRPr>
                    </a:p>
                  </a:txBody>
                  <a:tcPr/>
                </a:tc>
                <a:tc>
                  <a:txBody>
                    <a:bodyPr/>
                    <a:lstStyle/>
                    <a:p>
                      <a:r>
                        <a:rPr kumimoji="0" lang="en-GB" sz="1000" b="0" i="0" u="none" strike="noStrike" kern="1200" baseline="0" dirty="0" smtClean="0">
                          <a:solidFill>
                            <a:schemeClr val="dk1"/>
                          </a:solidFill>
                          <a:latin typeface="Lucida Sans Unicode (Body)"/>
                          <a:ea typeface="+mn-ea"/>
                          <a:cs typeface="+mn-cs"/>
                        </a:rPr>
                        <a:t>Parents with children aged 10-17 with issues around behaviour/family breakdown</a:t>
                      </a:r>
                    </a:p>
                    <a:p>
                      <a:r>
                        <a:rPr kumimoji="0" lang="en-GB" sz="1000" b="0" i="0" u="none" strike="noStrike" kern="1200" baseline="0" dirty="0" smtClean="0">
                          <a:solidFill>
                            <a:schemeClr val="dk1"/>
                          </a:solidFill>
                          <a:latin typeface="Lucida Sans Unicode (Body)"/>
                          <a:ea typeface="+mn-ea"/>
                          <a:cs typeface="+mn-cs"/>
                        </a:rPr>
                        <a:t>Referral only</a:t>
                      </a:r>
                    </a:p>
                  </a:txBody>
                  <a:tcPr/>
                </a:tc>
                <a:tc>
                  <a:txBody>
                    <a:bodyPr/>
                    <a:lstStyle/>
                    <a:p>
                      <a:r>
                        <a:rPr lang="en-GB" sz="1000" b="0" dirty="0" smtClean="0">
                          <a:latin typeface="Lucida Sans Unicode (Body)"/>
                        </a:rPr>
                        <a:t>For info: 020 7525 1614 /</a:t>
                      </a:r>
                      <a:endParaRPr kumimoji="0" lang="en-GB" sz="1000" b="0" i="0" u="none" strike="noStrike" kern="1200" baseline="0" dirty="0" smtClean="0">
                        <a:solidFill>
                          <a:schemeClr val="dk1"/>
                        </a:solidFill>
                        <a:latin typeface="Lucida Sans Unicode (Body)"/>
                        <a:ea typeface="+mn-ea"/>
                        <a:cs typeface="+mn-cs"/>
                      </a:endParaRPr>
                    </a:p>
                  </a:txBody>
                  <a:tcPr/>
                </a:tc>
              </a:tr>
              <a:tr h="370840">
                <a:tc>
                  <a:txBody>
                    <a:bodyPr/>
                    <a:lstStyle/>
                    <a:p>
                      <a:r>
                        <a:rPr lang="en-GB" sz="1000" b="1" dirty="0" smtClean="0">
                          <a:latin typeface="Lucida Sans Unicode (Body)"/>
                          <a:hlinkClick r:id="rId11"/>
                        </a:rPr>
                        <a:t>Suited and booted </a:t>
                      </a:r>
                      <a:endParaRPr lang="en-GB" sz="1000" b="1"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Lucida Sans Unicode (Body)"/>
                        </a:rPr>
                        <a:t>Free clothes and job interview training </a:t>
                      </a:r>
                    </a:p>
                    <a:p>
                      <a:endParaRPr lang="en-GB" sz="100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baseline="0" dirty="0" smtClean="0">
                          <a:solidFill>
                            <a:schemeClr val="dk1"/>
                          </a:solidFill>
                          <a:latin typeface="Lucida Sans Unicode (Body)"/>
                          <a:ea typeface="+mn-ea"/>
                          <a:cs typeface="+mn-cs"/>
                        </a:rPr>
                        <a:t>Any men with a confirmed job interview for paid position/year-long apprenticeship </a:t>
                      </a:r>
                    </a:p>
                    <a:p>
                      <a:endParaRPr kumimoji="0" lang="en-GB" sz="1000" b="0" i="0" u="none" strike="noStrike" kern="1200" baseline="0" dirty="0" smtClean="0">
                        <a:solidFill>
                          <a:schemeClr val="dk1"/>
                        </a:solidFill>
                        <a:latin typeface="Lucida Sans Unicode (Body)"/>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Lucida Sans Unicode (Body)"/>
                        </a:rPr>
                        <a:t>Agencies should download and complete the client referral form online. Once completed the form should be emailed to Suited &amp; Booted. If you cannot download the referral form, email Suited &amp; Booted to ask for one. </a:t>
                      </a:r>
                      <a:r>
                        <a:rPr lang="en-GB" sz="1000" dirty="0" smtClean="0">
                          <a:effectLst/>
                          <a:latin typeface="Lucida Sans Unicode (Body)"/>
                          <a:hlinkClick r:id="rId12" tooltip="Email Suited &amp; Booted"/>
                        </a:rPr>
                        <a:t>info@suitedbootedcentre.org.uk</a:t>
                      </a:r>
                      <a:endParaRPr lang="en-GB" sz="1000" dirty="0" smtClean="0">
                        <a:effectLst/>
                        <a:latin typeface="Lucida Sans Unicode (Body)"/>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b="1" dirty="0" smtClean="0">
                          <a:latin typeface="Lucida Sans Unicode (Body)"/>
                        </a:rPr>
                        <a:t>Tel:</a:t>
                      </a:r>
                      <a:r>
                        <a:rPr lang="en-GB" sz="1000" dirty="0" smtClean="0">
                          <a:latin typeface="Lucida Sans Unicode (Body)"/>
                        </a:rPr>
                        <a:t> 07808 531 654</a:t>
                      </a:r>
                      <a:endParaRPr lang="en-GB" sz="1000" dirty="0" smtClean="0">
                        <a:effectLst/>
                        <a:latin typeface="Lucida Sans Unicode (Body)"/>
                      </a:endParaRPr>
                    </a:p>
                    <a:p>
                      <a:endParaRPr kumimoji="0" lang="en-GB" sz="1000" b="0" i="0" u="none" strike="noStrike" kern="1200" baseline="0" dirty="0" smtClean="0">
                        <a:solidFill>
                          <a:schemeClr val="dk1"/>
                        </a:solidFill>
                        <a:latin typeface="Lucida Sans Unicode (Body)"/>
                        <a:ea typeface="+mn-ea"/>
                        <a:cs typeface="+mn-cs"/>
                      </a:endParaRPr>
                    </a:p>
                  </a:txBody>
                  <a:tcPr/>
                </a:tc>
              </a:tr>
            </a:tbl>
          </a:graphicData>
        </a:graphic>
      </p:graphicFrame>
      <p:sp>
        <p:nvSpPr>
          <p:cNvPr id="6" name="TextBox 5"/>
          <p:cNvSpPr txBox="1"/>
          <p:nvPr/>
        </p:nvSpPr>
        <p:spPr>
          <a:xfrm>
            <a:off x="251520" y="260648"/>
            <a:ext cx="8424936" cy="369332"/>
          </a:xfrm>
          <a:prstGeom prst="rect">
            <a:avLst/>
          </a:prstGeom>
          <a:noFill/>
        </p:spPr>
        <p:txBody>
          <a:bodyPr wrap="square" rtlCol="0">
            <a:spAutoFit/>
          </a:bodyPr>
          <a:lstStyle/>
          <a:p>
            <a:r>
              <a:rPr lang="en-GB" b="1" dirty="0" smtClean="0"/>
              <a:t>Worklessness/employment support				2/2  </a:t>
            </a:r>
            <a:endParaRPr lang="en-GB" b="1" dirty="0"/>
          </a:p>
        </p:txBody>
      </p:sp>
      <p:sp>
        <p:nvSpPr>
          <p:cNvPr id="7" name="Rounded Rectangle 6">
            <a:hlinkClick r:id="rId13"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254035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descr="Image result for equalit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42300" y="2746091"/>
            <a:ext cx="5098002" cy="2062470"/>
          </a:xfrm>
          <a:prstGeom prst="rect">
            <a:avLst/>
          </a:prstGeom>
          <a:noFill/>
          <a:ln>
            <a:noFill/>
          </a:ln>
        </p:spPr>
      </p:pic>
      <p:sp>
        <p:nvSpPr>
          <p:cNvPr id="4" name="Rounded Rectangle 3"/>
          <p:cNvSpPr/>
          <p:nvPr/>
        </p:nvSpPr>
        <p:spPr>
          <a:xfrm>
            <a:off x="600075" y="171450"/>
            <a:ext cx="7720013" cy="1065213"/>
          </a:xfrm>
          <a:prstGeom prst="roundRect">
            <a:avLst/>
          </a:prstGeom>
          <a:ln w="6350">
            <a:noFill/>
          </a:ln>
        </p:spPr>
        <p:style>
          <a:lnRef idx="2">
            <a:schemeClr val="accent1"/>
          </a:lnRef>
          <a:fillRef idx="1">
            <a:schemeClr val="lt1"/>
          </a:fillRef>
          <a:effectRef idx="0">
            <a:schemeClr val="accent1"/>
          </a:effectRef>
          <a:fontRef idx="minor">
            <a:schemeClr val="dk1"/>
          </a:fontRef>
        </p:style>
        <p:txBody>
          <a:bodyPr anchor="ctr"/>
          <a:lstStyle/>
          <a:p>
            <a:pPr>
              <a:defRPr/>
            </a:pPr>
            <a:r>
              <a:rPr lang="en-GB" sz="2000" b="1" dirty="0">
                <a:solidFill>
                  <a:srgbClr val="002060"/>
                </a:solidFill>
              </a:rPr>
              <a:t>C</a:t>
            </a:r>
            <a:r>
              <a:rPr lang="en-GB" sz="2000" b="1" dirty="0" smtClean="0">
                <a:solidFill>
                  <a:srgbClr val="002060"/>
                </a:solidFill>
              </a:rPr>
              <a:t>omplex needs regularly encountered at Kennington Park </a:t>
            </a:r>
            <a:endParaRPr lang="en-GB" sz="2000" b="1" dirty="0">
              <a:solidFill>
                <a:srgbClr val="002060"/>
              </a:solidFill>
            </a:endParaRPr>
          </a:p>
          <a:p>
            <a:pPr>
              <a:defRPr/>
            </a:pPr>
            <a:r>
              <a:rPr lang="en-GB" sz="1100" dirty="0" smtClean="0">
                <a:solidFill>
                  <a:srgbClr val="002060"/>
                </a:solidFill>
              </a:rPr>
              <a:t>Below </a:t>
            </a:r>
            <a:r>
              <a:rPr lang="en-GB" sz="1100" dirty="0">
                <a:solidFill>
                  <a:srgbClr val="002060"/>
                </a:solidFill>
              </a:rPr>
              <a:t>are some of the </a:t>
            </a:r>
            <a:r>
              <a:rPr lang="en-GB" sz="1100" dirty="0" smtClean="0">
                <a:solidFill>
                  <a:srgbClr val="002060"/>
                </a:solidFill>
              </a:rPr>
              <a:t>life events and personal circumstances encountered at Kennington which have resulted in the customer having complex </a:t>
            </a:r>
            <a:r>
              <a:rPr lang="en-GB" sz="1100" dirty="0">
                <a:solidFill>
                  <a:srgbClr val="002060"/>
                </a:solidFill>
              </a:rPr>
              <a:t>needs. There is often more than one trigger, and most can impact anybody at </a:t>
            </a:r>
            <a:r>
              <a:rPr lang="en-GB" sz="1100" dirty="0" smtClean="0">
                <a:solidFill>
                  <a:srgbClr val="002060"/>
                </a:solidFill>
              </a:rPr>
              <a:t>any time. </a:t>
            </a:r>
            <a:r>
              <a:rPr lang="en-GB" sz="1100" i="1" dirty="0" smtClean="0">
                <a:solidFill>
                  <a:srgbClr val="002060"/>
                </a:solidFill>
              </a:rPr>
              <a:t>Click on each vulnerability for links to further information.   </a:t>
            </a:r>
            <a:endParaRPr lang="en-GB" sz="1100" i="1" dirty="0">
              <a:solidFill>
                <a:srgbClr val="002060"/>
              </a:solidFill>
            </a:endParaRPr>
          </a:p>
        </p:txBody>
      </p:sp>
      <p:sp>
        <p:nvSpPr>
          <p:cNvPr id="5" name="Rounded Rectangle 4">
            <a:hlinkClick r:id="rId4" action="ppaction://hlinksldjump"/>
          </p:cNvPr>
          <p:cNvSpPr/>
          <p:nvPr/>
        </p:nvSpPr>
        <p:spPr>
          <a:xfrm>
            <a:off x="128141" y="1293185"/>
            <a:ext cx="1491531" cy="841373"/>
          </a:xfrm>
          <a:prstGeom prst="roundRect">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GB" sz="1300" b="1" dirty="0">
                <a:solidFill>
                  <a:srgbClr val="002060"/>
                </a:solidFill>
                <a:latin typeface="Calibri" panose="020F0502020204030204" pitchFamily="34" charset="0"/>
                <a:cs typeface="Calibri" panose="020F0502020204030204" pitchFamily="34" charset="0"/>
              </a:rPr>
              <a:t>I </a:t>
            </a:r>
            <a:r>
              <a:rPr lang="en-GB" sz="1300" b="1" dirty="0" smtClean="0">
                <a:solidFill>
                  <a:srgbClr val="002060"/>
                </a:solidFill>
                <a:latin typeface="Calibri" panose="020F0502020204030204" pitchFamily="34" charset="0"/>
                <a:cs typeface="Calibri" panose="020F0502020204030204" pitchFamily="34" charset="0"/>
              </a:rPr>
              <a:t>have an addiction to drugs/alcohol </a:t>
            </a:r>
            <a:r>
              <a:rPr lang="en-GB" sz="1300" b="1" dirty="0">
                <a:solidFill>
                  <a:srgbClr val="002060"/>
                </a:solidFill>
                <a:latin typeface="Calibri" panose="020F0502020204030204" pitchFamily="34" charset="0"/>
                <a:cs typeface="Calibri" panose="020F0502020204030204" pitchFamily="34" charset="0"/>
              </a:rPr>
              <a:t>/</a:t>
            </a:r>
            <a:r>
              <a:rPr lang="en-GB" sz="1300" b="1" dirty="0" smtClean="0">
                <a:solidFill>
                  <a:srgbClr val="002060"/>
                </a:solidFill>
                <a:latin typeface="Calibri" panose="020F0502020204030204" pitchFamily="34" charset="0"/>
                <a:cs typeface="Calibri" panose="020F0502020204030204" pitchFamily="34" charset="0"/>
              </a:rPr>
              <a:t>gambling</a:t>
            </a:r>
          </a:p>
        </p:txBody>
      </p:sp>
      <p:sp>
        <p:nvSpPr>
          <p:cNvPr id="8" name="Rounded Rectangle 7">
            <a:hlinkClick r:id="rId5" action="ppaction://hlinksldjump"/>
          </p:cNvPr>
          <p:cNvSpPr/>
          <p:nvPr/>
        </p:nvSpPr>
        <p:spPr>
          <a:xfrm>
            <a:off x="7200292" y="1227332"/>
            <a:ext cx="1792658" cy="808955"/>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GB" sz="1300" b="1" dirty="0">
                <a:solidFill>
                  <a:srgbClr val="002060"/>
                </a:solidFill>
              </a:rPr>
              <a:t>I have a mental health </a:t>
            </a:r>
            <a:r>
              <a:rPr lang="en-GB" sz="1300" b="1" dirty="0" smtClean="0">
                <a:solidFill>
                  <a:srgbClr val="002060"/>
                </a:solidFill>
              </a:rPr>
              <a:t>condition</a:t>
            </a:r>
          </a:p>
          <a:p>
            <a:pPr algn="ctr">
              <a:defRPr/>
            </a:pPr>
            <a:r>
              <a:rPr lang="en-GB" sz="1300" b="1" dirty="0" smtClean="0">
                <a:solidFill>
                  <a:srgbClr val="002060"/>
                </a:solidFill>
              </a:rPr>
              <a:t>(</a:t>
            </a:r>
            <a:r>
              <a:rPr lang="en-GB" sz="1300" b="1" dirty="0" smtClean="0">
                <a:solidFill>
                  <a:srgbClr val="002060"/>
                </a:solidFill>
                <a:hlinkClick r:id="rId5" action="ppaction://hlinksldjump"/>
              </a:rPr>
              <a:t>1</a:t>
            </a:r>
            <a:r>
              <a:rPr lang="en-GB" sz="1300" b="1" dirty="0" smtClean="0">
                <a:solidFill>
                  <a:srgbClr val="002060"/>
                </a:solidFill>
              </a:rPr>
              <a:t>/</a:t>
            </a:r>
            <a:r>
              <a:rPr lang="en-GB" sz="1300" b="1" dirty="0" smtClean="0">
                <a:solidFill>
                  <a:srgbClr val="002060"/>
                </a:solidFill>
                <a:hlinkClick r:id="rId6" action="ppaction://hlinksldjump"/>
              </a:rPr>
              <a:t>2</a:t>
            </a:r>
            <a:r>
              <a:rPr lang="en-GB" sz="1300" b="1" dirty="0" smtClean="0">
                <a:solidFill>
                  <a:srgbClr val="002060"/>
                </a:solidFill>
              </a:rPr>
              <a:t>) </a:t>
            </a:r>
            <a:endParaRPr lang="en-GB" sz="1300" b="1" dirty="0">
              <a:solidFill>
                <a:srgbClr val="002060"/>
              </a:solidFill>
            </a:endParaRPr>
          </a:p>
        </p:txBody>
      </p:sp>
      <p:sp>
        <p:nvSpPr>
          <p:cNvPr id="9" name="Rounded Rectangle 8">
            <a:hlinkClick r:id="rId7" action="ppaction://hlinksldjump"/>
          </p:cNvPr>
          <p:cNvSpPr/>
          <p:nvPr/>
        </p:nvSpPr>
        <p:spPr>
          <a:xfrm>
            <a:off x="126258" y="2198949"/>
            <a:ext cx="1493414" cy="755339"/>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300" b="1" dirty="0">
                <a:solidFill>
                  <a:srgbClr val="002060"/>
                </a:solidFill>
                <a:latin typeface="Calibri" panose="020F0502020204030204" pitchFamily="34" charset="0"/>
                <a:cs typeface="Calibri" panose="020F0502020204030204" pitchFamily="34" charset="0"/>
              </a:rPr>
              <a:t>I </a:t>
            </a:r>
            <a:r>
              <a:rPr lang="en-GB" sz="1300" b="1" dirty="0" smtClean="0">
                <a:solidFill>
                  <a:srgbClr val="002060"/>
                </a:solidFill>
                <a:latin typeface="Calibri" panose="020F0502020204030204" pitchFamily="34" charset="0"/>
                <a:cs typeface="Calibri" panose="020F0502020204030204" pitchFamily="34" charset="0"/>
              </a:rPr>
              <a:t>have anger management issues </a:t>
            </a:r>
            <a:endParaRPr lang="en-GB" sz="1300" b="1" dirty="0">
              <a:solidFill>
                <a:srgbClr val="002060"/>
              </a:solidFill>
              <a:latin typeface="Calibri" panose="020F0502020204030204" pitchFamily="34" charset="0"/>
              <a:cs typeface="Calibri" panose="020F0502020204030204" pitchFamily="34" charset="0"/>
            </a:endParaRPr>
          </a:p>
        </p:txBody>
      </p:sp>
      <p:sp>
        <p:nvSpPr>
          <p:cNvPr id="11" name="Rounded Rectangle 10">
            <a:hlinkClick r:id="rId8" action="ppaction://hlinksldjump"/>
          </p:cNvPr>
          <p:cNvSpPr/>
          <p:nvPr/>
        </p:nvSpPr>
        <p:spPr>
          <a:xfrm>
            <a:off x="7179479" y="2104261"/>
            <a:ext cx="1832010" cy="100811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300" b="1" dirty="0" smtClean="0">
                <a:solidFill>
                  <a:srgbClr val="002060"/>
                </a:solidFill>
                <a:latin typeface="Calibri" panose="020F0502020204030204" pitchFamily="34" charset="0"/>
                <a:cs typeface="Calibri" panose="020F0502020204030204" pitchFamily="34" charset="0"/>
              </a:rPr>
              <a:t>I am a victim of modern slavery/human trafficking </a:t>
            </a:r>
            <a:endParaRPr lang="en-GB" sz="1300" b="1" dirty="0">
              <a:solidFill>
                <a:srgbClr val="002060"/>
              </a:solidFill>
              <a:latin typeface="Calibri" panose="020F0502020204030204" pitchFamily="34" charset="0"/>
              <a:cs typeface="Calibri" panose="020F0502020204030204" pitchFamily="34" charset="0"/>
            </a:endParaRPr>
          </a:p>
        </p:txBody>
      </p:sp>
      <p:sp>
        <p:nvSpPr>
          <p:cNvPr id="12" name="Rounded Rectangle 11">
            <a:hlinkClick r:id="rId9" action="ppaction://hlinksldjump"/>
          </p:cNvPr>
          <p:cNvSpPr/>
          <p:nvPr/>
        </p:nvSpPr>
        <p:spPr>
          <a:xfrm>
            <a:off x="7161477" y="3201262"/>
            <a:ext cx="1832011" cy="576064"/>
          </a:xfrm>
          <a:prstGeom prst="roundRect">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GB" sz="1400" b="1" dirty="0" smtClean="0">
                <a:solidFill>
                  <a:srgbClr val="002060"/>
                </a:solidFill>
              </a:rPr>
              <a:t>I have mobility issues </a:t>
            </a:r>
            <a:endParaRPr lang="en-GB" sz="1400" b="1" dirty="0">
              <a:solidFill>
                <a:srgbClr val="002060"/>
              </a:solidFill>
            </a:endParaRPr>
          </a:p>
        </p:txBody>
      </p:sp>
      <p:sp>
        <p:nvSpPr>
          <p:cNvPr id="13" name="Rounded Rectangle 12">
            <a:hlinkClick r:id="rId10" action="ppaction://hlinksldjump"/>
          </p:cNvPr>
          <p:cNvSpPr/>
          <p:nvPr/>
        </p:nvSpPr>
        <p:spPr>
          <a:xfrm>
            <a:off x="98478" y="3577805"/>
            <a:ext cx="1521196" cy="68246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300" b="1" dirty="0">
                <a:solidFill>
                  <a:srgbClr val="002060"/>
                </a:solidFill>
              </a:rPr>
              <a:t>I have </a:t>
            </a:r>
            <a:r>
              <a:rPr lang="en-GB" sz="1300" b="1" dirty="0" smtClean="0">
                <a:solidFill>
                  <a:srgbClr val="002060"/>
                </a:solidFill>
              </a:rPr>
              <a:t>suffered bereavement </a:t>
            </a:r>
            <a:endParaRPr lang="en-GB" sz="1300" b="1" dirty="0">
              <a:solidFill>
                <a:srgbClr val="002060"/>
              </a:solidFill>
            </a:endParaRPr>
          </a:p>
        </p:txBody>
      </p:sp>
      <p:sp>
        <p:nvSpPr>
          <p:cNvPr id="16" name="Rounded Rectangle 15">
            <a:hlinkClick r:id="rId11" action="ppaction://hlinksldjump"/>
          </p:cNvPr>
          <p:cNvSpPr/>
          <p:nvPr/>
        </p:nvSpPr>
        <p:spPr>
          <a:xfrm>
            <a:off x="52159" y="4940271"/>
            <a:ext cx="1850232" cy="816732"/>
          </a:xfrm>
          <a:prstGeom prst="roundRect">
            <a:avLst/>
          </a:prstGeom>
          <a:ln/>
        </p:spPr>
        <p:style>
          <a:lnRef idx="2">
            <a:schemeClr val="accent3"/>
          </a:lnRef>
          <a:fillRef idx="1">
            <a:schemeClr val="lt1"/>
          </a:fillRef>
          <a:effectRef idx="0">
            <a:schemeClr val="accent3"/>
          </a:effectRef>
          <a:fontRef idx="minor">
            <a:schemeClr val="dk1"/>
          </a:fontRef>
        </p:style>
        <p:txBody>
          <a:bodyPr anchor="ctr"/>
          <a:lstStyle/>
          <a:p>
            <a:pPr algn="ctr">
              <a:defRPr/>
            </a:pPr>
            <a:r>
              <a:rPr lang="en-GB" sz="1300" b="1" dirty="0" smtClean="0">
                <a:solidFill>
                  <a:srgbClr val="002060"/>
                </a:solidFill>
              </a:rPr>
              <a:t>I am in care as a child/adult or am a care leaver</a:t>
            </a:r>
            <a:endParaRPr lang="en-GB" sz="1300" b="1" dirty="0">
              <a:solidFill>
                <a:srgbClr val="002060"/>
              </a:solidFill>
            </a:endParaRPr>
          </a:p>
        </p:txBody>
      </p:sp>
      <p:sp>
        <p:nvSpPr>
          <p:cNvPr id="18" name="Rounded Rectangle 17">
            <a:hlinkClick r:id="rId12" action="ppaction://hlinksldjump"/>
          </p:cNvPr>
          <p:cNvSpPr/>
          <p:nvPr/>
        </p:nvSpPr>
        <p:spPr>
          <a:xfrm>
            <a:off x="7308303" y="5694190"/>
            <a:ext cx="1703185" cy="996295"/>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GB" sz="1300" b="1" dirty="0" smtClean="0">
                <a:solidFill>
                  <a:srgbClr val="002060"/>
                </a:solidFill>
              </a:rPr>
              <a:t>I am from a different ethnic/cultural background </a:t>
            </a:r>
            <a:endParaRPr lang="en-GB" sz="1300" b="1" dirty="0">
              <a:solidFill>
                <a:srgbClr val="002060"/>
              </a:solidFill>
            </a:endParaRPr>
          </a:p>
        </p:txBody>
      </p:sp>
      <p:sp>
        <p:nvSpPr>
          <p:cNvPr id="19" name="Rounded Rectangle 18">
            <a:hlinkClick r:id="rId13" action="ppaction://hlinksldjump"/>
          </p:cNvPr>
          <p:cNvSpPr/>
          <p:nvPr/>
        </p:nvSpPr>
        <p:spPr>
          <a:xfrm>
            <a:off x="5012432" y="5438678"/>
            <a:ext cx="2048036" cy="522933"/>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300" b="1" dirty="0" smtClean="0">
                <a:solidFill>
                  <a:srgbClr val="002060"/>
                </a:solidFill>
              </a:rPr>
              <a:t>I suffer from worklessness (</a:t>
            </a:r>
            <a:r>
              <a:rPr lang="en-GB" sz="1300" b="1" dirty="0" smtClean="0">
                <a:solidFill>
                  <a:srgbClr val="002060"/>
                </a:solidFill>
                <a:hlinkClick r:id="rId13" action="ppaction://hlinksldjump"/>
              </a:rPr>
              <a:t>1</a:t>
            </a:r>
            <a:r>
              <a:rPr lang="en-GB" sz="1300" b="1" dirty="0" smtClean="0">
                <a:solidFill>
                  <a:srgbClr val="002060"/>
                </a:solidFill>
              </a:rPr>
              <a:t>/</a:t>
            </a:r>
            <a:r>
              <a:rPr lang="en-GB" sz="1300" b="1" dirty="0" smtClean="0">
                <a:solidFill>
                  <a:srgbClr val="002060"/>
                </a:solidFill>
                <a:hlinkClick r:id="rId14" action="ppaction://hlinksldjump"/>
              </a:rPr>
              <a:t>2</a:t>
            </a:r>
            <a:r>
              <a:rPr lang="en-GB" sz="1300" b="1" dirty="0" smtClean="0">
                <a:solidFill>
                  <a:srgbClr val="002060"/>
                </a:solidFill>
              </a:rPr>
              <a:t>) </a:t>
            </a:r>
            <a:endParaRPr lang="en-GB" sz="1300" b="1" dirty="0">
              <a:solidFill>
                <a:srgbClr val="002060"/>
              </a:solidFill>
            </a:endParaRPr>
          </a:p>
        </p:txBody>
      </p:sp>
      <p:sp>
        <p:nvSpPr>
          <p:cNvPr id="21" name="Rounded Rectangle 20">
            <a:hlinkClick r:id="rId15" action="ppaction://hlinksldjump"/>
          </p:cNvPr>
          <p:cNvSpPr/>
          <p:nvPr/>
        </p:nvSpPr>
        <p:spPr>
          <a:xfrm>
            <a:off x="7200291" y="3865318"/>
            <a:ext cx="1796008" cy="720081"/>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300" b="1" dirty="0" smtClean="0">
                <a:solidFill>
                  <a:srgbClr val="002060"/>
                </a:solidFill>
                <a:latin typeface="Calibri" panose="020F0502020204030204" pitchFamily="34" charset="0"/>
                <a:cs typeface="Calibri" panose="020F0502020204030204" pitchFamily="34" charset="0"/>
              </a:rPr>
              <a:t>I am a prison leaver or Criminal Record (</a:t>
            </a:r>
            <a:r>
              <a:rPr lang="en-GB" sz="1300" b="1" dirty="0" smtClean="0">
                <a:solidFill>
                  <a:srgbClr val="002060"/>
                </a:solidFill>
                <a:latin typeface="Calibri" panose="020F0502020204030204" pitchFamily="34" charset="0"/>
                <a:cs typeface="Calibri" panose="020F0502020204030204" pitchFamily="34" charset="0"/>
                <a:hlinkClick r:id="rId15" action="ppaction://hlinksldjump"/>
              </a:rPr>
              <a:t>1</a:t>
            </a:r>
            <a:r>
              <a:rPr lang="en-GB" sz="1300" b="1" dirty="0" smtClean="0">
                <a:solidFill>
                  <a:srgbClr val="002060"/>
                </a:solidFill>
                <a:latin typeface="Calibri" panose="020F0502020204030204" pitchFamily="34" charset="0"/>
                <a:cs typeface="Calibri" panose="020F0502020204030204" pitchFamily="34" charset="0"/>
              </a:rPr>
              <a:t>/</a:t>
            </a:r>
            <a:r>
              <a:rPr lang="en-GB" sz="1300" b="1" dirty="0" smtClean="0">
                <a:solidFill>
                  <a:srgbClr val="002060"/>
                </a:solidFill>
                <a:latin typeface="Calibri" panose="020F0502020204030204" pitchFamily="34" charset="0"/>
                <a:cs typeface="Calibri" panose="020F0502020204030204" pitchFamily="34" charset="0"/>
                <a:hlinkClick r:id="rId16" action="ppaction://hlinksldjump"/>
              </a:rPr>
              <a:t>2</a:t>
            </a:r>
            <a:r>
              <a:rPr lang="en-GB" sz="1300" b="1" dirty="0" smtClean="0">
                <a:solidFill>
                  <a:srgbClr val="002060"/>
                </a:solidFill>
                <a:latin typeface="Calibri" panose="020F0502020204030204" pitchFamily="34" charset="0"/>
                <a:cs typeface="Calibri" panose="020F0502020204030204" pitchFamily="34" charset="0"/>
              </a:rPr>
              <a:t>)</a:t>
            </a:r>
            <a:endParaRPr lang="en-GB" sz="1300" b="1" dirty="0">
              <a:solidFill>
                <a:srgbClr val="002060"/>
              </a:solidFill>
              <a:latin typeface="Calibri" panose="020F0502020204030204" pitchFamily="34" charset="0"/>
              <a:cs typeface="Calibri" panose="020F0502020204030204" pitchFamily="34" charset="0"/>
            </a:endParaRPr>
          </a:p>
        </p:txBody>
      </p:sp>
      <p:sp>
        <p:nvSpPr>
          <p:cNvPr id="26" name="Rounded Rectangle 25">
            <a:hlinkClick r:id="rId17" action="ppaction://hlinksldjump"/>
          </p:cNvPr>
          <p:cNvSpPr/>
          <p:nvPr/>
        </p:nvSpPr>
        <p:spPr>
          <a:xfrm>
            <a:off x="7197480" y="4669214"/>
            <a:ext cx="1796008" cy="94050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300" b="1" dirty="0" smtClean="0">
                <a:solidFill>
                  <a:srgbClr val="002060"/>
                </a:solidFill>
              </a:rPr>
              <a:t>I am terminally ill or having medical treatment </a:t>
            </a:r>
            <a:endParaRPr lang="en-GB" sz="1300" b="1" dirty="0">
              <a:solidFill>
                <a:srgbClr val="002060"/>
              </a:solidFill>
            </a:endParaRPr>
          </a:p>
        </p:txBody>
      </p:sp>
      <p:sp>
        <p:nvSpPr>
          <p:cNvPr id="27" name="Rounded Rectangle 26">
            <a:hlinkClick r:id="rId18" action="ppaction://hlinksldjump"/>
          </p:cNvPr>
          <p:cNvSpPr/>
          <p:nvPr/>
        </p:nvSpPr>
        <p:spPr>
          <a:xfrm>
            <a:off x="1752404" y="1252950"/>
            <a:ext cx="1883492" cy="51060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300" b="1" dirty="0" smtClean="0">
                <a:solidFill>
                  <a:srgbClr val="002060"/>
                </a:solidFill>
              </a:rPr>
              <a:t>I have no digital skills      </a:t>
            </a:r>
            <a:endParaRPr lang="en-GB" sz="1300" b="1" dirty="0">
              <a:solidFill>
                <a:srgbClr val="002060"/>
              </a:solidFill>
            </a:endParaRPr>
          </a:p>
        </p:txBody>
      </p:sp>
      <p:sp>
        <p:nvSpPr>
          <p:cNvPr id="29" name="Rounded Rectangle 28">
            <a:hlinkClick r:id="rId19" action="ppaction://hlinksldjump"/>
          </p:cNvPr>
          <p:cNvSpPr/>
          <p:nvPr/>
        </p:nvSpPr>
        <p:spPr>
          <a:xfrm>
            <a:off x="3203848" y="5615779"/>
            <a:ext cx="1709326" cy="942228"/>
          </a:xfrm>
          <a:prstGeom prst="roundRect">
            <a:avLst/>
          </a:prstGeom>
          <a:ln/>
        </p:spPr>
        <p:style>
          <a:lnRef idx="2">
            <a:schemeClr val="accent3"/>
          </a:lnRef>
          <a:fillRef idx="1">
            <a:schemeClr val="lt1"/>
          </a:fillRef>
          <a:effectRef idx="0">
            <a:schemeClr val="accent3"/>
          </a:effectRef>
          <a:fontRef idx="minor">
            <a:schemeClr val="dk1"/>
          </a:fontRef>
        </p:style>
        <p:txBody>
          <a:bodyPr anchor="ctr"/>
          <a:lstStyle/>
          <a:p>
            <a:pPr algn="ctr">
              <a:defRPr/>
            </a:pPr>
            <a:r>
              <a:rPr lang="en-GB" sz="1400" b="1" dirty="0">
                <a:solidFill>
                  <a:srgbClr val="002060"/>
                </a:solidFill>
              </a:rPr>
              <a:t>I’m having gender reassignment  </a:t>
            </a:r>
          </a:p>
        </p:txBody>
      </p:sp>
      <p:sp>
        <p:nvSpPr>
          <p:cNvPr id="23" name="Rounded Rectangle 22">
            <a:hlinkClick r:id="rId20" action="ppaction://hlinksldjump"/>
          </p:cNvPr>
          <p:cNvSpPr/>
          <p:nvPr/>
        </p:nvSpPr>
        <p:spPr>
          <a:xfrm>
            <a:off x="5012432" y="4718598"/>
            <a:ext cx="2027870" cy="637765"/>
          </a:xfrm>
          <a:prstGeom prst="roundRect">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GB" sz="1300" b="1" dirty="0">
                <a:solidFill>
                  <a:srgbClr val="002060"/>
                </a:solidFill>
              </a:rPr>
              <a:t>I am homeless or estranged </a:t>
            </a:r>
          </a:p>
        </p:txBody>
      </p:sp>
      <p:sp>
        <p:nvSpPr>
          <p:cNvPr id="24" name="Rounded Rectangle 23">
            <a:hlinkClick r:id="rId21" action="ppaction://hlinksldjump"/>
          </p:cNvPr>
          <p:cNvSpPr/>
          <p:nvPr/>
        </p:nvSpPr>
        <p:spPr>
          <a:xfrm>
            <a:off x="5517172" y="1810856"/>
            <a:ext cx="1557912" cy="797460"/>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n-GB" sz="1300" b="1" dirty="0" smtClean="0">
                <a:solidFill>
                  <a:srgbClr val="002060"/>
                </a:solidFill>
              </a:rPr>
              <a:t>I can’t read/write or speak English</a:t>
            </a:r>
            <a:endParaRPr lang="en-GB" sz="1300" b="1" dirty="0">
              <a:solidFill>
                <a:srgbClr val="002060"/>
              </a:solidFill>
            </a:endParaRPr>
          </a:p>
        </p:txBody>
      </p:sp>
      <p:sp>
        <p:nvSpPr>
          <p:cNvPr id="25" name="Rounded Rectangle 24">
            <a:hlinkClick r:id="rId22" action="ppaction://hlinksldjump"/>
          </p:cNvPr>
          <p:cNvSpPr/>
          <p:nvPr/>
        </p:nvSpPr>
        <p:spPr>
          <a:xfrm>
            <a:off x="3203848" y="4718598"/>
            <a:ext cx="1709326" cy="72008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a:solidFill>
                  <a:srgbClr val="002060"/>
                </a:solidFill>
                <a:latin typeface="Calibri" panose="020F0502020204030204" pitchFamily="34" charset="0"/>
                <a:cs typeface="Calibri" panose="020F0502020204030204" pitchFamily="34" charset="0"/>
              </a:rPr>
              <a:t>I </a:t>
            </a:r>
            <a:r>
              <a:rPr lang="en-GB" sz="1400" b="1" dirty="0" smtClean="0">
                <a:solidFill>
                  <a:srgbClr val="002060"/>
                </a:solidFill>
                <a:latin typeface="Calibri" panose="020F0502020204030204" pitchFamily="34" charset="0"/>
                <a:cs typeface="Calibri" panose="020F0502020204030204" pitchFamily="34" charset="0"/>
              </a:rPr>
              <a:t>have  suffered domestic/sexual violence</a:t>
            </a:r>
            <a:endParaRPr lang="en-GB" sz="1400" b="1" dirty="0">
              <a:solidFill>
                <a:srgbClr val="002060"/>
              </a:solidFill>
              <a:latin typeface="Calibri" panose="020F0502020204030204" pitchFamily="34" charset="0"/>
              <a:cs typeface="Calibri" panose="020F0502020204030204" pitchFamily="34" charset="0"/>
            </a:endParaRPr>
          </a:p>
        </p:txBody>
      </p:sp>
      <p:sp>
        <p:nvSpPr>
          <p:cNvPr id="28" name="Rounded Rectangle 27">
            <a:hlinkClick r:id="rId23" action="ppaction://hlinksldjump"/>
          </p:cNvPr>
          <p:cNvSpPr/>
          <p:nvPr/>
        </p:nvSpPr>
        <p:spPr>
          <a:xfrm>
            <a:off x="3012329" y="1809270"/>
            <a:ext cx="1122053" cy="828037"/>
          </a:xfrm>
          <a:prstGeom prst="roundRect">
            <a:avLst/>
          </a:prstGeom>
          <a:ln/>
        </p:spPr>
        <p:style>
          <a:lnRef idx="2">
            <a:schemeClr val="accent3"/>
          </a:lnRef>
          <a:fillRef idx="1">
            <a:schemeClr val="lt1"/>
          </a:fillRef>
          <a:effectRef idx="0">
            <a:schemeClr val="accent3"/>
          </a:effectRef>
          <a:fontRef idx="minor">
            <a:schemeClr val="dk1"/>
          </a:fontRef>
        </p:style>
        <p:txBody>
          <a:bodyPr anchor="ctr"/>
          <a:lstStyle/>
          <a:p>
            <a:pPr algn="ctr">
              <a:defRPr/>
            </a:pPr>
            <a:r>
              <a:rPr lang="en-GB" sz="1300" b="1" dirty="0">
                <a:solidFill>
                  <a:srgbClr val="002060"/>
                </a:solidFill>
              </a:rPr>
              <a:t>I have a learning disability  </a:t>
            </a:r>
          </a:p>
        </p:txBody>
      </p:sp>
      <p:sp>
        <p:nvSpPr>
          <p:cNvPr id="30" name="Rounded Rectangle 29">
            <a:hlinkClick r:id="rId24" action="ppaction://hlinksldjump"/>
          </p:cNvPr>
          <p:cNvSpPr/>
          <p:nvPr/>
        </p:nvSpPr>
        <p:spPr>
          <a:xfrm>
            <a:off x="6489689" y="6079696"/>
            <a:ext cx="689790" cy="669771"/>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300" b="1" dirty="0" smtClean="0">
                <a:solidFill>
                  <a:srgbClr val="002060"/>
                </a:solidFill>
              </a:rPr>
              <a:t>I am in debt</a:t>
            </a:r>
            <a:endParaRPr lang="en-GB" sz="1300" b="1" dirty="0">
              <a:solidFill>
                <a:srgbClr val="002060"/>
              </a:solidFill>
            </a:endParaRPr>
          </a:p>
        </p:txBody>
      </p:sp>
      <p:sp>
        <p:nvSpPr>
          <p:cNvPr id="33" name="Rounded Rectangle 32">
            <a:hlinkClick r:id="rId25" action="ppaction://hlinksldjump"/>
          </p:cNvPr>
          <p:cNvSpPr/>
          <p:nvPr/>
        </p:nvSpPr>
        <p:spPr>
          <a:xfrm>
            <a:off x="5012432" y="6086893"/>
            <a:ext cx="1409686" cy="64384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I am a victim of crime </a:t>
            </a:r>
            <a:endParaRPr lang="en-GB" sz="1400" b="1" dirty="0">
              <a:solidFill>
                <a:srgbClr val="002060"/>
              </a:solidFill>
            </a:endParaRPr>
          </a:p>
        </p:txBody>
      </p:sp>
      <p:sp>
        <p:nvSpPr>
          <p:cNvPr id="31" name="Rounded Rectangle 30">
            <a:hlinkClick r:id="rId26" action="ppaction://hlinksldjump"/>
          </p:cNvPr>
          <p:cNvSpPr/>
          <p:nvPr/>
        </p:nvSpPr>
        <p:spPr>
          <a:xfrm>
            <a:off x="84077" y="3042394"/>
            <a:ext cx="1535596" cy="458614"/>
          </a:xfrm>
          <a:prstGeom prst="roundRect">
            <a:avLst/>
          </a:prstGeom>
          <a:ln/>
        </p:spPr>
        <p:style>
          <a:lnRef idx="2">
            <a:schemeClr val="accent4"/>
          </a:lnRef>
          <a:fillRef idx="1">
            <a:schemeClr val="lt1"/>
          </a:fillRef>
          <a:effectRef idx="0">
            <a:schemeClr val="accent4"/>
          </a:effectRef>
          <a:fontRef idx="minor">
            <a:schemeClr val="dk1"/>
          </a:fontRef>
        </p:style>
        <p:txBody>
          <a:bodyPr anchor="ctr"/>
          <a:lstStyle/>
          <a:p>
            <a:pPr algn="ctr">
              <a:defRPr/>
            </a:pPr>
            <a:r>
              <a:rPr lang="en-GB" sz="1300" b="1" dirty="0" smtClean="0">
                <a:solidFill>
                  <a:srgbClr val="002060"/>
                </a:solidFill>
                <a:latin typeface="Calibri" panose="020F0502020204030204" pitchFamily="34" charset="0"/>
                <a:cs typeface="Calibri" panose="020F0502020204030204" pitchFamily="34" charset="0"/>
              </a:rPr>
              <a:t>I am deaf/blind</a:t>
            </a:r>
            <a:endParaRPr lang="en-GB" sz="1300" b="1" dirty="0">
              <a:solidFill>
                <a:srgbClr val="002060"/>
              </a:solidFill>
              <a:latin typeface="Calibri" panose="020F0502020204030204" pitchFamily="34" charset="0"/>
              <a:cs typeface="Calibri" panose="020F0502020204030204" pitchFamily="34" charset="0"/>
            </a:endParaRPr>
          </a:p>
        </p:txBody>
      </p:sp>
      <p:pic>
        <p:nvPicPr>
          <p:cNvPr id="34" name="Picture 33" descr="http://upload.wikimedia.org/wikipedia/en/thumb/8/88/Department_for_Work_and_Pensions_logo.svg/923px-Department_for_Work_and_Pensions_logo.svg.png"/>
          <p:cNvPicPr>
            <a:picLocks noChangeAspect="1"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35" name="Rounded Rectangle 34">
            <a:hlinkClick r:id="rId28" action="ppaction://hlinksldjump"/>
          </p:cNvPr>
          <p:cNvSpPr/>
          <p:nvPr/>
        </p:nvSpPr>
        <p:spPr>
          <a:xfrm>
            <a:off x="140148" y="4362237"/>
            <a:ext cx="1479524" cy="44632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I am a carer </a:t>
            </a:r>
            <a:endParaRPr lang="en-GB" sz="1400" b="1" dirty="0">
              <a:solidFill>
                <a:srgbClr val="002060"/>
              </a:solidFill>
            </a:endParaRPr>
          </a:p>
        </p:txBody>
      </p:sp>
      <p:sp>
        <p:nvSpPr>
          <p:cNvPr id="36" name="Rounded Rectangle 35">
            <a:hlinkClick r:id="rId29" action="ppaction://hlinksldjump"/>
          </p:cNvPr>
          <p:cNvSpPr/>
          <p:nvPr/>
        </p:nvSpPr>
        <p:spPr>
          <a:xfrm>
            <a:off x="1676376" y="1853574"/>
            <a:ext cx="1239440" cy="783733"/>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300" b="1" dirty="0" smtClean="0">
                <a:solidFill>
                  <a:srgbClr val="002060"/>
                </a:solidFill>
                <a:latin typeface="Calibri" panose="020F0502020204030204" pitchFamily="34" charset="0"/>
                <a:cs typeface="Calibri" panose="020F0502020204030204" pitchFamily="34" charset="0"/>
              </a:rPr>
              <a:t>I am suicidal/self-harm </a:t>
            </a:r>
            <a:endParaRPr lang="en-GB" sz="1300" b="1" dirty="0">
              <a:solidFill>
                <a:srgbClr val="002060"/>
              </a:solidFill>
              <a:latin typeface="Calibri" panose="020F0502020204030204" pitchFamily="34" charset="0"/>
              <a:cs typeface="Calibri" panose="020F0502020204030204" pitchFamily="34" charset="0"/>
            </a:endParaRPr>
          </a:p>
        </p:txBody>
      </p:sp>
      <p:sp>
        <p:nvSpPr>
          <p:cNvPr id="37" name="Rounded Rectangle 36">
            <a:hlinkClick r:id="rId12" action="ppaction://hlinksldjump"/>
          </p:cNvPr>
          <p:cNvSpPr/>
          <p:nvPr/>
        </p:nvSpPr>
        <p:spPr>
          <a:xfrm>
            <a:off x="4234578" y="1818327"/>
            <a:ext cx="1235098" cy="80992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300" b="1" dirty="0" smtClean="0">
                <a:solidFill>
                  <a:srgbClr val="002060"/>
                </a:solidFill>
              </a:rPr>
              <a:t>I am a young person (</a:t>
            </a:r>
            <a:r>
              <a:rPr lang="en-GB" sz="1300" b="1" dirty="0" smtClean="0">
                <a:solidFill>
                  <a:srgbClr val="002060"/>
                </a:solidFill>
                <a:hlinkClick r:id="rId30" action="ppaction://hlinksldjump"/>
              </a:rPr>
              <a:t>1</a:t>
            </a:r>
            <a:r>
              <a:rPr lang="en-GB" sz="1300" b="1" dirty="0" smtClean="0">
                <a:solidFill>
                  <a:srgbClr val="002060"/>
                </a:solidFill>
              </a:rPr>
              <a:t>/</a:t>
            </a:r>
            <a:r>
              <a:rPr lang="en-GB" sz="1300" b="1" dirty="0" smtClean="0">
                <a:solidFill>
                  <a:srgbClr val="002060"/>
                </a:solidFill>
                <a:hlinkClick r:id="rId31" action="ppaction://hlinksldjump"/>
              </a:rPr>
              <a:t>2</a:t>
            </a:r>
            <a:r>
              <a:rPr lang="en-GB" sz="1300" b="1" dirty="0" smtClean="0">
                <a:solidFill>
                  <a:srgbClr val="002060"/>
                </a:solidFill>
              </a:rPr>
              <a:t>)</a:t>
            </a:r>
            <a:endParaRPr lang="en-GB" sz="1300" b="1" dirty="0">
              <a:solidFill>
                <a:srgbClr val="002060"/>
              </a:solidFill>
            </a:endParaRPr>
          </a:p>
        </p:txBody>
      </p:sp>
      <p:sp>
        <p:nvSpPr>
          <p:cNvPr id="38" name="Rounded Rectangle 37">
            <a:hlinkClick r:id="rId32" action="ppaction://hlinksldjump"/>
          </p:cNvPr>
          <p:cNvSpPr/>
          <p:nvPr/>
        </p:nvSpPr>
        <p:spPr>
          <a:xfrm>
            <a:off x="3707904" y="1251289"/>
            <a:ext cx="2016224" cy="46638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300" b="1" dirty="0" smtClean="0">
                <a:solidFill>
                  <a:srgbClr val="002060"/>
                </a:solidFill>
              </a:rPr>
              <a:t>I have housing difficulties </a:t>
            </a:r>
            <a:endParaRPr lang="en-GB" sz="1300" b="1" dirty="0">
              <a:solidFill>
                <a:srgbClr val="002060"/>
              </a:solidFill>
            </a:endParaRPr>
          </a:p>
        </p:txBody>
      </p:sp>
      <p:sp>
        <p:nvSpPr>
          <p:cNvPr id="39" name="Rounded Rectangle 38">
            <a:hlinkClick r:id="rId33" action="ppaction://hlinksldjump"/>
          </p:cNvPr>
          <p:cNvSpPr/>
          <p:nvPr/>
        </p:nvSpPr>
        <p:spPr>
          <a:xfrm>
            <a:off x="1919142" y="5968311"/>
            <a:ext cx="1183029" cy="581746"/>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300" b="1" dirty="0" smtClean="0">
                <a:solidFill>
                  <a:srgbClr val="002060"/>
                </a:solidFill>
              </a:rPr>
              <a:t>GENERAL (</a:t>
            </a:r>
            <a:r>
              <a:rPr lang="en-GB" sz="1300" b="1" dirty="0" smtClean="0">
                <a:solidFill>
                  <a:srgbClr val="002060"/>
                </a:solidFill>
                <a:hlinkClick r:id="rId33" action="ppaction://hlinksldjump"/>
              </a:rPr>
              <a:t>1</a:t>
            </a:r>
            <a:r>
              <a:rPr lang="en-GB" sz="1300" b="1" dirty="0" smtClean="0">
                <a:solidFill>
                  <a:srgbClr val="002060"/>
                </a:solidFill>
              </a:rPr>
              <a:t>/</a:t>
            </a:r>
            <a:r>
              <a:rPr lang="en-GB" sz="1300" b="1" dirty="0" smtClean="0">
                <a:solidFill>
                  <a:srgbClr val="002060"/>
                </a:solidFill>
                <a:hlinkClick r:id="rId34" action="ppaction://hlinksldjump"/>
              </a:rPr>
              <a:t>2</a:t>
            </a:r>
            <a:r>
              <a:rPr lang="en-GB" sz="1300" b="1" dirty="0" smtClean="0">
                <a:solidFill>
                  <a:srgbClr val="002060"/>
                </a:solidFill>
              </a:rPr>
              <a:t>)</a:t>
            </a:r>
            <a:endParaRPr lang="en-GB" sz="1300" b="1" dirty="0">
              <a:solidFill>
                <a:srgbClr val="002060"/>
              </a:solidFill>
            </a:endParaRPr>
          </a:p>
        </p:txBody>
      </p:sp>
      <p:sp>
        <p:nvSpPr>
          <p:cNvPr id="32" name="Rounded Rectangle 31">
            <a:hlinkClick r:id="rId35" action="ppaction://hlinksldjump"/>
          </p:cNvPr>
          <p:cNvSpPr/>
          <p:nvPr/>
        </p:nvSpPr>
        <p:spPr>
          <a:xfrm>
            <a:off x="1932762" y="4734951"/>
            <a:ext cx="1203099" cy="1140516"/>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I am employed but not earning enough </a:t>
            </a:r>
            <a:endParaRPr lang="en-GB" sz="1400" b="1" dirty="0">
              <a:solidFill>
                <a:srgbClr val="002060"/>
              </a:solidFill>
            </a:endParaRPr>
          </a:p>
        </p:txBody>
      </p:sp>
      <p:sp>
        <p:nvSpPr>
          <p:cNvPr id="41" name="Rounded Rectangle 40">
            <a:hlinkClick r:id="rId36" action="ppaction://hlinksldjump"/>
          </p:cNvPr>
          <p:cNvSpPr/>
          <p:nvPr/>
        </p:nvSpPr>
        <p:spPr>
          <a:xfrm>
            <a:off x="5783766" y="1229179"/>
            <a:ext cx="1276702" cy="51060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300" b="1" dirty="0" smtClean="0">
                <a:solidFill>
                  <a:srgbClr val="002060"/>
                </a:solidFill>
              </a:rPr>
              <a:t>I live in Lambeth</a:t>
            </a:r>
            <a:endParaRPr lang="en-GB" sz="1300" b="1" dirty="0">
              <a:solidFill>
                <a:srgbClr val="002060"/>
              </a:solidFill>
            </a:endParaRPr>
          </a:p>
        </p:txBody>
      </p:sp>
    </p:spTree>
    <p:extLst>
      <p:ext uri="{BB962C8B-B14F-4D97-AF65-F5344CB8AC3E}">
        <p14:creationId xmlns:p14="http://schemas.microsoft.com/office/powerpoint/2010/main" val="9840729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093905539"/>
              </p:ext>
            </p:extLst>
          </p:nvPr>
        </p:nvGraphicFramePr>
        <p:xfrm>
          <a:off x="251520" y="692696"/>
          <a:ext cx="8640961" cy="1772920"/>
        </p:xfrm>
        <a:graphic>
          <a:graphicData uri="http://schemas.openxmlformats.org/drawingml/2006/table">
            <a:tbl>
              <a:tblPr firstRow="1" bandRow="1">
                <a:tableStyleId>{5C22544A-7EE6-4342-B048-85BDC9FD1C3A}</a:tableStyleId>
              </a:tblPr>
              <a:tblGrid>
                <a:gridCol w="1489821"/>
                <a:gridCol w="1489821"/>
                <a:gridCol w="1787785"/>
                <a:gridCol w="3873534"/>
              </a:tblGrid>
              <a:tr h="370840">
                <a:tc>
                  <a:txBody>
                    <a:bodyPr/>
                    <a:lstStyle/>
                    <a:p>
                      <a:r>
                        <a:rPr lang="en-GB" sz="1100" dirty="0" smtClean="0"/>
                        <a:t>ORGANISATION</a:t>
                      </a:r>
                      <a:endParaRPr lang="en-GB" sz="1100" dirty="0"/>
                    </a:p>
                  </a:txBody>
                  <a:tcPr/>
                </a:tc>
                <a:tc>
                  <a:txBody>
                    <a:bodyPr/>
                    <a:lstStyle/>
                    <a:p>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370840">
                <a:tc>
                  <a:txBody>
                    <a:bodyPr/>
                    <a:lstStyle/>
                    <a:p>
                      <a:r>
                        <a:rPr lang="en-GB" sz="1000" b="1" dirty="0" smtClean="0">
                          <a:latin typeface="Lucida Sans Unicode (Body)"/>
                          <a:hlinkClick r:id="rId2"/>
                        </a:rPr>
                        <a:t>Prospects</a:t>
                      </a:r>
                      <a:endParaRPr lang="en-GB" sz="1000" b="1" dirty="0">
                        <a:latin typeface="Lucida Sans Unicode (Body)"/>
                      </a:endParaRPr>
                    </a:p>
                  </a:txBody>
                  <a:tcPr/>
                </a:tc>
                <a:tc>
                  <a:txBody>
                    <a:bodyPr/>
                    <a:lstStyle/>
                    <a:p>
                      <a:r>
                        <a:rPr lang="en-GB" sz="800" baseline="0" dirty="0" smtClean="0">
                          <a:latin typeface="Lucida Sans Unicode (Body)"/>
                        </a:rPr>
                        <a:t>Supports people in low paid work and / or in unstable employment to increase their wages to lift them out of poverty </a:t>
                      </a:r>
                      <a:endParaRPr lang="en-GB" sz="800" dirty="0">
                        <a:latin typeface="Lucida Sans Unicode (Body)"/>
                      </a:endParaRPr>
                    </a:p>
                  </a:txBody>
                  <a:tcPr/>
                </a:tc>
                <a:tc>
                  <a:txBody>
                    <a:bodyPr/>
                    <a:lstStyle/>
                    <a:p>
                      <a:r>
                        <a:rPr kumimoji="0" lang="en-GB" sz="800" b="0" i="0" u="none" strike="noStrike" kern="1200" baseline="0" dirty="0" smtClean="0">
                          <a:solidFill>
                            <a:schemeClr val="dk1"/>
                          </a:solidFill>
                          <a:latin typeface="Lucida Sans Unicode (Body)"/>
                          <a:ea typeface="+mn-ea"/>
                          <a:cs typeface="+mn-cs"/>
                        </a:rPr>
                        <a:t>Anyone who is working </a:t>
                      </a:r>
                    </a:p>
                  </a:txBody>
                  <a:tcPr/>
                </a:tc>
                <a:tc>
                  <a:txBody>
                    <a:bodyPr/>
                    <a:lstStyle/>
                    <a:p>
                      <a:r>
                        <a:rPr kumimoji="0" lang="en-GB" sz="800" b="0" i="0" u="none" strike="noStrike" kern="1200" baseline="0" dirty="0" smtClean="0">
                          <a:solidFill>
                            <a:schemeClr val="dk1"/>
                          </a:solidFill>
                          <a:latin typeface="Lucida Sans Unicode (Body)"/>
                          <a:ea typeface="+mn-ea"/>
                          <a:cs typeface="+mn-cs"/>
                        </a:rPr>
                        <a:t>0203 589 5075 </a:t>
                      </a:r>
                    </a:p>
                    <a:p>
                      <a:r>
                        <a:rPr kumimoji="0" lang="en-GB" sz="800" b="0" i="0" u="none" strike="noStrike" kern="1200" baseline="0" dirty="0" err="1" smtClean="0">
                          <a:solidFill>
                            <a:schemeClr val="dk1"/>
                          </a:solidFill>
                          <a:latin typeface="Lucida Sans Unicode (Body)"/>
                          <a:ea typeface="+mn-ea"/>
                          <a:cs typeface="+mn-cs"/>
                        </a:rPr>
                        <a:t>Lanre</a:t>
                      </a:r>
                      <a:r>
                        <a:rPr kumimoji="0" lang="en-GB" sz="800" b="0" i="0" u="none" strike="noStrike" kern="1200" baseline="0" dirty="0" smtClean="0">
                          <a:solidFill>
                            <a:schemeClr val="dk1"/>
                          </a:solidFill>
                          <a:latin typeface="Lucida Sans Unicode (Body)"/>
                          <a:ea typeface="+mn-ea"/>
                          <a:cs typeface="+mn-cs"/>
                        </a:rPr>
                        <a:t> –</a:t>
                      </a:r>
                    </a:p>
                  </a:txBody>
                  <a:tcPr/>
                </a:tc>
              </a:tr>
              <a:tr h="370840">
                <a:tc>
                  <a:txBody>
                    <a:bodyPr/>
                    <a:lstStyle/>
                    <a:p>
                      <a:r>
                        <a:rPr lang="en-GB" sz="1000" b="1" dirty="0" smtClean="0">
                          <a:latin typeface="Lucida Sans Unicode (Body)"/>
                          <a:hlinkClick r:id="rId3"/>
                        </a:rPr>
                        <a:t>Step Up</a:t>
                      </a:r>
                      <a:endParaRPr lang="en-GB" sz="1000" b="1" dirty="0">
                        <a:latin typeface="Lucida Sans Unicode (Body)"/>
                      </a:endParaRPr>
                    </a:p>
                  </a:txBody>
                  <a:tcPr/>
                </a:tc>
                <a:tc>
                  <a:txBody>
                    <a:bodyPr/>
                    <a:lstStyle/>
                    <a:p>
                      <a:r>
                        <a:rPr lang="en-GB" sz="1000" dirty="0" smtClean="0">
                          <a:latin typeface="Lucida Sans Unicode (Body)"/>
                        </a:rPr>
                        <a:t>Employment support for</a:t>
                      </a:r>
                      <a:r>
                        <a:rPr lang="en-GB" sz="1000" baseline="0" dirty="0" smtClean="0">
                          <a:latin typeface="Lucida Sans Unicode (Body)"/>
                        </a:rPr>
                        <a:t> those in work </a:t>
                      </a:r>
                      <a:endParaRPr lang="en-GB" sz="1000" dirty="0">
                        <a:latin typeface="Lucida Sans Unicode (Body)"/>
                      </a:endParaRPr>
                    </a:p>
                  </a:txBody>
                  <a:tcPr/>
                </a:tc>
                <a:tc>
                  <a:txBody>
                    <a:bodyPr/>
                    <a:lstStyle/>
                    <a:p>
                      <a:r>
                        <a:rPr kumimoji="0" lang="en-GB" sz="1000" b="0" i="0" u="none" strike="noStrike" kern="1200" baseline="0" dirty="0" smtClean="0">
                          <a:solidFill>
                            <a:schemeClr val="dk1"/>
                          </a:solidFill>
                          <a:latin typeface="Lucida Sans Unicode (Body)"/>
                          <a:ea typeface="+mn-ea"/>
                          <a:cs typeface="+mn-cs"/>
                        </a:rPr>
                        <a:t>Those working at least 14 hours per week, for at least 1 hour, earning less than £9.75 per hour </a:t>
                      </a:r>
                    </a:p>
                  </a:txBody>
                  <a:tcPr/>
                </a:tc>
                <a:tc>
                  <a:txBody>
                    <a:bodyPr/>
                    <a:lstStyle/>
                    <a:p>
                      <a:r>
                        <a:rPr lang="en-GB" sz="1000" b="0" dirty="0" smtClean="0">
                          <a:latin typeface="Lucida Sans Unicode (Body)"/>
                        </a:rPr>
                        <a:t>07760 615 331 / register</a:t>
                      </a:r>
                      <a:r>
                        <a:rPr lang="en-GB" sz="1000" b="0" baseline="0" dirty="0" smtClean="0">
                          <a:latin typeface="Lucida Sans Unicode (Body)"/>
                        </a:rPr>
                        <a:t> interest via </a:t>
                      </a:r>
                      <a:r>
                        <a:rPr lang="en-GB" sz="1000" b="0" baseline="0" dirty="0" smtClean="0">
                          <a:latin typeface="Lucida Sans Unicode (Body)"/>
                          <a:hlinkClick r:id="rId4"/>
                        </a:rPr>
                        <a:t>form </a:t>
                      </a:r>
                      <a:endParaRPr lang="en-GB" sz="1000" b="0" dirty="0" smtClean="0">
                        <a:latin typeface="Lucida Sans Unicode (Body)"/>
                      </a:endParaRPr>
                    </a:p>
                    <a:p>
                      <a:r>
                        <a:rPr lang="en-GB" sz="1000" b="0" dirty="0" smtClean="0">
                          <a:latin typeface="Lucida Sans Unicode (Body)"/>
                        </a:rPr>
                        <a:t>The Employment Academy,</a:t>
                      </a:r>
                      <a:r>
                        <a:rPr lang="en-GB" sz="1000" b="0" baseline="0" dirty="0" smtClean="0">
                          <a:latin typeface="Lucida Sans Unicode (Body)"/>
                        </a:rPr>
                        <a:t> </a:t>
                      </a:r>
                      <a:r>
                        <a:rPr lang="en-GB" sz="1000" b="0" dirty="0" smtClean="0">
                          <a:latin typeface="Lucida Sans Unicode (Body)"/>
                        </a:rPr>
                        <a:t>29 Peckham Road,</a:t>
                      </a:r>
                      <a:r>
                        <a:rPr lang="en-GB" sz="1000" b="0" baseline="0" dirty="0" smtClean="0">
                          <a:latin typeface="Lucida Sans Unicode (Body)"/>
                        </a:rPr>
                        <a:t> </a:t>
                      </a:r>
                      <a:r>
                        <a:rPr lang="en-GB" sz="1000" b="0" dirty="0" smtClean="0">
                          <a:latin typeface="Lucida Sans Unicode (Body)"/>
                        </a:rPr>
                        <a:t>SE5 8UA</a:t>
                      </a:r>
                      <a:endParaRPr kumimoji="0" lang="en-GB" sz="1000" b="0" i="0" u="none" strike="noStrike" kern="1200" baseline="0" dirty="0" smtClean="0">
                        <a:solidFill>
                          <a:schemeClr val="dk1"/>
                        </a:solidFill>
                        <a:latin typeface="Lucida Sans Unicode (Body)"/>
                        <a:ea typeface="+mn-ea"/>
                        <a:cs typeface="+mn-cs"/>
                      </a:endParaRPr>
                    </a:p>
                  </a:txBody>
                  <a:tcPr/>
                </a:tc>
              </a:tr>
            </a:tbl>
          </a:graphicData>
        </a:graphic>
      </p:graphicFrame>
      <p:sp>
        <p:nvSpPr>
          <p:cNvPr id="7" name="TextBox 6"/>
          <p:cNvSpPr txBox="1"/>
          <p:nvPr/>
        </p:nvSpPr>
        <p:spPr>
          <a:xfrm>
            <a:off x="251520" y="260648"/>
            <a:ext cx="8424936" cy="369332"/>
          </a:xfrm>
          <a:prstGeom prst="rect">
            <a:avLst/>
          </a:prstGeom>
          <a:noFill/>
        </p:spPr>
        <p:txBody>
          <a:bodyPr wrap="square" rtlCol="0">
            <a:spAutoFit/>
          </a:bodyPr>
          <a:lstStyle/>
          <a:p>
            <a:r>
              <a:rPr lang="en-GB" b="1" dirty="0" smtClean="0"/>
              <a:t>In Work Support 			  </a:t>
            </a:r>
            <a:endParaRPr lang="en-GB" b="1" dirty="0"/>
          </a:p>
        </p:txBody>
      </p:sp>
      <p:sp>
        <p:nvSpPr>
          <p:cNvPr id="8" name="Rounded Rectangle 7">
            <a:hlinkClick r:id="rId5"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440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618788526"/>
              </p:ext>
            </p:extLst>
          </p:nvPr>
        </p:nvGraphicFramePr>
        <p:xfrm>
          <a:off x="251520" y="692696"/>
          <a:ext cx="8640960" cy="2397760"/>
        </p:xfrm>
        <a:graphic>
          <a:graphicData uri="http://schemas.openxmlformats.org/drawingml/2006/table">
            <a:tbl>
              <a:tblPr firstRow="1" bandRow="1">
                <a:tableStyleId>{5C22544A-7EE6-4342-B048-85BDC9FD1C3A}</a:tableStyleId>
              </a:tblPr>
              <a:tblGrid>
                <a:gridCol w="1800200"/>
                <a:gridCol w="2160240"/>
                <a:gridCol w="4680520"/>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370840">
                <a:tc>
                  <a:txBody>
                    <a:bodyPr/>
                    <a:lstStyle/>
                    <a:p>
                      <a:r>
                        <a:rPr lang="en-GB" sz="1100" b="1" dirty="0" smtClean="0">
                          <a:latin typeface="Lucida Sans Unicode (Body)"/>
                          <a:hlinkClick r:id="rId4"/>
                        </a:rPr>
                        <a:t>Victim Support </a:t>
                      </a:r>
                      <a:endParaRPr lang="en-GB" sz="1100" b="1"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Lucida Sans Unicode (Body)"/>
                        </a:rPr>
                        <a:t>Advice;</a:t>
                      </a:r>
                      <a:r>
                        <a:rPr lang="en-GB" sz="1100" baseline="0" dirty="0" smtClean="0">
                          <a:latin typeface="Lucida Sans Unicode (Body)"/>
                        </a:rPr>
                        <a:t> v</a:t>
                      </a:r>
                      <a:r>
                        <a:rPr lang="en-GB" sz="1100" dirty="0" smtClean="0">
                          <a:latin typeface="Lucida Sans Unicode (Body)"/>
                        </a:rPr>
                        <a:t>ictim assessment</a:t>
                      </a:r>
                      <a:r>
                        <a:rPr lang="en-GB" sz="1100" baseline="0" dirty="0" smtClean="0">
                          <a:latin typeface="Lucida Sans Unicode (Body)"/>
                        </a:rPr>
                        <a:t> and referral service </a:t>
                      </a:r>
                      <a:endParaRPr lang="en-GB" sz="1100" dirty="0" smtClean="0">
                        <a:latin typeface="Lucida Sans Unicode (Body)"/>
                      </a:endParaRPr>
                    </a:p>
                    <a:p>
                      <a:endParaRPr lang="en-GB" sz="1100" dirty="0">
                        <a:latin typeface="Lucida Sans Unicode (Body)"/>
                      </a:endParaRPr>
                    </a:p>
                  </a:txBody>
                  <a:tcPr/>
                </a:tc>
                <a:tc>
                  <a:txBody>
                    <a:bodyPr/>
                    <a:lstStyle/>
                    <a:p>
                      <a:r>
                        <a:rPr lang="en-GB" sz="1100" dirty="0" smtClean="0">
                          <a:latin typeface="Lucida Sans Unicode (Body)"/>
                        </a:rPr>
                        <a:t>Helpline:</a:t>
                      </a:r>
                      <a:r>
                        <a:rPr lang="en-GB" sz="1100" baseline="0" dirty="0" smtClean="0">
                          <a:latin typeface="Lucida Sans Unicode (Body)"/>
                        </a:rPr>
                        <a:t> </a:t>
                      </a:r>
                      <a:r>
                        <a:rPr lang="en-GB" sz="1100" dirty="0" smtClean="0">
                          <a:latin typeface="Lucida Sans Unicode (Body)"/>
                          <a:hlinkClick r:id="rId5"/>
                        </a:rPr>
                        <a:t>08 08 16 89 111</a:t>
                      </a:r>
                      <a:r>
                        <a:rPr lang="en-GB" sz="1100" dirty="0" smtClean="0">
                          <a:latin typeface="Lucida Sans Unicode (Body)"/>
                        </a:rPr>
                        <a:t> – free, Mon-Fri 09:00-21:00;</a:t>
                      </a:r>
                      <a:r>
                        <a:rPr lang="en-GB" sz="1100" baseline="0" dirty="0" smtClean="0">
                          <a:latin typeface="Lucida Sans Unicode (Body)"/>
                        </a:rPr>
                        <a:t> Sat-Sun 09:00-19:00 </a:t>
                      </a:r>
                      <a:r>
                        <a:rPr lang="en-GB" sz="1100" dirty="0" smtClean="0">
                          <a:latin typeface="Lucida Sans Unicode (Body)"/>
                        </a:rPr>
                        <a:t> </a:t>
                      </a:r>
                    </a:p>
                    <a:p>
                      <a:r>
                        <a:rPr lang="en-GB" sz="1100" dirty="0" smtClean="0">
                          <a:latin typeface="Lucida Sans Unicode (Body)"/>
                          <a:hlinkClick r:id="rId6"/>
                        </a:rPr>
                        <a:t>Live chat</a:t>
                      </a:r>
                      <a:r>
                        <a:rPr lang="en-GB" sz="1100" dirty="0" smtClean="0">
                          <a:latin typeface="Lucida Sans Unicode (Body)"/>
                        </a:rPr>
                        <a:t>: Mon-Fri 09:00-17:00 </a:t>
                      </a:r>
                    </a:p>
                    <a:p>
                      <a:r>
                        <a:rPr lang="en-GB" sz="1100" dirty="0" smtClean="0">
                          <a:latin typeface="Lucida Sans Unicode (Body)"/>
                        </a:rPr>
                        <a:t>Young people: </a:t>
                      </a:r>
                      <a:r>
                        <a:rPr lang="en-GB" sz="1100" dirty="0" smtClean="0">
                          <a:latin typeface="Lucida Sans Unicode (Body)"/>
                          <a:hlinkClick r:id="rId7"/>
                        </a:rPr>
                        <a:t>0808 178 5184</a:t>
                      </a:r>
                      <a:endParaRPr lang="en-GB" sz="1100" dirty="0" smtClean="0">
                        <a:latin typeface="Lucida Sans Unicode (Body)"/>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Lucida Sans Unicode (Body)"/>
                        </a:rPr>
                        <a:t>South London: 0808 168 9291 –</a:t>
                      </a:r>
                      <a:r>
                        <a:rPr lang="en-GB" sz="1100" baseline="0" dirty="0" smtClean="0">
                          <a:latin typeface="Lucida Sans Unicode (Body)"/>
                        </a:rPr>
                        <a:t> free, Mon-Fri 08:00-20:00; Sat 09:00-17:00 </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Lucida Sans Unicode (Body)"/>
                        </a:rPr>
                        <a:t>Southwark: </a:t>
                      </a:r>
                      <a:r>
                        <a:rPr lang="en-GB" sz="1100" dirty="0" smtClean="0">
                          <a:latin typeface="Lucida Sans Unicode (Body)"/>
                        </a:rPr>
                        <a:t>020 7277 1433</a:t>
                      </a:r>
                      <a:r>
                        <a:rPr lang="en-GB" sz="1100" baseline="0" dirty="0" smtClean="0">
                          <a:latin typeface="Lucida Sans Unicode (Body)"/>
                        </a:rPr>
                        <a:t>, Mon-Fri 09:00-17:00 </a:t>
                      </a:r>
                    </a:p>
                    <a:p>
                      <a:endParaRPr lang="en-GB" sz="1100" dirty="0">
                        <a:latin typeface="Lucida Sans Unicode (Body)"/>
                      </a:endParaRPr>
                    </a:p>
                  </a:txBody>
                  <a:tcPr/>
                </a:tc>
              </a:tr>
              <a:tr h="370840">
                <a:tc>
                  <a:txBody>
                    <a:bodyPr/>
                    <a:lstStyle/>
                    <a:p>
                      <a:r>
                        <a:rPr lang="en-GB" sz="1100" b="1" dirty="0" smtClean="0">
                          <a:latin typeface="Lucida Sans Unicode (Body)"/>
                          <a:hlinkClick r:id="rId8"/>
                        </a:rPr>
                        <a:t>Independent</a:t>
                      </a:r>
                      <a:r>
                        <a:rPr lang="en-GB" sz="1100" b="1" baseline="0" dirty="0" smtClean="0">
                          <a:latin typeface="Lucida Sans Unicode (Body)"/>
                          <a:hlinkClick r:id="rId8"/>
                        </a:rPr>
                        <a:t> Police Complaints Commission</a:t>
                      </a:r>
                      <a:endParaRPr lang="en-GB" sz="1100" b="1" dirty="0">
                        <a:latin typeface="Lucida Sans Unicode (Body)"/>
                      </a:endParaRPr>
                    </a:p>
                  </a:txBody>
                  <a:tcPr/>
                </a:tc>
                <a:tc>
                  <a:txBody>
                    <a:bodyPr/>
                    <a:lstStyle/>
                    <a:p>
                      <a:r>
                        <a:rPr lang="en-GB" sz="1100" dirty="0" smtClean="0">
                          <a:latin typeface="Lucida Sans Unicode (Body)"/>
                        </a:rPr>
                        <a:t>Reporting </a:t>
                      </a:r>
                      <a:endParaRPr lang="en-GB" sz="1100" dirty="0">
                        <a:latin typeface="Lucida Sans Unicode (Body)"/>
                      </a:endParaRPr>
                    </a:p>
                  </a:txBody>
                  <a:tcPr/>
                </a:tc>
                <a:tc>
                  <a:txBody>
                    <a:bodyPr/>
                    <a:lstStyle/>
                    <a:p>
                      <a:r>
                        <a:rPr lang="en-GB" sz="1100" dirty="0" smtClean="0">
                          <a:latin typeface="Lucida Sans Unicode (Body)"/>
                        </a:rPr>
                        <a:t>0300 020 0096 – Mon-Fri, 09:00-17:00 </a:t>
                      </a:r>
                      <a:endParaRPr lang="en-GB" sz="1100" dirty="0">
                        <a:latin typeface="Lucida Sans Unicode (Body)"/>
                      </a:endParaRPr>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Victims of crime </a:t>
            </a:r>
            <a:endParaRPr lang="en-GB" b="1" dirty="0"/>
          </a:p>
        </p:txBody>
      </p:sp>
      <p:sp>
        <p:nvSpPr>
          <p:cNvPr id="7" name="Rounded Rectangle 6">
            <a:hlinkClick r:id="rId9"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379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682936193"/>
              </p:ext>
            </p:extLst>
          </p:nvPr>
        </p:nvGraphicFramePr>
        <p:xfrm>
          <a:off x="256071" y="659170"/>
          <a:ext cx="8636409" cy="4937760"/>
        </p:xfrm>
        <a:graphic>
          <a:graphicData uri="http://schemas.openxmlformats.org/drawingml/2006/table">
            <a:tbl>
              <a:tblPr firstRow="1" bandRow="1">
                <a:tableStyleId>{5C22544A-7EE6-4342-B048-85BDC9FD1C3A}</a:tableStyleId>
              </a:tblPr>
              <a:tblGrid>
                <a:gridCol w="1131066"/>
                <a:gridCol w="2253309"/>
                <a:gridCol w="1469117"/>
                <a:gridCol w="3782917"/>
              </a:tblGrid>
              <a:tr h="144016">
                <a:tc>
                  <a:txBody>
                    <a:bodyPr/>
                    <a:lstStyle/>
                    <a:p>
                      <a:r>
                        <a:rPr lang="en-GB" sz="900" i="0" dirty="0" smtClean="0"/>
                        <a:t>ORGANISATION</a:t>
                      </a:r>
                      <a:endParaRPr lang="en-GB" sz="900" i="0" dirty="0"/>
                    </a:p>
                  </a:txBody>
                  <a:tcPr/>
                </a:tc>
                <a:tc>
                  <a:txBody>
                    <a:bodyPr/>
                    <a:lstStyle/>
                    <a:p>
                      <a:r>
                        <a:rPr lang="en-GB" sz="900" i="0" dirty="0" smtClean="0"/>
                        <a:t>SERVICES</a:t>
                      </a:r>
                      <a:endParaRPr lang="en-GB" sz="900" i="0" dirty="0"/>
                    </a:p>
                  </a:txBody>
                  <a:tcPr/>
                </a:tc>
                <a:tc>
                  <a:txBody>
                    <a:bodyPr/>
                    <a:lstStyle/>
                    <a:p>
                      <a:r>
                        <a:rPr lang="en-GB" sz="900" i="0" dirty="0" smtClean="0"/>
                        <a:t>WH’O’S ELIGIBLE? </a:t>
                      </a:r>
                      <a:endParaRPr lang="en-GB" sz="900" i="0" dirty="0"/>
                    </a:p>
                  </a:txBody>
                  <a:tcPr/>
                </a:tc>
                <a:tc>
                  <a:txBody>
                    <a:bodyPr/>
                    <a:lstStyle/>
                    <a:p>
                      <a:r>
                        <a:rPr lang="en-GB" sz="900" i="0" dirty="0" smtClean="0"/>
                        <a:t>CONTACT</a:t>
                      </a:r>
                      <a:endParaRPr lang="en-GB" sz="900" i="0" dirty="0"/>
                    </a:p>
                  </a:txBody>
                  <a:tcPr/>
                </a:tc>
              </a:tr>
              <a:tr h="370840">
                <a:tc>
                  <a:txBody>
                    <a:bodyPr/>
                    <a:lstStyle/>
                    <a:p>
                      <a:r>
                        <a:rPr lang="en-GB" sz="900" b="1" i="0" dirty="0" smtClean="0">
                          <a:latin typeface="Lucida Sans Unicode (Body)"/>
                          <a:hlinkClick r:id="rId4"/>
                        </a:rPr>
                        <a:t>InSpire</a:t>
                      </a:r>
                      <a:r>
                        <a:rPr lang="en-GB" sz="900" b="1" i="0" dirty="0" smtClean="0">
                          <a:latin typeface="Lucida Sans Unicode (Body)"/>
                        </a:rPr>
                        <a:t> </a:t>
                      </a:r>
                      <a:endParaRPr lang="en-GB" sz="900" b="1" i="0" dirty="0">
                        <a:latin typeface="Lucida Sans Unicode (Body)"/>
                      </a:endParaRPr>
                    </a:p>
                  </a:txBody>
                  <a:tcPr/>
                </a:tc>
                <a:tc>
                  <a:txBody>
                    <a:bodyPr/>
                    <a:lstStyle/>
                    <a:p>
                      <a:r>
                        <a:rPr lang="en-GB" sz="900" i="0" dirty="0" smtClean="0">
                          <a:latin typeface="Lucida Sans Unicode (Body)"/>
                        </a:rPr>
                        <a:t>Activities</a:t>
                      </a:r>
                      <a:r>
                        <a:rPr lang="en-GB" sz="900" i="0" baseline="0" dirty="0" smtClean="0">
                          <a:latin typeface="Lucida Sans Unicode (Body)"/>
                        </a:rPr>
                        <a:t> and support </a:t>
                      </a:r>
                      <a:endParaRPr lang="en-GB" sz="900" i="0" dirty="0">
                        <a:latin typeface="Lucida Sans Unicode (Body)"/>
                      </a:endParaRPr>
                    </a:p>
                  </a:txBody>
                  <a:tcPr/>
                </a:tc>
                <a:tc>
                  <a:txBody>
                    <a:bodyPr/>
                    <a:lstStyle/>
                    <a:p>
                      <a:r>
                        <a:rPr lang="en-GB" sz="900" i="0" dirty="0" smtClean="0">
                          <a:latin typeface="Lucida Sans Unicode (Body)"/>
                        </a:rPr>
                        <a:t>Young people</a:t>
                      </a:r>
                      <a:endParaRPr lang="en-GB" sz="900" i="0" dirty="0">
                        <a:latin typeface="Lucida Sans Unicode (Body)"/>
                      </a:endParaRPr>
                    </a:p>
                  </a:txBody>
                  <a:tcPr/>
                </a:tc>
                <a:tc>
                  <a:txBody>
                    <a:bodyPr/>
                    <a:lstStyle/>
                    <a:p>
                      <a:r>
                        <a:rPr lang="en-GB" sz="900" i="0" dirty="0" smtClean="0">
                          <a:latin typeface="Lucida Sans Unicode (Body)"/>
                        </a:rPr>
                        <a:t>020 7740 6868 </a:t>
                      </a:r>
                    </a:p>
                    <a:p>
                      <a:r>
                        <a:rPr lang="it-IT" sz="900" i="0" dirty="0" smtClean="0">
                          <a:latin typeface="Lucida Sans Unicode (Body)"/>
                        </a:rPr>
                        <a:t>Liverpool Grove,</a:t>
                      </a:r>
                      <a:r>
                        <a:rPr lang="it-IT" sz="900" i="0" baseline="0" dirty="0" smtClean="0">
                          <a:latin typeface="Lucida Sans Unicode (Body)"/>
                        </a:rPr>
                        <a:t> </a:t>
                      </a:r>
                      <a:r>
                        <a:rPr lang="it-IT" sz="900" i="0" dirty="0" smtClean="0">
                          <a:latin typeface="Lucida Sans Unicode (Body)"/>
                        </a:rPr>
                        <a:t>SE17 2HH</a:t>
                      </a:r>
                    </a:p>
                    <a:p>
                      <a:endParaRPr lang="it-IT" sz="900" i="0" dirty="0" smtClean="0">
                        <a:latin typeface="Lucida Sans Unicode (Body)"/>
                      </a:endParaRPr>
                    </a:p>
                  </a:txBody>
                  <a:tcPr/>
                </a:tc>
              </a:tr>
              <a:tr h="194424">
                <a:tc>
                  <a:txBody>
                    <a:bodyPr/>
                    <a:lstStyle/>
                    <a:p>
                      <a:r>
                        <a:rPr lang="en-GB" sz="900" b="1" i="0" dirty="0" smtClean="0">
                          <a:latin typeface="Lucida Sans Unicode (Body)"/>
                          <a:hlinkClick r:id="rId5"/>
                        </a:rPr>
                        <a:t>GROW</a:t>
                      </a:r>
                      <a:endParaRPr lang="en-GB" sz="900" b="1" i="0" dirty="0">
                        <a:latin typeface="Lucida Sans Unicode (Body)"/>
                      </a:endParaRPr>
                    </a:p>
                  </a:txBody>
                  <a:tcPr/>
                </a:tc>
                <a:tc>
                  <a:txBody>
                    <a:bodyPr/>
                    <a:lstStyle/>
                    <a:p>
                      <a:r>
                        <a:rPr lang="en-GB" sz="900" i="0" dirty="0" smtClean="0">
                          <a:latin typeface="Lucida Sans Unicode (Body)"/>
                        </a:rPr>
                        <a:t>Employment support </a:t>
                      </a:r>
                      <a:endParaRPr lang="en-GB" sz="900" i="0" dirty="0">
                        <a:latin typeface="Lucida Sans Unicode (Body)"/>
                      </a:endParaRPr>
                    </a:p>
                  </a:txBody>
                  <a:tcPr/>
                </a:tc>
                <a:tc>
                  <a:txBody>
                    <a:bodyPr/>
                    <a:lstStyle/>
                    <a:p>
                      <a:r>
                        <a:rPr lang="en-GB" sz="900" i="0" dirty="0" smtClean="0">
                          <a:latin typeface="Lucida Sans Unicode (Body)"/>
                        </a:rPr>
                        <a:t>16-24 year olds </a:t>
                      </a:r>
                      <a:endParaRPr lang="en-GB" sz="900" i="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900" i="0" kern="1200" dirty="0" smtClean="0">
                          <a:solidFill>
                            <a:schemeClr val="dk1"/>
                          </a:solidFill>
                          <a:effectLst/>
                          <a:latin typeface="Lucida Sans Unicode (Body)"/>
                          <a:ea typeface="+mn-ea"/>
                          <a:cs typeface="+mn-cs"/>
                        </a:rPr>
                        <a:t>020 7708 8000 /</a:t>
                      </a:r>
                      <a:r>
                        <a:rPr kumimoji="0" lang="en-GB" sz="900" i="0" kern="1200" baseline="0" dirty="0" smtClean="0">
                          <a:solidFill>
                            <a:schemeClr val="dk1"/>
                          </a:solidFill>
                          <a:effectLst/>
                          <a:latin typeface="Lucida Sans Unicode (Body)"/>
                          <a:ea typeface="+mn-ea"/>
                          <a:cs typeface="+mn-cs"/>
                        </a:rPr>
                        <a:t> </a:t>
                      </a:r>
                      <a:r>
                        <a:rPr kumimoji="0" lang="en-GB" sz="900" i="0" kern="1200" dirty="0" smtClean="0">
                          <a:solidFill>
                            <a:schemeClr val="dk1"/>
                          </a:solidFill>
                          <a:effectLst/>
                          <a:latin typeface="Lucida Sans Unicode (Body)"/>
                          <a:ea typeface="+mn-ea"/>
                          <a:cs typeface="+mn-cs"/>
                        </a:rPr>
                        <a:t>020 7708 8000 /</a:t>
                      </a:r>
                      <a:r>
                        <a:rPr kumimoji="0" lang="en-GB" sz="900" i="0" kern="1200" baseline="0" dirty="0" smtClean="0">
                          <a:solidFill>
                            <a:schemeClr val="dk1"/>
                          </a:solidFill>
                          <a:effectLst/>
                          <a:latin typeface="Lucida Sans Unicode (Body)"/>
                          <a:ea typeface="+mn-ea"/>
                          <a:cs typeface="+mn-cs"/>
                        </a:rPr>
                        <a:t> </a:t>
                      </a:r>
                      <a:r>
                        <a:rPr kumimoji="0" lang="en-GB" sz="900" i="0" u="sng" kern="1200" dirty="0" smtClean="0">
                          <a:solidFill>
                            <a:schemeClr val="dk1"/>
                          </a:solidFill>
                          <a:effectLst/>
                          <a:latin typeface="Lucida Sans Unicode (Body)"/>
                          <a:ea typeface="+mn-ea"/>
                          <a:cs typeface="+mn-cs"/>
                          <a:hlinkClick r:id="rId6"/>
                        </a:rPr>
                        <a:t>GROWproject@stgilestrust.org.uk</a:t>
                      </a:r>
                      <a:endParaRPr kumimoji="0" lang="en-GB" sz="900" b="0" i="0" u="none" strike="noStrike" kern="1200" baseline="0" dirty="0" smtClean="0">
                        <a:solidFill>
                          <a:schemeClr val="dk1"/>
                        </a:solidFill>
                        <a:latin typeface="Lucida Sans Unicode (Body)"/>
                        <a:ea typeface="+mn-ea"/>
                        <a:cs typeface="+mn-cs"/>
                      </a:endParaRPr>
                    </a:p>
                    <a:p>
                      <a:r>
                        <a:rPr kumimoji="0" lang="en-GB" sz="900" b="0" i="0" u="none" strike="noStrike" kern="1200" baseline="0" dirty="0" smtClean="0">
                          <a:solidFill>
                            <a:schemeClr val="dk1"/>
                          </a:solidFill>
                          <a:latin typeface="Lucida Sans Unicode (Body)"/>
                          <a:ea typeface="+mn-ea"/>
                          <a:cs typeface="+mn-cs"/>
                        </a:rPr>
                        <a:t>64-68 Camberwell Church Street, SE5 8JB </a:t>
                      </a:r>
                      <a:endParaRPr kumimoji="0" lang="en-GB" sz="900" i="0" kern="1200" dirty="0" smtClean="0">
                        <a:solidFill>
                          <a:schemeClr val="dk1"/>
                        </a:solidFill>
                        <a:effectLst/>
                        <a:latin typeface="Lucida Sans Unicode (Body)"/>
                        <a:ea typeface="+mn-ea"/>
                        <a:cs typeface="+mn-cs"/>
                      </a:endParaRPr>
                    </a:p>
                  </a:txBody>
                  <a:tcPr/>
                </a:tc>
              </a:tr>
              <a:tr h="136128">
                <a:tc>
                  <a:txBody>
                    <a:bodyPr/>
                    <a:lstStyle/>
                    <a:p>
                      <a:r>
                        <a:rPr lang="en-GB" sz="900" b="1" i="0" dirty="0" smtClean="0">
                          <a:latin typeface="Lucida Sans Unicode (Body)"/>
                          <a:hlinkClick r:id="rId7"/>
                        </a:rPr>
                        <a:t>Move in the right</a:t>
                      </a:r>
                      <a:r>
                        <a:rPr lang="en-GB" sz="900" b="1" i="0" baseline="0" dirty="0" smtClean="0">
                          <a:latin typeface="Lucida Sans Unicode (Body)"/>
                          <a:hlinkClick r:id="rId7"/>
                        </a:rPr>
                        <a:t> direction</a:t>
                      </a:r>
                      <a:endParaRPr lang="en-GB" sz="900" b="1" i="0" dirty="0">
                        <a:latin typeface="Lucida Sans Unicode (Body)"/>
                      </a:endParaRPr>
                    </a:p>
                  </a:txBody>
                  <a:tcPr/>
                </a:tc>
                <a:tc>
                  <a:txBody>
                    <a:bodyPr/>
                    <a:lstStyle/>
                    <a:p>
                      <a:r>
                        <a:rPr lang="en-GB" sz="900" i="0" dirty="0" smtClean="0">
                          <a:latin typeface="Lucida Sans Unicode (Body)"/>
                        </a:rPr>
                        <a:t>Employment</a:t>
                      </a:r>
                      <a:r>
                        <a:rPr lang="en-GB" sz="900" i="0" baseline="0" dirty="0" smtClean="0">
                          <a:latin typeface="Lucida Sans Unicode (Body)"/>
                        </a:rPr>
                        <a:t> support programme</a:t>
                      </a:r>
                      <a:endParaRPr lang="en-GB" sz="900" i="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i="0" baseline="0" dirty="0" smtClean="0">
                          <a:latin typeface="Lucida Sans Unicode (Body)"/>
                        </a:rPr>
                        <a:t>Disabled young people </a:t>
                      </a:r>
                      <a:endParaRPr lang="en-GB" sz="900" i="0" dirty="0" smtClean="0">
                        <a:latin typeface="Lucida Sans Unicode (Body)"/>
                      </a:endParaRPr>
                    </a:p>
                    <a:p>
                      <a:endParaRPr lang="en-GB" sz="900" i="0" dirty="0">
                        <a:latin typeface="Lucida Sans Unicode (Body)"/>
                      </a:endParaRPr>
                    </a:p>
                  </a:txBody>
                  <a:tcPr/>
                </a:tc>
                <a:tc>
                  <a:txBody>
                    <a:bodyPr/>
                    <a:lstStyle/>
                    <a:p>
                      <a:r>
                        <a:rPr lang="en-GB" sz="900" i="0" dirty="0" smtClean="0">
                          <a:latin typeface="Lucida Sans Unicode (Body)"/>
                        </a:rPr>
                        <a:t>02037573422</a:t>
                      </a:r>
                      <a:r>
                        <a:rPr lang="en-GB" sz="900" i="0" baseline="0" dirty="0" smtClean="0">
                          <a:latin typeface="Lucida Sans Unicode (Body)"/>
                        </a:rPr>
                        <a:t> / </a:t>
                      </a:r>
                      <a:r>
                        <a:rPr lang="en-GB" sz="900" i="0" dirty="0" smtClean="0">
                          <a:latin typeface="Lucida Sans Unicode (Body)"/>
                        </a:rPr>
                        <a:t>02037573073</a:t>
                      </a:r>
                      <a:endParaRPr lang="en-GB" sz="900" i="0" dirty="0">
                        <a:latin typeface="Lucida Sans Unicode (Body)"/>
                      </a:endParaRPr>
                    </a:p>
                  </a:txBody>
                  <a:tcPr/>
                </a:tc>
              </a:tr>
              <a:tr h="241280">
                <a:tc>
                  <a:txBody>
                    <a:bodyPr/>
                    <a:lstStyle/>
                    <a:p>
                      <a:r>
                        <a:rPr lang="en-GB" sz="900" b="1" i="0" dirty="0" smtClean="0">
                          <a:latin typeface="Lucida Sans Unicode (Body)"/>
                          <a:hlinkClick r:id="rId8"/>
                        </a:rPr>
                        <a:t>Toucan</a:t>
                      </a:r>
                      <a:endParaRPr lang="en-GB" sz="900" b="1" i="0" dirty="0">
                        <a:latin typeface="Lucida Sans Unicode (Body)"/>
                      </a:endParaRPr>
                    </a:p>
                  </a:txBody>
                  <a:tcPr/>
                </a:tc>
                <a:tc>
                  <a:txBody>
                    <a:bodyPr/>
                    <a:lstStyle/>
                    <a:p>
                      <a:r>
                        <a:rPr lang="en-GB" sz="900" i="0" dirty="0" smtClean="0">
                          <a:latin typeface="Lucida Sans Unicode (Body)"/>
                        </a:rPr>
                        <a:t>1:1</a:t>
                      </a:r>
                      <a:r>
                        <a:rPr lang="en-GB" sz="900" i="0" baseline="0" dirty="0" smtClean="0">
                          <a:latin typeface="Lucida Sans Unicode (Body)"/>
                        </a:rPr>
                        <a:t> e</a:t>
                      </a:r>
                      <a:r>
                        <a:rPr lang="en-GB" sz="900" i="0" dirty="0" smtClean="0">
                          <a:latin typeface="Lucida Sans Unicode (Body)"/>
                        </a:rPr>
                        <a:t>mployment</a:t>
                      </a:r>
                      <a:r>
                        <a:rPr lang="en-GB" sz="900" i="0" baseline="0" dirty="0" smtClean="0">
                          <a:latin typeface="Lucida Sans Unicode (Body)"/>
                        </a:rPr>
                        <a:t> support programme </a:t>
                      </a:r>
                      <a:endParaRPr lang="en-GB" sz="900" i="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i="0" baseline="0" dirty="0" smtClean="0">
                          <a:latin typeface="Lucida Sans Unicode (Body)"/>
                        </a:rPr>
                        <a:t>Disabled young people </a:t>
                      </a:r>
                      <a:endParaRPr lang="en-GB" sz="900" i="0" dirty="0" smtClean="0">
                        <a:latin typeface="Lucida Sans Unicode (Body)"/>
                      </a:endParaRPr>
                    </a:p>
                    <a:p>
                      <a:endParaRPr lang="en-GB" sz="900" i="0" dirty="0">
                        <a:latin typeface="Lucida Sans Unicode (Body)"/>
                      </a:endParaRPr>
                    </a:p>
                  </a:txBody>
                  <a:tcPr/>
                </a:tc>
                <a:tc>
                  <a:txBody>
                    <a:bodyPr/>
                    <a:lstStyle/>
                    <a:p>
                      <a:r>
                        <a:rPr lang="en-GB" sz="900" i="0" dirty="0" smtClean="0">
                          <a:effectLst/>
                          <a:latin typeface="Lucida Sans Unicode (Body)"/>
                        </a:rPr>
                        <a:t>Unit 14 O-Central, 83 Crampton Street, London, SE17 3BQ</a:t>
                      </a:r>
                    </a:p>
                    <a:p>
                      <a:r>
                        <a:rPr lang="en-GB" sz="900" i="0" dirty="0" smtClean="0">
                          <a:effectLst/>
                          <a:latin typeface="Lucida Sans Unicode (Body)"/>
                        </a:rPr>
                        <a:t>0203 751 9681, 0203 664 9523, 020 664 9522</a:t>
                      </a:r>
                    </a:p>
                  </a:txBody>
                  <a:tcPr/>
                </a:tc>
              </a:tr>
              <a:tr h="235560">
                <a:tc>
                  <a:txBody>
                    <a:bodyPr/>
                    <a:lstStyle/>
                    <a:p>
                      <a:r>
                        <a:rPr lang="en-GB" sz="900" b="1" i="0" dirty="0" smtClean="0">
                          <a:latin typeface="Lucida Sans Unicode (Body)"/>
                          <a:hlinkClick r:id="rId9"/>
                        </a:rPr>
                        <a:t>Spear</a:t>
                      </a:r>
                      <a:endParaRPr lang="en-GB" sz="900" b="1" i="0" dirty="0">
                        <a:latin typeface="Lucida Sans Unicode (Body)"/>
                      </a:endParaRPr>
                    </a:p>
                  </a:txBody>
                  <a:tcPr/>
                </a:tc>
                <a:tc>
                  <a:txBody>
                    <a:bodyPr/>
                    <a:lstStyle/>
                    <a:p>
                      <a:r>
                        <a:rPr lang="en-GB" sz="900" i="0" dirty="0" smtClean="0">
                          <a:latin typeface="Lucida Sans Unicode (Body)"/>
                        </a:rPr>
                        <a:t>6-week</a:t>
                      </a:r>
                      <a:r>
                        <a:rPr lang="en-GB" sz="900" i="0" baseline="0" dirty="0" smtClean="0">
                          <a:latin typeface="Lucida Sans Unicode (Body)"/>
                        </a:rPr>
                        <a:t> e</a:t>
                      </a:r>
                      <a:r>
                        <a:rPr lang="en-GB" sz="900" i="0" dirty="0" smtClean="0">
                          <a:latin typeface="Lucida Sans Unicode (Body)"/>
                        </a:rPr>
                        <a:t>mployment support programme </a:t>
                      </a:r>
                      <a:endParaRPr lang="en-GB" sz="900" i="0" dirty="0">
                        <a:latin typeface="Lucida Sans Unicode (Body)"/>
                      </a:endParaRPr>
                    </a:p>
                  </a:txBody>
                  <a:tcPr/>
                </a:tc>
                <a:tc>
                  <a:txBody>
                    <a:bodyPr/>
                    <a:lstStyle/>
                    <a:p>
                      <a:r>
                        <a:rPr lang="en-GB" sz="900" i="0" dirty="0" smtClean="0">
                          <a:latin typeface="Lucida Sans Unicode (Body)"/>
                        </a:rPr>
                        <a:t>Young people</a:t>
                      </a:r>
                      <a:endParaRPr lang="en-GB" sz="900" i="0" dirty="0">
                        <a:latin typeface="Lucida Sans Unicode (Body)"/>
                      </a:endParaRPr>
                    </a:p>
                  </a:txBody>
                  <a:tcPr/>
                </a:tc>
                <a:tc>
                  <a:txBody>
                    <a:bodyPr/>
                    <a:lstStyle/>
                    <a:p>
                      <a:r>
                        <a:rPr lang="en-GB" sz="900" i="0" dirty="0" smtClean="0">
                          <a:latin typeface="Lucida Sans Unicode (Body)"/>
                        </a:rPr>
                        <a:t>020 3327 0185</a:t>
                      </a:r>
                    </a:p>
                    <a:p>
                      <a:r>
                        <a:rPr lang="en-GB" sz="900" i="0" dirty="0" smtClean="0">
                          <a:latin typeface="Lucida Sans Unicode (Body)"/>
                        </a:rPr>
                        <a:t>Spear Clapham Junction,</a:t>
                      </a:r>
                      <a:r>
                        <a:rPr lang="en-GB" sz="900" i="0" baseline="0" dirty="0" smtClean="0">
                          <a:latin typeface="Lucida Sans Unicode (Body)"/>
                        </a:rPr>
                        <a:t> </a:t>
                      </a:r>
                      <a:r>
                        <a:rPr lang="en-GB" sz="900" i="0" dirty="0" smtClean="0">
                          <a:latin typeface="Lucida Sans Unicode (Body)"/>
                        </a:rPr>
                        <a:t>St Marks,</a:t>
                      </a:r>
                      <a:r>
                        <a:rPr lang="en-GB" sz="900" i="0" baseline="0" dirty="0" smtClean="0">
                          <a:latin typeface="Lucida Sans Unicode (Body)"/>
                        </a:rPr>
                        <a:t> </a:t>
                      </a:r>
                      <a:r>
                        <a:rPr lang="en-GB" sz="900" i="0" dirty="0" smtClean="0">
                          <a:latin typeface="Lucida Sans Unicode (Body)"/>
                        </a:rPr>
                        <a:t>Battersea Rise,</a:t>
                      </a:r>
                      <a:r>
                        <a:rPr lang="en-GB" sz="900" i="0" baseline="0" dirty="0" smtClean="0">
                          <a:latin typeface="Lucida Sans Unicode (Body)"/>
                        </a:rPr>
                        <a:t> </a:t>
                      </a:r>
                      <a:r>
                        <a:rPr lang="en-GB" sz="900" i="0" dirty="0" smtClean="0">
                          <a:latin typeface="Lucida Sans Unicode (Body)"/>
                        </a:rPr>
                        <a:t>SW11 1EJ</a:t>
                      </a:r>
                      <a:endParaRPr lang="en-GB" sz="900" i="0" dirty="0">
                        <a:latin typeface="Lucida Sans Unicode (Body)"/>
                      </a:endParaRPr>
                    </a:p>
                  </a:txBody>
                  <a:tcPr/>
                </a:tc>
              </a:tr>
              <a:tr h="268704">
                <a:tc>
                  <a:txBody>
                    <a:bodyPr/>
                    <a:lstStyle/>
                    <a:p>
                      <a:r>
                        <a:rPr lang="en-GB" sz="900" b="1" i="0" dirty="0" smtClean="0">
                          <a:latin typeface="Lucida Sans Unicode (Body)"/>
                          <a:hlinkClick r:id="rId10"/>
                        </a:rPr>
                        <a:t>Cambridge House Stand-Up Programme </a:t>
                      </a:r>
                      <a:endParaRPr lang="en-GB" sz="900" b="1" i="0" dirty="0">
                        <a:latin typeface="Lucida Sans Unicode (Body)"/>
                      </a:endParaRPr>
                    </a:p>
                  </a:txBody>
                  <a:tcPr/>
                </a:tc>
                <a:tc>
                  <a:txBody>
                    <a:bodyPr/>
                    <a:lstStyle/>
                    <a:p>
                      <a:r>
                        <a:rPr lang="en-GB" sz="900" i="0" dirty="0" smtClean="0">
                          <a:latin typeface="Lucida Sans Unicode (Body)"/>
                        </a:rPr>
                        <a:t>Support programme</a:t>
                      </a:r>
                      <a:r>
                        <a:rPr lang="en-GB" sz="900" i="0" baseline="0" dirty="0" smtClean="0">
                          <a:latin typeface="Lucida Sans Unicode (Body)"/>
                        </a:rPr>
                        <a:t> </a:t>
                      </a:r>
                      <a:endParaRPr lang="en-GB" sz="900" i="0" dirty="0">
                        <a:latin typeface="Lucida Sans Unicode (Body)"/>
                      </a:endParaRPr>
                    </a:p>
                  </a:txBody>
                  <a:tcPr/>
                </a:tc>
                <a:tc>
                  <a:txBody>
                    <a:bodyPr/>
                    <a:lstStyle/>
                    <a:p>
                      <a:r>
                        <a:rPr lang="en-GB" sz="900" i="0" dirty="0" smtClean="0">
                          <a:latin typeface="Lucida Sans Unicode (Body)"/>
                        </a:rPr>
                        <a:t>Young people</a:t>
                      </a:r>
                      <a:endParaRPr lang="en-GB" sz="900" i="0" dirty="0">
                        <a:latin typeface="Lucida Sans Unicode (Body)"/>
                      </a:endParaRPr>
                    </a:p>
                  </a:txBody>
                  <a:tcPr/>
                </a:tc>
                <a:tc>
                  <a:txBody>
                    <a:bodyPr/>
                    <a:lstStyle/>
                    <a:p>
                      <a:r>
                        <a:rPr lang="en-GB" sz="900" i="0" dirty="0" smtClean="0">
                          <a:latin typeface="Lucida Sans Unicode (Body)"/>
                        </a:rPr>
                        <a:t>0207 358 7000</a:t>
                      </a:r>
                    </a:p>
                    <a:p>
                      <a:r>
                        <a:rPr lang="it-IT" sz="900" i="0" dirty="0" smtClean="0">
                          <a:latin typeface="Lucida Sans Unicode (Body)"/>
                        </a:rPr>
                        <a:t>1 Addington Square,</a:t>
                      </a:r>
                      <a:r>
                        <a:rPr lang="it-IT" sz="900" i="0" baseline="0" dirty="0" smtClean="0">
                          <a:latin typeface="Lucida Sans Unicode (Body)"/>
                        </a:rPr>
                        <a:t> </a:t>
                      </a:r>
                      <a:r>
                        <a:rPr lang="it-IT" sz="900" i="0" dirty="0" smtClean="0">
                          <a:latin typeface="Lucida Sans Unicode (Body)"/>
                        </a:rPr>
                        <a:t>SE5 0HF</a:t>
                      </a:r>
                      <a:endParaRPr lang="en-GB" sz="900" i="0" dirty="0">
                        <a:latin typeface="Lucida Sans Unicode (Body)"/>
                      </a:endParaRPr>
                    </a:p>
                  </a:txBody>
                  <a:tcPr/>
                </a:tc>
              </a:tr>
              <a:tr h="282416">
                <a:tc>
                  <a:txBody>
                    <a:bodyPr/>
                    <a:lstStyle/>
                    <a:p>
                      <a:r>
                        <a:rPr lang="en-GB" sz="900" b="1" i="0" dirty="0" smtClean="0">
                          <a:latin typeface="Lucida Sans Unicode (Body)"/>
                          <a:hlinkClick r:id="rId11"/>
                        </a:rPr>
                        <a:t>Disabled Students Helpline</a:t>
                      </a:r>
                      <a:endParaRPr lang="en-GB" sz="900" b="1" i="0" dirty="0">
                        <a:latin typeface="Lucida Sans Unicode (Body)"/>
                      </a:endParaRPr>
                    </a:p>
                  </a:txBody>
                  <a:tcPr/>
                </a:tc>
                <a:tc>
                  <a:txBody>
                    <a:bodyPr/>
                    <a:lstStyle/>
                    <a:p>
                      <a:r>
                        <a:rPr lang="en-GB" sz="900" i="0" dirty="0" smtClean="0">
                          <a:latin typeface="Lucida Sans Unicode (Body)"/>
                        </a:rPr>
                        <a:t>Support and advice </a:t>
                      </a:r>
                      <a:endParaRPr lang="en-GB" sz="900" i="0" dirty="0">
                        <a:latin typeface="Lucida Sans Unicode (Body)"/>
                      </a:endParaRPr>
                    </a:p>
                  </a:txBody>
                  <a:tcPr/>
                </a:tc>
                <a:tc>
                  <a:txBody>
                    <a:bodyPr/>
                    <a:lstStyle/>
                    <a:p>
                      <a:r>
                        <a:rPr lang="en-GB" sz="900" i="0" dirty="0" smtClean="0">
                          <a:latin typeface="Lucida Sans Unicode (Body)"/>
                        </a:rPr>
                        <a:t>Disabled</a:t>
                      </a:r>
                      <a:r>
                        <a:rPr lang="en-GB" sz="900" i="0" baseline="0" dirty="0" smtClean="0">
                          <a:latin typeface="Lucida Sans Unicode (Body)"/>
                        </a:rPr>
                        <a:t> young people </a:t>
                      </a:r>
                      <a:endParaRPr lang="en-GB" sz="900" i="0" dirty="0">
                        <a:latin typeface="Lucida Sans Unicode (Body)"/>
                      </a:endParaRPr>
                    </a:p>
                  </a:txBody>
                  <a:tcPr/>
                </a:tc>
                <a:tc>
                  <a:txBody>
                    <a:bodyPr/>
                    <a:lstStyle/>
                    <a:p>
                      <a:r>
                        <a:rPr lang="en-GB" sz="900" i="0" dirty="0" smtClean="0">
                          <a:latin typeface="Lucida Sans Unicode (Body)"/>
                        </a:rPr>
                        <a:t>0800 328 5050</a:t>
                      </a:r>
                    </a:p>
                    <a:p>
                      <a:r>
                        <a:rPr lang="en-GB" sz="900" i="0" dirty="0" smtClean="0">
                          <a:latin typeface="Lucida Sans Unicode (Body)"/>
                        </a:rPr>
                        <a:t>Tues and Thurs 11:00-13:00 </a:t>
                      </a:r>
                      <a:endParaRPr lang="en-GB" sz="900" i="0" dirty="0">
                        <a:latin typeface="Lucida Sans Unicode (Body)"/>
                      </a:endParaRPr>
                    </a:p>
                  </a:txBody>
                  <a:tcPr/>
                </a:tc>
              </a:tr>
              <a:tr h="288032">
                <a:tc>
                  <a:txBody>
                    <a:bodyPr/>
                    <a:lstStyle/>
                    <a:p>
                      <a:r>
                        <a:rPr lang="en-GB" sz="900" b="1" i="0" dirty="0" smtClean="0">
                          <a:latin typeface="Lucida Sans Unicode (Body)"/>
                          <a:hlinkClick r:id="rId12"/>
                        </a:rPr>
                        <a:t>Faces in Focus</a:t>
                      </a:r>
                      <a:endParaRPr lang="en-GB" sz="900" b="1" i="0" dirty="0">
                        <a:latin typeface="Lucida Sans Unicode (Body)"/>
                      </a:endParaRPr>
                    </a:p>
                  </a:txBody>
                  <a:tcPr/>
                </a:tc>
                <a:tc>
                  <a:txBody>
                    <a:bodyPr/>
                    <a:lstStyle/>
                    <a:p>
                      <a:r>
                        <a:rPr lang="en-GB" sz="900" i="0" dirty="0" smtClean="0">
                          <a:latin typeface="Lucida Sans Unicode (Body)"/>
                        </a:rPr>
                        <a:t>Counselling service and volunteering opportunities</a:t>
                      </a:r>
                      <a:r>
                        <a:rPr lang="en-GB" sz="900" i="0" baseline="0" dirty="0" smtClean="0">
                          <a:latin typeface="Lucida Sans Unicode (Body)"/>
                        </a:rPr>
                        <a:t> </a:t>
                      </a:r>
                      <a:endParaRPr lang="en-GB" sz="900" i="0" dirty="0">
                        <a:latin typeface="Lucida Sans Unicode (Body)"/>
                      </a:endParaRPr>
                    </a:p>
                  </a:txBody>
                  <a:tcPr/>
                </a:tc>
                <a:tc>
                  <a:txBody>
                    <a:bodyPr/>
                    <a:lstStyle/>
                    <a:p>
                      <a:r>
                        <a:rPr lang="en-GB" sz="900" i="0" dirty="0" smtClean="0">
                          <a:latin typeface="Lucida Sans Unicode (Body)"/>
                        </a:rPr>
                        <a:t>Young</a:t>
                      </a:r>
                      <a:r>
                        <a:rPr lang="en-GB" sz="900" i="0" baseline="0" dirty="0" smtClean="0">
                          <a:latin typeface="Lucida Sans Unicode (Body)"/>
                        </a:rPr>
                        <a:t> people</a:t>
                      </a:r>
                      <a:endParaRPr lang="en-GB" sz="900" i="0" dirty="0">
                        <a:latin typeface="Lucida Sans Unicode (Body)"/>
                      </a:endParaRPr>
                    </a:p>
                  </a:txBody>
                  <a:tcPr/>
                </a:tc>
                <a:tc>
                  <a:txBody>
                    <a:bodyPr/>
                    <a:lstStyle/>
                    <a:p>
                      <a:r>
                        <a:rPr lang="en-GB" sz="900" i="0" dirty="0" smtClean="0">
                          <a:latin typeface="Lucida Sans Unicode (Body)"/>
                        </a:rPr>
                        <a:t>02074032444</a:t>
                      </a:r>
                    </a:p>
                    <a:p>
                      <a:r>
                        <a:rPr lang="en-GB" sz="900" i="0" dirty="0" smtClean="0">
                          <a:latin typeface="Lucida Sans Unicode (Body)"/>
                        </a:rPr>
                        <a:t>102 Harper Road, SE1 6AQ </a:t>
                      </a:r>
                      <a:endParaRPr lang="en-GB" sz="900" i="0" dirty="0">
                        <a:latin typeface="Lucida Sans Unicode (Body)"/>
                      </a:endParaRPr>
                    </a:p>
                  </a:txBody>
                  <a:tcPr/>
                </a:tc>
              </a:tr>
              <a:tr h="288032">
                <a:tc>
                  <a:txBody>
                    <a:bodyPr/>
                    <a:lstStyle/>
                    <a:p>
                      <a:r>
                        <a:rPr lang="en-GB" sz="900" b="1" i="0" dirty="0" smtClean="0">
                          <a:latin typeface="Lucida Sans Unicode (Body)"/>
                          <a:hlinkClick r:id="rId13"/>
                        </a:rPr>
                        <a:t>Volunteer Centre Southwark</a:t>
                      </a:r>
                      <a:endParaRPr lang="en-GB" sz="900" b="1" i="0" dirty="0">
                        <a:latin typeface="Lucida Sans Unicode (Body)"/>
                      </a:endParaRPr>
                    </a:p>
                  </a:txBody>
                  <a:tcPr/>
                </a:tc>
                <a:tc>
                  <a:txBody>
                    <a:bodyPr/>
                    <a:lstStyle/>
                    <a:p>
                      <a:r>
                        <a:rPr lang="en-GB" sz="900" i="0" dirty="0" smtClean="0">
                          <a:latin typeface="Lucida Sans Unicode (Body)"/>
                        </a:rPr>
                        <a:t>Access to volunteering opportunities </a:t>
                      </a:r>
                      <a:endParaRPr lang="en-GB" sz="900" i="0" dirty="0">
                        <a:latin typeface="Lucida Sans Unicode (Body)"/>
                      </a:endParaRPr>
                    </a:p>
                  </a:txBody>
                  <a:tcPr/>
                </a:tc>
                <a:tc>
                  <a:txBody>
                    <a:bodyPr/>
                    <a:lstStyle/>
                    <a:p>
                      <a:r>
                        <a:rPr lang="en-GB" sz="900" i="0" dirty="0" smtClean="0">
                          <a:latin typeface="Lucida Sans Unicode (Body)"/>
                        </a:rPr>
                        <a:t>Young people</a:t>
                      </a:r>
                      <a:endParaRPr lang="en-GB" sz="900" i="0" dirty="0">
                        <a:latin typeface="Lucida Sans Unicode (Body)"/>
                      </a:endParaRPr>
                    </a:p>
                  </a:txBody>
                  <a:tcPr/>
                </a:tc>
                <a:tc>
                  <a:txBody>
                    <a:bodyPr/>
                    <a:lstStyle/>
                    <a:p>
                      <a:r>
                        <a:rPr lang="en-GB" sz="900" b="0" i="0" dirty="0" smtClean="0">
                          <a:latin typeface="Lucida Sans Unicode (Body)"/>
                        </a:rPr>
                        <a:t>Contact Community Southwark:</a:t>
                      </a:r>
                      <a:r>
                        <a:rPr lang="en-GB" sz="900" b="0" i="0" baseline="0" dirty="0" smtClean="0">
                          <a:latin typeface="Lucida Sans Unicode (Body)"/>
                        </a:rPr>
                        <a:t> </a:t>
                      </a:r>
                      <a:r>
                        <a:rPr lang="en-GB" sz="900" b="0" i="0" dirty="0" smtClean="0">
                          <a:latin typeface="Lucida Sans Unicode (Body)"/>
                        </a:rPr>
                        <a:t>020 7358 7020 Mon-Fri 09:00-17:00</a:t>
                      </a:r>
                      <a:r>
                        <a:rPr lang="en-GB" sz="900" b="0" i="0" baseline="0" dirty="0" smtClean="0">
                          <a:latin typeface="Lucida Sans Unicode (Body)"/>
                        </a:rPr>
                        <a:t> </a:t>
                      </a:r>
                    </a:p>
                    <a:p>
                      <a:r>
                        <a:rPr lang="en-GB" sz="900" b="0" i="0" baseline="0" dirty="0" smtClean="0">
                          <a:latin typeface="Lucida Sans Unicode (Body)"/>
                        </a:rPr>
                        <a:t>Drop in: </a:t>
                      </a:r>
                      <a:r>
                        <a:rPr lang="en-GB" sz="900" b="0" i="0" dirty="0" smtClean="0">
                          <a:latin typeface="Lucida Sans Unicode (Body)"/>
                        </a:rPr>
                        <a:t>1 Addington Square, Camberwell, SE5 0HF</a:t>
                      </a:r>
                      <a:endParaRPr lang="en-GB" sz="900" b="0" i="0" dirty="0">
                        <a:latin typeface="Lucida Sans Unicode (Body)"/>
                      </a:endParaRPr>
                    </a:p>
                  </a:txBody>
                  <a:tcPr/>
                </a:tc>
              </a:tr>
              <a:tr h="157728">
                <a:tc>
                  <a:txBody>
                    <a:bodyPr/>
                    <a:lstStyle/>
                    <a:p>
                      <a:r>
                        <a:rPr lang="en-GB" sz="900" b="1" i="0" dirty="0" smtClean="0">
                          <a:latin typeface="Lucida Sans Unicode (Body)"/>
                          <a:hlinkClick r:id="rId14"/>
                        </a:rPr>
                        <a:t>Youth Adventure Project (Bede</a:t>
                      </a:r>
                      <a:r>
                        <a:rPr lang="en-GB" sz="900" b="1" i="0" baseline="0" dirty="0" smtClean="0">
                          <a:latin typeface="Lucida Sans Unicode (Body)"/>
                          <a:hlinkClick r:id="rId14"/>
                        </a:rPr>
                        <a:t> House)</a:t>
                      </a:r>
                      <a:endParaRPr lang="en-GB" sz="900" b="1" i="0" dirty="0">
                        <a:latin typeface="Lucida Sans Unicode (Body)"/>
                      </a:endParaRPr>
                    </a:p>
                  </a:txBody>
                  <a:tcPr/>
                </a:tc>
                <a:tc>
                  <a:txBody>
                    <a:bodyPr/>
                    <a:lstStyle/>
                    <a:p>
                      <a:r>
                        <a:rPr lang="en-GB" sz="900" i="0" dirty="0" smtClean="0">
                          <a:latin typeface="Lucida Sans Unicode (Body)"/>
                        </a:rPr>
                        <a:t>Range of youth groups incl,. trips</a:t>
                      </a:r>
                      <a:r>
                        <a:rPr lang="en-GB" sz="900" i="0" baseline="0" dirty="0" smtClean="0">
                          <a:latin typeface="Lucida Sans Unicode (Body)"/>
                        </a:rPr>
                        <a:t> away </a:t>
                      </a:r>
                      <a:endParaRPr lang="en-GB" sz="900" i="0" dirty="0">
                        <a:latin typeface="Lucida Sans Unicode (Body)"/>
                      </a:endParaRPr>
                    </a:p>
                  </a:txBody>
                  <a:tcPr/>
                </a:tc>
                <a:tc>
                  <a:txBody>
                    <a:bodyPr/>
                    <a:lstStyle/>
                    <a:p>
                      <a:r>
                        <a:rPr lang="en-GB" sz="900" i="0" dirty="0" smtClean="0">
                          <a:latin typeface="Lucida Sans Unicode (Body)"/>
                        </a:rPr>
                        <a:t>8-19 year olds </a:t>
                      </a:r>
                      <a:endParaRPr lang="en-GB" sz="900" i="0" dirty="0">
                        <a:latin typeface="Lucida Sans Unicode (Body)"/>
                      </a:endParaRPr>
                    </a:p>
                  </a:txBody>
                  <a:tcPr/>
                </a:tc>
                <a:tc>
                  <a:txBody>
                    <a:bodyPr/>
                    <a:lstStyle/>
                    <a:p>
                      <a:r>
                        <a:rPr lang="en-GB" sz="900" b="0" i="0" dirty="0" smtClean="0">
                          <a:latin typeface="Lucida Sans Unicode (Body)"/>
                        </a:rPr>
                        <a:t>For info: 020 7231 6027</a:t>
                      </a:r>
                      <a:endParaRPr lang="en-GB" sz="900" b="0" i="0" dirty="0">
                        <a:latin typeface="Lucida Sans Unicode (Body)"/>
                      </a:endParaRPr>
                    </a:p>
                  </a:txBody>
                  <a:tcPr/>
                </a:tc>
              </a:tr>
              <a:tr h="243448">
                <a:tc>
                  <a:txBody>
                    <a:bodyPr/>
                    <a:lstStyle/>
                    <a:p>
                      <a:r>
                        <a:rPr lang="en-GB" sz="900" b="1" i="0" dirty="0" smtClean="0">
                          <a:latin typeface="Lucida Sans Unicode (Body)"/>
                          <a:hlinkClick r:id="rId15"/>
                        </a:rPr>
                        <a:t>Blackfriars’ Settlement </a:t>
                      </a:r>
                      <a:endParaRPr lang="en-GB" sz="900" b="1" i="0" dirty="0">
                        <a:latin typeface="Lucida Sans Unicode (Body)"/>
                      </a:endParaRPr>
                    </a:p>
                  </a:txBody>
                  <a:tcPr/>
                </a:tc>
                <a:tc>
                  <a:txBody>
                    <a:bodyPr/>
                    <a:lstStyle/>
                    <a:p>
                      <a:r>
                        <a:rPr lang="en-GB" sz="900" i="0" dirty="0" smtClean="0">
                          <a:latin typeface="Lucida Sans Unicode (Body)"/>
                        </a:rPr>
                        <a:t>Range of activities</a:t>
                      </a:r>
                      <a:r>
                        <a:rPr lang="en-GB" sz="900" i="0" baseline="0" dirty="0" smtClean="0">
                          <a:latin typeface="Lucida Sans Unicode (Body)"/>
                        </a:rPr>
                        <a:t> </a:t>
                      </a:r>
                      <a:endParaRPr lang="en-GB" sz="900" i="0" dirty="0">
                        <a:latin typeface="Lucida Sans Unicode (Body)"/>
                      </a:endParaRPr>
                    </a:p>
                  </a:txBody>
                  <a:tcPr/>
                </a:tc>
                <a:tc>
                  <a:txBody>
                    <a:bodyPr/>
                    <a:lstStyle/>
                    <a:p>
                      <a:r>
                        <a:rPr lang="en-GB" sz="900" i="0" dirty="0" smtClean="0">
                          <a:latin typeface="Lucida Sans Unicode (Body)"/>
                        </a:rPr>
                        <a:t>11-21 year olds,</a:t>
                      </a:r>
                      <a:r>
                        <a:rPr lang="en-GB" sz="900" i="0" baseline="0" dirty="0" smtClean="0">
                          <a:latin typeface="Lucida Sans Unicode (Body)"/>
                        </a:rPr>
                        <a:t> 11-25 </a:t>
                      </a:r>
                      <a:r>
                        <a:rPr lang="en-GB" sz="900" i="0" dirty="0" smtClean="0">
                          <a:latin typeface="Lucida Sans Unicode (Body)"/>
                        </a:rPr>
                        <a:t>with disabilities </a:t>
                      </a:r>
                      <a:endParaRPr lang="en-GB" sz="900" i="0" dirty="0">
                        <a:latin typeface="Lucida Sans Unicode (Body)"/>
                      </a:endParaRPr>
                    </a:p>
                  </a:txBody>
                  <a:tcPr/>
                </a:tc>
                <a:tc>
                  <a:txBody>
                    <a:bodyPr/>
                    <a:lstStyle/>
                    <a:p>
                      <a:r>
                        <a:rPr lang="en-GB" sz="900" i="0" dirty="0" smtClean="0">
                          <a:latin typeface="Lucida Sans Unicode (Body)"/>
                          <a:hlinkClick r:id="rId16"/>
                        </a:rPr>
                        <a:t>Activity</a:t>
                      </a:r>
                      <a:r>
                        <a:rPr lang="en-GB" sz="900" i="0" baseline="0" dirty="0" smtClean="0">
                          <a:latin typeface="Lucida Sans Unicode (Body)"/>
                          <a:hlinkClick r:id="rId16"/>
                        </a:rPr>
                        <a:t> timetable </a:t>
                      </a:r>
                      <a:endParaRPr lang="en-GB" sz="900" i="0" baseline="0" dirty="0" smtClean="0">
                        <a:latin typeface="Lucida Sans Unicode (Body)"/>
                      </a:endParaRPr>
                    </a:p>
                    <a:p>
                      <a:r>
                        <a:rPr lang="en-GB" sz="900" i="0" baseline="0" dirty="0" smtClean="0">
                          <a:latin typeface="Lucida Sans Unicode (Body)"/>
                        </a:rPr>
                        <a:t>For info: </a:t>
                      </a:r>
                      <a:r>
                        <a:rPr kumimoji="0" lang="en-GB" sz="900" kern="1200" dirty="0" smtClean="0">
                          <a:solidFill>
                            <a:schemeClr val="dk1"/>
                          </a:solidFill>
                          <a:effectLst/>
                          <a:latin typeface="Lucida Sans Unicode (Body)"/>
                          <a:ea typeface="+mn-ea"/>
                          <a:cs typeface="+mn-cs"/>
                        </a:rPr>
                        <a:t>020 7928 9521</a:t>
                      </a:r>
                      <a:endParaRPr lang="en-GB" sz="900" i="0" dirty="0">
                        <a:latin typeface="Lucida Sans Unicode (Body)"/>
                      </a:endParaRPr>
                    </a:p>
                  </a:txBody>
                  <a:tcPr/>
                </a:tc>
              </a:tr>
            </a:tbl>
          </a:graphicData>
        </a:graphic>
      </p:graphicFrame>
      <p:sp>
        <p:nvSpPr>
          <p:cNvPr id="5" name="TextBox 4"/>
          <p:cNvSpPr txBox="1"/>
          <p:nvPr/>
        </p:nvSpPr>
        <p:spPr>
          <a:xfrm>
            <a:off x="251520" y="260648"/>
            <a:ext cx="8568952" cy="369332"/>
          </a:xfrm>
          <a:prstGeom prst="rect">
            <a:avLst/>
          </a:prstGeom>
          <a:noFill/>
        </p:spPr>
        <p:txBody>
          <a:bodyPr wrap="square" rtlCol="0">
            <a:spAutoFit/>
          </a:bodyPr>
          <a:lstStyle/>
          <a:p>
            <a:r>
              <a:rPr lang="en-GB" b="1" dirty="0" smtClean="0"/>
              <a:t>Young people							1/2 </a:t>
            </a:r>
            <a:endParaRPr lang="en-GB" b="1" dirty="0"/>
          </a:p>
        </p:txBody>
      </p:sp>
      <p:sp>
        <p:nvSpPr>
          <p:cNvPr id="7" name="Rounded Rectangle 6">
            <a:hlinkClick r:id="rId17"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1253382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521722362"/>
              </p:ext>
            </p:extLst>
          </p:nvPr>
        </p:nvGraphicFramePr>
        <p:xfrm>
          <a:off x="251520" y="635419"/>
          <a:ext cx="8640960" cy="5486400"/>
        </p:xfrm>
        <a:graphic>
          <a:graphicData uri="http://schemas.openxmlformats.org/drawingml/2006/table">
            <a:tbl>
              <a:tblPr firstRow="1" bandRow="1">
                <a:tableStyleId>{5C22544A-7EE6-4342-B048-85BDC9FD1C3A}</a:tableStyleId>
              </a:tblPr>
              <a:tblGrid>
                <a:gridCol w="1224136"/>
                <a:gridCol w="1944215"/>
                <a:gridCol w="1685141"/>
                <a:gridCol w="3787468"/>
              </a:tblGrid>
              <a:tr h="201293">
                <a:tc>
                  <a:txBody>
                    <a:bodyPr/>
                    <a:lstStyle/>
                    <a:p>
                      <a:r>
                        <a:rPr lang="en-GB" sz="1000" b="1" i="0" dirty="0" smtClean="0"/>
                        <a:t>ORGANISATION</a:t>
                      </a:r>
                      <a:endParaRPr lang="en-GB" sz="1000" b="1" i="0" dirty="0"/>
                    </a:p>
                  </a:txBody>
                  <a:tcPr/>
                </a:tc>
                <a:tc>
                  <a:txBody>
                    <a:bodyPr/>
                    <a:lstStyle/>
                    <a:p>
                      <a:r>
                        <a:rPr lang="en-GB" sz="1000" b="1" i="0" dirty="0" smtClean="0"/>
                        <a:t>SERVICES</a:t>
                      </a:r>
                      <a:endParaRPr lang="en-GB" sz="1000" b="1" i="0" dirty="0"/>
                    </a:p>
                  </a:txBody>
                  <a:tcPr/>
                </a:tc>
                <a:tc>
                  <a:txBody>
                    <a:bodyPr/>
                    <a:lstStyle/>
                    <a:p>
                      <a:r>
                        <a:rPr lang="en-GB" sz="1000" b="1" i="0" dirty="0" smtClean="0"/>
                        <a:t>WH’O’S ELIGIBLE? </a:t>
                      </a:r>
                      <a:endParaRPr lang="en-GB" sz="1000" b="1" i="0" dirty="0"/>
                    </a:p>
                  </a:txBody>
                  <a:tcPr/>
                </a:tc>
                <a:tc>
                  <a:txBody>
                    <a:bodyPr/>
                    <a:lstStyle/>
                    <a:p>
                      <a:r>
                        <a:rPr lang="en-GB" sz="1000" b="1" i="0" dirty="0" smtClean="0"/>
                        <a:t>CONTACT</a:t>
                      </a:r>
                      <a:endParaRPr lang="en-GB" sz="1000" b="1" i="0" dirty="0"/>
                    </a:p>
                  </a:txBody>
                  <a:tcPr/>
                </a:tc>
              </a:tr>
              <a:tr h="257160">
                <a:tc>
                  <a:txBody>
                    <a:bodyPr/>
                    <a:lstStyle/>
                    <a:p>
                      <a:r>
                        <a:rPr lang="en-GB" sz="1000" b="1" i="0" dirty="0" smtClean="0">
                          <a:latin typeface="Lucida Sans Unicode (Body)"/>
                          <a:hlinkClick r:id="rId4"/>
                        </a:rPr>
                        <a:t>Let Me Play</a:t>
                      </a:r>
                      <a:endParaRPr lang="en-GB" sz="1000" b="1" i="0" dirty="0">
                        <a:latin typeface="Lucida Sans Unicode (Body)"/>
                      </a:endParaRPr>
                    </a:p>
                  </a:txBody>
                  <a:tcPr/>
                </a:tc>
                <a:tc>
                  <a:txBody>
                    <a:bodyPr/>
                    <a:lstStyle/>
                    <a:p>
                      <a:r>
                        <a:rPr lang="en-GB" sz="1000" b="0" i="0" dirty="0" smtClean="0">
                          <a:latin typeface="Lucida Sans Unicode (Body)"/>
                          <a:hlinkClick r:id="rId5"/>
                        </a:rPr>
                        <a:t>Support programme </a:t>
                      </a:r>
                      <a:r>
                        <a:rPr lang="en-GB" sz="1000" b="0" i="0" dirty="0" smtClean="0">
                          <a:latin typeface="Lucida Sans Unicode (Body)"/>
                        </a:rPr>
                        <a:t>and 1-1 keyworker  to help progress into educatio</a:t>
                      </a:r>
                      <a:r>
                        <a:rPr lang="en-GB" sz="1000" b="0" i="0" baseline="0" dirty="0" smtClean="0">
                          <a:latin typeface="Lucida Sans Unicode (Body)"/>
                        </a:rPr>
                        <a:t>n or apprenticeships</a:t>
                      </a:r>
                    </a:p>
                  </a:txBody>
                  <a:tcPr/>
                </a:tc>
                <a:tc>
                  <a:txBody>
                    <a:bodyPr/>
                    <a:lstStyle/>
                    <a:p>
                      <a:r>
                        <a:rPr lang="en-GB" sz="1000" b="0" i="0" dirty="0" smtClean="0">
                          <a:latin typeface="Lucida Sans Unicode (Body)"/>
                        </a:rPr>
                        <a:t>16-24 NEET young people </a:t>
                      </a:r>
                      <a:endParaRPr lang="en-GB" sz="1000" b="0" i="0" dirty="0">
                        <a:latin typeface="Lucida Sans Unicode (Body)"/>
                      </a:endParaRPr>
                    </a:p>
                  </a:txBody>
                  <a:tcPr/>
                </a:tc>
                <a:tc>
                  <a:txBody>
                    <a:bodyPr/>
                    <a:lstStyle/>
                    <a:p>
                      <a:r>
                        <a:rPr lang="en-GB" sz="1000" b="0" i="0" dirty="0" smtClean="0">
                          <a:latin typeface="Lucida Sans Unicode (Body)"/>
                        </a:rPr>
                        <a:t>For</a:t>
                      </a:r>
                      <a:r>
                        <a:rPr lang="en-GB" sz="1000" b="0" i="0" baseline="0" dirty="0" smtClean="0">
                          <a:latin typeface="Lucida Sans Unicode (Body)"/>
                        </a:rPr>
                        <a:t> info and to refer a young person: / 020 3475 7511 </a:t>
                      </a:r>
                      <a:endParaRPr lang="en-GB" sz="1000" b="0" i="0" dirty="0">
                        <a:latin typeface="Lucida Sans Unicode (Body)"/>
                      </a:endParaRPr>
                    </a:p>
                  </a:txBody>
                  <a:tcPr/>
                </a:tc>
              </a:tr>
              <a:tr h="396096">
                <a:tc>
                  <a:txBody>
                    <a:bodyPr/>
                    <a:lstStyle/>
                    <a:p>
                      <a:r>
                        <a:rPr lang="en-GB" sz="1000" b="1" i="0" dirty="0" smtClean="0">
                          <a:latin typeface="Lucida Sans Unicode (Body)"/>
                          <a:hlinkClick r:id="rId6"/>
                        </a:rPr>
                        <a:t>Prince’s Trust</a:t>
                      </a:r>
                      <a:endParaRPr lang="en-GB" sz="1000" b="1" i="0" dirty="0">
                        <a:latin typeface="Lucida Sans Unicode (Body)"/>
                      </a:endParaRPr>
                    </a:p>
                  </a:txBody>
                  <a:tcPr/>
                </a:tc>
                <a:tc>
                  <a:txBody>
                    <a:bodyPr/>
                    <a:lstStyle/>
                    <a:p>
                      <a:r>
                        <a:rPr lang="en-GB" sz="1000" b="0" i="0" baseline="0" dirty="0" smtClean="0">
                          <a:latin typeface="Lucida Sans Unicode (Body)"/>
                        </a:rPr>
                        <a:t>Range of different </a:t>
                      </a:r>
                      <a:r>
                        <a:rPr lang="en-GB" sz="1000" b="0" i="0" baseline="0" dirty="0" smtClean="0">
                          <a:latin typeface="Lucida Sans Unicode (Body)"/>
                          <a:hlinkClick r:id="rId7"/>
                        </a:rPr>
                        <a:t>employment support </a:t>
                      </a:r>
                      <a:endParaRPr lang="en-GB" sz="1000" b="0" i="0" baseline="0" dirty="0" smtClean="0">
                        <a:latin typeface="Lucida Sans Unicode (Body)"/>
                      </a:endParaRPr>
                    </a:p>
                    <a:p>
                      <a:r>
                        <a:rPr lang="en-GB" sz="1000" b="0" i="0" baseline="0" dirty="0" smtClean="0">
                          <a:latin typeface="Lucida Sans Unicode (Body)"/>
                        </a:rPr>
                        <a:t>12-week personal development </a:t>
                      </a:r>
                      <a:r>
                        <a:rPr lang="en-GB" sz="1000" b="0" i="0" baseline="0" dirty="0" smtClean="0">
                          <a:latin typeface="Lucida Sans Unicode (Body)"/>
                          <a:hlinkClick r:id="rId8"/>
                        </a:rPr>
                        <a:t>programme  </a:t>
                      </a:r>
                      <a:endParaRPr lang="en-GB" sz="1000" b="0" i="0" baseline="0" dirty="0" smtClean="0">
                        <a:latin typeface="Lucida Sans Unicode (Body)"/>
                      </a:endParaRPr>
                    </a:p>
                  </a:txBody>
                  <a:tcPr/>
                </a:tc>
                <a:tc>
                  <a:txBody>
                    <a:bodyPr/>
                    <a:lstStyle/>
                    <a:p>
                      <a:r>
                        <a:rPr lang="en-GB" sz="1000" b="0" i="0" dirty="0" smtClean="0">
                          <a:latin typeface="Lucida Sans Unicode (Body)"/>
                        </a:rPr>
                        <a:t>16-25 year olds </a:t>
                      </a:r>
                      <a:endParaRPr lang="en-GB" sz="1000" b="0" i="0" dirty="0">
                        <a:latin typeface="Lucida Sans Unicode (Body)"/>
                      </a:endParaRPr>
                    </a:p>
                  </a:txBody>
                  <a:tcPr/>
                </a:tc>
                <a:tc>
                  <a:txBody>
                    <a:bodyPr/>
                    <a:lstStyle/>
                    <a:p>
                      <a:r>
                        <a:rPr lang="en-GB" sz="1000" b="0" dirty="0" smtClean="0">
                          <a:latin typeface="Lucida Sans Unicode (Body)"/>
                          <a:hlinkClick r:id="rId9"/>
                        </a:rPr>
                        <a:t>0800 842 842</a:t>
                      </a:r>
                      <a:r>
                        <a:rPr lang="en-GB" sz="1000" b="0" dirty="0" smtClean="0">
                          <a:latin typeface="Lucida Sans Unicode (Body)"/>
                        </a:rPr>
                        <a:t> – free / text</a:t>
                      </a:r>
                      <a:r>
                        <a:rPr lang="en-GB" sz="1000" b="0" baseline="0" dirty="0" smtClean="0">
                          <a:latin typeface="Lucida Sans Unicode (Body)"/>
                        </a:rPr>
                        <a:t> ‘call me’ to </a:t>
                      </a:r>
                      <a:r>
                        <a:rPr lang="en-GB" sz="1000" b="0" dirty="0" smtClean="0">
                          <a:latin typeface="Lucida Sans Unicode (Body)"/>
                          <a:hlinkClick r:id="rId10"/>
                        </a:rPr>
                        <a:t>07983 385418</a:t>
                      </a:r>
                      <a:endParaRPr lang="en-GB" sz="1000" b="0" i="0" dirty="0">
                        <a:latin typeface="Lucida Sans Unicode (Body)"/>
                      </a:endParaRPr>
                    </a:p>
                  </a:txBody>
                  <a:tcPr/>
                </a:tc>
              </a:tr>
              <a:tr h="193144">
                <a:tc>
                  <a:txBody>
                    <a:bodyPr/>
                    <a:lstStyle/>
                    <a:p>
                      <a:r>
                        <a:rPr lang="en-GB" sz="1000" b="1" i="0" dirty="0" smtClean="0">
                          <a:latin typeface="Lucida Sans Unicode (Body)"/>
                          <a:hlinkClick r:id="rId11"/>
                        </a:rPr>
                        <a:t>Seetec</a:t>
                      </a:r>
                      <a:endParaRPr lang="en-GB" sz="1000" b="1" i="0" dirty="0">
                        <a:latin typeface="Lucida Sans Unicode (Body)"/>
                      </a:endParaRPr>
                    </a:p>
                  </a:txBody>
                  <a:tcPr/>
                </a:tc>
                <a:tc>
                  <a:txBody>
                    <a:bodyPr/>
                    <a:lstStyle/>
                    <a:p>
                      <a:r>
                        <a:rPr lang="en-GB" sz="1000" b="0" i="0" baseline="0" dirty="0" smtClean="0">
                          <a:latin typeface="Lucida Sans Unicode (Body)"/>
                        </a:rPr>
                        <a:t>Face-to-face </a:t>
                      </a:r>
                      <a:r>
                        <a:rPr lang="en-GB" sz="1000" b="0" i="0" baseline="0" dirty="0" smtClean="0">
                          <a:latin typeface="Lucida Sans Unicode (Body)"/>
                          <a:hlinkClick r:id="rId12"/>
                        </a:rPr>
                        <a:t>employment support programme </a:t>
                      </a:r>
                      <a:endParaRPr lang="en-GB" sz="1000" b="0" i="0" baseline="0" dirty="0" smtClean="0">
                        <a:latin typeface="Lucida Sans Unicode (Body)"/>
                      </a:endParaRPr>
                    </a:p>
                  </a:txBody>
                  <a:tcPr/>
                </a:tc>
                <a:tc>
                  <a:txBody>
                    <a:bodyPr/>
                    <a:lstStyle/>
                    <a:p>
                      <a:r>
                        <a:rPr lang="en-GB" sz="1000" b="0" i="0" dirty="0" smtClean="0">
                          <a:latin typeface="Lucida Sans Unicode (Body)"/>
                        </a:rPr>
                        <a:t>16-18 year olds</a:t>
                      </a:r>
                      <a:endParaRPr lang="en-GB" sz="1000" b="0" i="0" dirty="0">
                        <a:latin typeface="Lucida Sans Unicode (Body)"/>
                      </a:endParaRPr>
                    </a:p>
                  </a:txBody>
                  <a:tcPr/>
                </a:tc>
                <a:tc>
                  <a:txBody>
                    <a:bodyPr/>
                    <a:lstStyle/>
                    <a:p>
                      <a:r>
                        <a:rPr lang="en-GB" sz="1000" b="0" i="0" dirty="0" smtClean="0">
                          <a:latin typeface="Lucida Sans Unicode (Body)"/>
                        </a:rPr>
                        <a:t>For info</a:t>
                      </a:r>
                      <a:r>
                        <a:rPr lang="en-GB" sz="1000" b="0" i="0" baseline="0" dirty="0" smtClean="0">
                          <a:latin typeface="Lucida Sans Unicode (Body)"/>
                        </a:rPr>
                        <a:t>:</a:t>
                      </a:r>
                      <a:r>
                        <a:rPr lang="en-GB" sz="1000" b="0" i="0" dirty="0" smtClean="0">
                          <a:latin typeface="Lucida Sans Unicode (Body)"/>
                        </a:rPr>
                        <a:t> </a:t>
                      </a:r>
                      <a:r>
                        <a:rPr lang="en-GB" sz="1000" b="0" dirty="0" smtClean="0">
                          <a:latin typeface="Lucida Sans Unicode (Body)"/>
                        </a:rPr>
                        <a:t>0808 164 2551</a:t>
                      </a:r>
                      <a:endParaRPr lang="en-GB" sz="1000" b="0" i="0" dirty="0">
                        <a:latin typeface="Lucida Sans Unicode (Body)"/>
                      </a:endParaRPr>
                    </a:p>
                  </a:txBody>
                  <a:tcPr/>
                </a:tc>
              </a:tr>
              <a:tr h="193144">
                <a:tc>
                  <a:txBody>
                    <a:bodyPr/>
                    <a:lstStyle/>
                    <a:p>
                      <a:r>
                        <a:rPr lang="en-GB" sz="1000" b="1" i="0" dirty="0" smtClean="0">
                          <a:latin typeface="Lucida Sans Unicode (Body)"/>
                          <a:hlinkClick r:id="rId13"/>
                        </a:rPr>
                        <a:t>Yuva</a:t>
                      </a:r>
                      <a:endParaRPr lang="en-GB" sz="1000" b="1" i="0" dirty="0">
                        <a:latin typeface="Lucida Sans Unicode (Body)"/>
                      </a:endParaRPr>
                    </a:p>
                  </a:txBody>
                  <a:tcPr/>
                </a:tc>
                <a:tc>
                  <a:txBody>
                    <a:bodyPr/>
                    <a:lstStyle/>
                    <a:p>
                      <a:r>
                        <a:rPr lang="en-GB" sz="1000" b="0" i="0" baseline="0" dirty="0" smtClean="0">
                          <a:latin typeface="Lucida Sans Unicode (Body)"/>
                        </a:rPr>
                        <a:t>Support to change abusive behaviour of young people </a:t>
                      </a:r>
                    </a:p>
                  </a:txBody>
                  <a:tcPr/>
                </a:tc>
                <a:tc>
                  <a:txBody>
                    <a:bodyPr/>
                    <a:lstStyle/>
                    <a:p>
                      <a:r>
                        <a:rPr lang="en-GB" sz="1000" b="0" i="0" dirty="0" smtClean="0">
                          <a:latin typeface="Lucida Sans Unicode (Body)"/>
                        </a:rPr>
                        <a:t>11-25 year olds who have been abusive to parents/carers/close relationships </a:t>
                      </a:r>
                    </a:p>
                    <a:p>
                      <a:r>
                        <a:rPr lang="en-GB" sz="1000" b="0" i="0" dirty="0" smtClean="0">
                          <a:latin typeface="Lucida Sans Unicode (Body)"/>
                        </a:rPr>
                        <a:t>Parents/carers of young people </a:t>
                      </a:r>
                      <a:endParaRPr lang="en-GB" sz="1000" b="0" i="0" dirty="0">
                        <a:latin typeface="Lucida Sans Unicode (Body)"/>
                      </a:endParaRPr>
                    </a:p>
                  </a:txBody>
                  <a:tcPr/>
                </a:tc>
                <a:tc>
                  <a:txBody>
                    <a:bodyPr/>
                    <a:lstStyle/>
                    <a:p>
                      <a:r>
                        <a:rPr lang="en-GB" sz="1000" b="0" i="0" dirty="0" smtClean="0">
                          <a:latin typeface="Lucida Sans Unicode (Body)"/>
                        </a:rPr>
                        <a:t>020</a:t>
                      </a:r>
                      <a:r>
                        <a:rPr lang="en-GB" sz="1000" b="0" i="0" baseline="0" dirty="0" smtClean="0">
                          <a:latin typeface="Lucida Sans Unicode (Body)"/>
                        </a:rPr>
                        <a:t> 8222 8281 – Mon-Fri, 09:00-17:00 </a:t>
                      </a:r>
                    </a:p>
                    <a:p>
                      <a:r>
                        <a:rPr lang="en-GB" sz="1000" b="0" dirty="0" smtClean="0">
                          <a:latin typeface="Lucida Sans Unicode (Body)"/>
                        </a:rPr>
                        <a:t>07501722609 / 0748492004</a:t>
                      </a:r>
                    </a:p>
                    <a:p>
                      <a:r>
                        <a:rPr lang="en-GB" sz="1000" b="0" i="0" baseline="0" dirty="0" smtClean="0">
                          <a:latin typeface="Lucida Sans Unicode (Body)"/>
                        </a:rPr>
                        <a:t>Family Lives: 0808 800 2222 – 24/7 support for anyone caring for children </a:t>
                      </a:r>
                      <a:endParaRPr lang="en-GB" sz="1000" b="0" i="0" dirty="0">
                        <a:latin typeface="Lucida Sans Unicode (Body)"/>
                      </a:endParaRPr>
                    </a:p>
                  </a:txBody>
                  <a:tcPr/>
                </a:tc>
              </a:tr>
              <a:tr h="193144">
                <a:tc>
                  <a:txBody>
                    <a:bodyPr/>
                    <a:lstStyle/>
                    <a:p>
                      <a:r>
                        <a:rPr lang="en-GB" sz="1000" b="1" i="0" dirty="0" err="1" smtClean="0">
                          <a:latin typeface="Lucida Sans Unicode (Body)"/>
                          <a:hlinkClick r:id="rId14"/>
                        </a:rPr>
                        <a:t>YoungMinds</a:t>
                      </a:r>
                      <a:endParaRPr lang="en-GB" sz="1000" b="1" i="0" dirty="0">
                        <a:latin typeface="Lucida Sans Unicode (Body)"/>
                      </a:endParaRPr>
                    </a:p>
                  </a:txBody>
                  <a:tcPr/>
                </a:tc>
                <a:tc>
                  <a:txBody>
                    <a:bodyPr/>
                    <a:lstStyle/>
                    <a:p>
                      <a:r>
                        <a:rPr lang="en-GB" sz="1000" b="0" i="0" baseline="0" dirty="0" smtClean="0">
                          <a:latin typeface="Lucida Sans Unicode (Body)"/>
                        </a:rPr>
                        <a:t>Range of support</a:t>
                      </a:r>
                    </a:p>
                  </a:txBody>
                  <a:tcPr/>
                </a:tc>
                <a:tc>
                  <a:txBody>
                    <a:bodyPr/>
                    <a:lstStyle/>
                    <a:p>
                      <a:r>
                        <a:rPr lang="en-GB" sz="1000" b="0" i="0" dirty="0" smtClean="0">
                          <a:latin typeface="Lucida Sans Unicode (Body)"/>
                        </a:rPr>
                        <a:t>Young people and parents </a:t>
                      </a:r>
                      <a:endParaRPr lang="en-GB" sz="1000" b="0" i="0" dirty="0">
                        <a:latin typeface="Lucida Sans Unicode (Body)"/>
                      </a:endParaRPr>
                    </a:p>
                  </a:txBody>
                  <a:tcPr/>
                </a:tc>
                <a:tc>
                  <a:txBody>
                    <a:bodyPr/>
                    <a:lstStyle/>
                    <a:p>
                      <a:r>
                        <a:rPr lang="en-GB" sz="1000" b="0" i="0" dirty="0" smtClean="0">
                          <a:latin typeface="Lucida Sans Unicode (Body)"/>
                        </a:rPr>
                        <a:t>Parents’ helpline:</a:t>
                      </a:r>
                      <a:r>
                        <a:rPr lang="en-GB" sz="1000" b="0" i="0" baseline="0" dirty="0" smtClean="0">
                          <a:latin typeface="Lucida Sans Unicode (Body)"/>
                        </a:rPr>
                        <a:t> 0808 802 5544 – Mon-Fri, 09:30-16:00 </a:t>
                      </a:r>
                      <a:endParaRPr lang="en-GB" sz="1000" b="0" i="0" dirty="0">
                        <a:latin typeface="Lucida Sans Unicode (Body)"/>
                      </a:endParaRPr>
                    </a:p>
                  </a:txBody>
                  <a:tcPr/>
                </a:tc>
              </a:tr>
              <a:tr h="193144">
                <a:tc>
                  <a:txBody>
                    <a:bodyPr/>
                    <a:lstStyle/>
                    <a:p>
                      <a:r>
                        <a:rPr lang="en-GB" sz="1000" b="1" i="0" dirty="0" err="1" smtClean="0">
                          <a:latin typeface="Lucida Sans Unicode (Body)"/>
                          <a:hlinkClick r:id="rId15"/>
                        </a:rPr>
                        <a:t>Childline</a:t>
                      </a:r>
                      <a:endParaRPr lang="en-GB" sz="1000" b="1" i="0" dirty="0">
                        <a:latin typeface="Lucida Sans Unicode (Body)"/>
                      </a:endParaRPr>
                    </a:p>
                  </a:txBody>
                  <a:tcPr/>
                </a:tc>
                <a:tc>
                  <a:txBody>
                    <a:bodyPr/>
                    <a:lstStyle/>
                    <a:p>
                      <a:r>
                        <a:rPr lang="en-GB" sz="1000" b="0" i="0" baseline="0" dirty="0" smtClean="0">
                          <a:latin typeface="Lucida Sans Unicode (Body)"/>
                        </a:rPr>
                        <a:t>Support and advice </a:t>
                      </a:r>
                    </a:p>
                  </a:txBody>
                  <a:tcPr/>
                </a:tc>
                <a:tc>
                  <a:txBody>
                    <a:bodyPr/>
                    <a:lstStyle/>
                    <a:p>
                      <a:r>
                        <a:rPr lang="en-GB" sz="1000" b="0" i="0" dirty="0" smtClean="0">
                          <a:latin typeface="Lucida Sans Unicode (Body)"/>
                        </a:rPr>
                        <a:t>Young people in crisis</a:t>
                      </a:r>
                      <a:endParaRPr lang="en-GB" sz="1000" b="0" i="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Lucida Sans Unicode (Body)"/>
                          <a:hlinkClick r:id="rId16"/>
                        </a:rPr>
                        <a:t>0800 1111</a:t>
                      </a:r>
                      <a:r>
                        <a:rPr lang="en-GB" sz="1000" b="0" dirty="0" smtClean="0">
                          <a:latin typeface="Lucida Sans Unicode (Body)"/>
                        </a:rPr>
                        <a:t> /</a:t>
                      </a:r>
                      <a:r>
                        <a:rPr lang="en-GB" sz="1000" b="0" dirty="0" smtClean="0">
                          <a:latin typeface="Lucida Sans Unicode (Body)"/>
                          <a:hlinkClick r:id="rId17"/>
                        </a:rPr>
                        <a:t>1-1 counsellor chat </a:t>
                      </a:r>
                      <a:r>
                        <a:rPr lang="en-GB" sz="1000" b="0" dirty="0" smtClean="0">
                          <a:latin typeface="Lucida Sans Unicode (Body)"/>
                        </a:rPr>
                        <a:t>/ </a:t>
                      </a:r>
                      <a:r>
                        <a:rPr lang="en-GB" sz="1000" b="0" dirty="0" smtClean="0">
                          <a:latin typeface="Lucida Sans Unicode (Body)"/>
                          <a:hlinkClick r:id="rId18"/>
                        </a:rPr>
                        <a:t>emai</a:t>
                      </a:r>
                      <a:r>
                        <a:rPr lang="en-GB" sz="1000" b="0" dirty="0" smtClean="0">
                          <a:latin typeface="Lucida Sans Unicode (Body)"/>
                        </a:rPr>
                        <a:t>l </a:t>
                      </a:r>
                    </a:p>
                  </a:txBody>
                  <a:tcPr/>
                </a:tc>
              </a:tr>
              <a:tr h="193144">
                <a:tc>
                  <a:txBody>
                    <a:bodyPr/>
                    <a:lstStyle/>
                    <a:p>
                      <a:r>
                        <a:rPr lang="en-GB" sz="1000" b="1" i="0" dirty="0" smtClean="0">
                          <a:latin typeface="Lucida Sans Unicode (Body)"/>
                          <a:hlinkClick r:id="rId19"/>
                        </a:rPr>
                        <a:t>Child</a:t>
                      </a:r>
                      <a:r>
                        <a:rPr lang="en-GB" sz="1000" b="1" i="0" baseline="0" dirty="0" smtClean="0">
                          <a:latin typeface="Lucida Sans Unicode (Body)"/>
                          <a:hlinkClick r:id="rId19"/>
                        </a:rPr>
                        <a:t> and Adolescent Mental Health Services</a:t>
                      </a:r>
                      <a:endParaRPr lang="en-GB" sz="1000" b="1" i="0" dirty="0">
                        <a:latin typeface="Lucida Sans Unicode (Body)"/>
                      </a:endParaRPr>
                    </a:p>
                  </a:txBody>
                  <a:tcPr/>
                </a:tc>
                <a:tc>
                  <a:txBody>
                    <a:bodyPr/>
                    <a:lstStyle/>
                    <a:p>
                      <a:r>
                        <a:rPr lang="en-GB" sz="1000" b="0" i="0" baseline="0" dirty="0" smtClean="0">
                          <a:latin typeface="Lucida Sans Unicode (Body)"/>
                        </a:rPr>
                        <a:t>NHS services for assessment and treatment</a:t>
                      </a:r>
                    </a:p>
                  </a:txBody>
                  <a:tcPr/>
                </a:tc>
                <a:tc>
                  <a:txBody>
                    <a:bodyPr/>
                    <a:lstStyle/>
                    <a:p>
                      <a:r>
                        <a:rPr lang="en-GB" sz="1000" b="0" i="0" dirty="0" smtClean="0">
                          <a:latin typeface="Lucida Sans Unicode (Body)"/>
                        </a:rPr>
                        <a:t>Young people with emotional, behavioural or mental health difficulties </a:t>
                      </a:r>
                      <a:endParaRPr lang="en-GB" sz="1000" b="0" i="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Lucida Sans Unicode (Body)"/>
                          <a:hlinkClick r:id="rId20"/>
                        </a:rPr>
                        <a:t>Local service</a:t>
                      </a:r>
                      <a:r>
                        <a:rPr lang="en-GB" sz="1000" b="0" baseline="0" dirty="0" smtClean="0">
                          <a:latin typeface="Lucida Sans Unicode (Body)"/>
                          <a:hlinkClick r:id="rId20"/>
                        </a:rPr>
                        <a:t> finder </a:t>
                      </a:r>
                      <a:endParaRPr lang="en-GB" sz="1000" b="0" dirty="0" smtClean="0">
                        <a:latin typeface="Lucida Sans Unicode (Body)"/>
                      </a:endParaRPr>
                    </a:p>
                  </a:txBody>
                  <a:tcPr/>
                </a:tc>
              </a:tr>
              <a:tr h="193144">
                <a:tc>
                  <a:txBody>
                    <a:bodyPr/>
                    <a:lstStyle/>
                    <a:p>
                      <a:r>
                        <a:rPr lang="en-GB" sz="1000" b="1" dirty="0" smtClean="0">
                          <a:effectLst/>
                          <a:latin typeface="Lucida Sans Unicode (Body)"/>
                          <a:hlinkClick r:id="rId21"/>
                        </a:rPr>
                        <a:t>Faces in Focus</a:t>
                      </a:r>
                      <a:endParaRPr lang="en-GB" sz="1000" b="1" dirty="0" smtClean="0">
                        <a:effectLst/>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effectLst/>
                          <a:latin typeface="Lucida Sans Unicode (Body)"/>
                        </a:rPr>
                        <a:t>Drop-in</a:t>
                      </a:r>
                      <a:r>
                        <a:rPr lang="en-GB" sz="1000" b="0" baseline="0" dirty="0" smtClean="0">
                          <a:effectLst/>
                          <a:latin typeface="Lucida Sans Unicode (Body)"/>
                        </a:rPr>
                        <a:t> for information, advice and counselling</a:t>
                      </a:r>
                      <a:endParaRPr lang="en-GB" sz="1000" b="0" dirty="0" smtClean="0">
                        <a:effectLst/>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baseline="0" dirty="0" smtClean="0">
                          <a:effectLst/>
                          <a:latin typeface="Lucida Sans Unicode (Body)"/>
                        </a:rPr>
                        <a:t>11-25 year olds </a:t>
                      </a:r>
                      <a:endParaRPr lang="en-GB" sz="1000" b="0" dirty="0" smtClean="0">
                        <a:effectLst/>
                        <a:latin typeface="Lucida Sans Unicode (Body)"/>
                      </a:endParaRPr>
                    </a:p>
                    <a:p>
                      <a:endParaRPr lang="en-GB" sz="1000" b="0" dirty="0" smtClean="0">
                        <a:solidFill>
                          <a:srgbClr val="FF0000"/>
                        </a:solidFill>
                        <a:effectLst/>
                        <a:latin typeface="Lucida Sans Unicode (Body)"/>
                      </a:endParaRPr>
                    </a:p>
                  </a:txBody>
                  <a:tcPr/>
                </a:tc>
                <a:tc>
                  <a:txBody>
                    <a:bodyPr/>
                    <a:lstStyle/>
                    <a:p>
                      <a:r>
                        <a:rPr lang="en-GB" sz="1000" b="0" dirty="0" smtClean="0">
                          <a:latin typeface="Lucida Sans Unicode (Body)"/>
                        </a:rPr>
                        <a:t>020 7403 2444</a:t>
                      </a:r>
                    </a:p>
                    <a:p>
                      <a:r>
                        <a:rPr lang="en-GB" sz="1000" b="0" dirty="0" smtClean="0">
                          <a:latin typeface="Lucida Sans Unicode (Body)"/>
                        </a:rPr>
                        <a:t>102 Harper Road, SE1 6AQ, </a:t>
                      </a:r>
                      <a:endParaRPr lang="en-GB" sz="1000" b="0" dirty="0" smtClean="0">
                        <a:solidFill>
                          <a:srgbClr val="FF0000"/>
                        </a:solidFill>
                        <a:effectLst/>
                        <a:latin typeface="Lucida Sans Unicode (Body)"/>
                      </a:endParaRPr>
                    </a:p>
                  </a:txBody>
                  <a:tcPr/>
                </a:tc>
              </a:tr>
              <a:tr h="193144">
                <a:tc>
                  <a:txBody>
                    <a:bodyPr/>
                    <a:lstStyle/>
                    <a:p>
                      <a:r>
                        <a:rPr lang="en-GB" sz="1000" b="1" dirty="0" smtClean="0">
                          <a:effectLst/>
                          <a:latin typeface="Lucida Sans Unicode (Body)"/>
                          <a:hlinkClick r:id="rId22"/>
                        </a:rPr>
                        <a:t>2</a:t>
                      </a:r>
                      <a:r>
                        <a:rPr lang="en-GB" sz="1000" b="1" baseline="30000" dirty="0" smtClean="0">
                          <a:effectLst/>
                          <a:latin typeface="Lucida Sans Unicode (Body)"/>
                          <a:hlinkClick r:id="rId22"/>
                        </a:rPr>
                        <a:t>ND</a:t>
                      </a:r>
                      <a:r>
                        <a:rPr lang="en-GB" sz="1000" b="1" dirty="0" smtClean="0">
                          <a:effectLst/>
                          <a:latin typeface="Lucida Sans Unicode (Body)"/>
                          <a:hlinkClick r:id="rId22"/>
                        </a:rPr>
                        <a:t> Chance </a:t>
                      </a:r>
                      <a:endParaRPr lang="en-GB" sz="1000" b="1" dirty="0" smtClean="0">
                        <a:effectLst/>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effectLst/>
                          <a:latin typeface="Lucida Sans Unicode (Body)"/>
                        </a:rPr>
                        <a:t>Gain qualification, 1:1 coaching, gain work experience, engage in</a:t>
                      </a:r>
                      <a:r>
                        <a:rPr lang="en-GB" sz="1000" b="0" baseline="0" dirty="0" smtClean="0">
                          <a:effectLst/>
                          <a:latin typeface="Lucida Sans Unicode (Body)"/>
                        </a:rPr>
                        <a:t> employer-led projects</a:t>
                      </a:r>
                      <a:endParaRPr lang="en-GB" sz="1000" b="0" dirty="0" smtClean="0">
                        <a:effectLst/>
                        <a:latin typeface="Lucida Sans Unicode (Body)"/>
                      </a:endParaRPr>
                    </a:p>
                  </a:txBody>
                  <a:tcPr/>
                </a:tc>
                <a:tc>
                  <a:txBody>
                    <a:bodyPr/>
                    <a:lstStyle/>
                    <a:p>
                      <a:r>
                        <a:rPr lang="en-GB" sz="1000" b="0" dirty="0" smtClean="0">
                          <a:solidFill>
                            <a:schemeClr val="tx1"/>
                          </a:solidFill>
                          <a:effectLst/>
                          <a:latin typeface="Lucida Sans Unicode (Body)"/>
                        </a:rPr>
                        <a:t>18-25, in education, employment or training </a:t>
                      </a:r>
                    </a:p>
                  </a:txBody>
                  <a:tcPr/>
                </a:tc>
                <a:tc>
                  <a:txBody>
                    <a:bodyPr/>
                    <a:lstStyle/>
                    <a:p>
                      <a:r>
                        <a:rPr lang="en-GB" sz="1000" b="0" dirty="0" smtClean="0">
                          <a:solidFill>
                            <a:schemeClr val="tx1"/>
                          </a:solidFill>
                          <a:effectLst/>
                          <a:latin typeface="Lucida Sans Unicode (Body)"/>
                        </a:rPr>
                        <a:t>07393463316 / 02034053550</a:t>
                      </a:r>
                    </a:p>
                    <a:p>
                      <a:endParaRPr lang="en-GB" sz="1000" b="0" dirty="0" smtClean="0">
                        <a:solidFill>
                          <a:schemeClr val="tx1"/>
                        </a:solidFill>
                        <a:effectLst/>
                        <a:latin typeface="Lucida Sans Unicode (Body)"/>
                      </a:endParaRPr>
                    </a:p>
                  </a:txBody>
                  <a:tcPr/>
                </a:tc>
              </a:tr>
            </a:tbl>
          </a:graphicData>
        </a:graphic>
      </p:graphicFrame>
      <p:sp>
        <p:nvSpPr>
          <p:cNvPr id="5" name="TextBox 4"/>
          <p:cNvSpPr txBox="1"/>
          <p:nvPr/>
        </p:nvSpPr>
        <p:spPr>
          <a:xfrm>
            <a:off x="251520" y="260648"/>
            <a:ext cx="8496944" cy="369332"/>
          </a:xfrm>
          <a:prstGeom prst="rect">
            <a:avLst/>
          </a:prstGeom>
          <a:noFill/>
        </p:spPr>
        <p:txBody>
          <a:bodyPr wrap="square" rtlCol="0">
            <a:spAutoFit/>
          </a:bodyPr>
          <a:lstStyle/>
          <a:p>
            <a:r>
              <a:rPr lang="en-GB" b="1" dirty="0" smtClean="0"/>
              <a:t>Young people							2/2 </a:t>
            </a:r>
            <a:endParaRPr lang="en-GB" b="1" dirty="0"/>
          </a:p>
        </p:txBody>
      </p:sp>
      <p:sp>
        <p:nvSpPr>
          <p:cNvPr id="7" name="Rounded Rectangle 6">
            <a:hlinkClick r:id="rId23"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1405276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87343142"/>
              </p:ext>
            </p:extLst>
          </p:nvPr>
        </p:nvGraphicFramePr>
        <p:xfrm>
          <a:off x="266348" y="836712"/>
          <a:ext cx="8554124" cy="3982720"/>
        </p:xfrm>
        <a:graphic>
          <a:graphicData uri="http://schemas.openxmlformats.org/drawingml/2006/table">
            <a:tbl>
              <a:tblPr firstRow="1" bandRow="1">
                <a:tableStyleId>{5C22544A-7EE6-4342-B048-85BDC9FD1C3A}</a:tableStyleId>
              </a:tblPr>
              <a:tblGrid>
                <a:gridCol w="2743200"/>
                <a:gridCol w="2743200"/>
                <a:gridCol w="3067724"/>
              </a:tblGrid>
              <a:tr h="370840">
                <a:tc>
                  <a:txBody>
                    <a:bodyPr/>
                    <a:lstStyle/>
                    <a:p>
                      <a:r>
                        <a:rPr lang="en-GB" sz="1400" b="1" dirty="0" smtClean="0"/>
                        <a:t>ORGANISATION</a:t>
                      </a:r>
                      <a:endParaRPr lang="en-GB" sz="1400" b="1" dirty="0"/>
                    </a:p>
                  </a:txBody>
                  <a:tcPr/>
                </a:tc>
                <a:tc>
                  <a:txBody>
                    <a:bodyPr/>
                    <a:lstStyle/>
                    <a:p>
                      <a:r>
                        <a:rPr lang="en-GB" sz="1400" b="1" dirty="0" smtClean="0"/>
                        <a:t>SERVICES </a:t>
                      </a:r>
                      <a:endParaRPr lang="en-GB" sz="1400" b="1" dirty="0"/>
                    </a:p>
                  </a:txBody>
                  <a:tcPr/>
                </a:tc>
                <a:tc>
                  <a:txBody>
                    <a:bodyPr/>
                    <a:lstStyle/>
                    <a:p>
                      <a:r>
                        <a:rPr lang="en-GB" sz="1400" b="1" dirty="0" smtClean="0"/>
                        <a:t>CONTACT</a:t>
                      </a:r>
                      <a:endParaRPr lang="en-GB" sz="1400" b="1" dirty="0"/>
                    </a:p>
                  </a:txBody>
                  <a:tcPr/>
                </a:tc>
              </a:tr>
              <a:tr h="370840">
                <a:tc>
                  <a:txBody>
                    <a:bodyPr/>
                    <a:lstStyle/>
                    <a:p>
                      <a:r>
                        <a:rPr lang="en-GB" sz="1400" b="0" dirty="0" smtClean="0"/>
                        <a:t>Tech Pals</a:t>
                      </a:r>
                      <a:endParaRPr lang="en-GB" sz="1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t>Volunteers</a:t>
                      </a:r>
                      <a:r>
                        <a:rPr lang="en-GB" sz="1400" b="0" baseline="0" dirty="0" smtClean="0"/>
                        <a:t> offering in house d</a:t>
                      </a:r>
                      <a:r>
                        <a:rPr lang="en-GB" sz="1400" b="0" dirty="0" smtClean="0"/>
                        <a:t>igital</a:t>
                      </a:r>
                      <a:r>
                        <a:rPr lang="en-GB" sz="1400" b="0" baseline="0" dirty="0" smtClean="0"/>
                        <a:t> support </a:t>
                      </a:r>
                      <a:endParaRPr lang="en-GB" sz="1400" b="0" dirty="0" smtClean="0"/>
                    </a:p>
                  </a:txBody>
                  <a:tcPr/>
                </a:tc>
                <a:tc>
                  <a:txBody>
                    <a:bodyPr/>
                    <a:lstStyle/>
                    <a:p>
                      <a:r>
                        <a:rPr lang="en-GB" sz="1400" b="0" dirty="0" smtClean="0"/>
                        <a:t>Kennington Park JCP</a:t>
                      </a:r>
                    </a:p>
                    <a:p>
                      <a:r>
                        <a:rPr lang="en-GB" sz="1400" b="0" dirty="0" smtClean="0"/>
                        <a:t>Fridays 14:30</a:t>
                      </a:r>
                      <a:r>
                        <a:rPr lang="en-GB" sz="1400" b="0" baseline="0" dirty="0" smtClean="0"/>
                        <a:t> - 16:00</a:t>
                      </a:r>
                      <a:endParaRPr lang="en-GB" sz="1400" b="0" dirty="0"/>
                    </a:p>
                  </a:txBody>
                  <a:tcPr/>
                </a:tc>
              </a:tr>
              <a:tr h="370840">
                <a:tc>
                  <a:txBody>
                    <a:bodyPr/>
                    <a:lstStyle/>
                    <a:p>
                      <a:r>
                        <a:rPr lang="en-GB" sz="1400" b="0" dirty="0" smtClean="0">
                          <a:hlinkClick r:id="rId2"/>
                        </a:rPr>
                        <a:t>Inspire</a:t>
                      </a:r>
                      <a:endParaRPr lang="en-GB" sz="1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t>Free 8-week</a:t>
                      </a:r>
                      <a:r>
                        <a:rPr lang="en-GB" sz="1400" b="0" baseline="0" dirty="0" smtClean="0"/>
                        <a:t> </a:t>
                      </a:r>
                      <a:r>
                        <a:rPr lang="en-GB" sz="1400" b="0" dirty="0" smtClean="0"/>
                        <a:t>computer classes </a:t>
                      </a:r>
                    </a:p>
                  </a:txBody>
                  <a:tcPr/>
                </a:tc>
                <a:tc>
                  <a:txBody>
                    <a:bodyPr/>
                    <a:lstStyle/>
                    <a:p>
                      <a:r>
                        <a:rPr lang="en-GB" sz="1400" b="0" dirty="0" smtClean="0"/>
                        <a:t>020 7740 6868</a:t>
                      </a:r>
                      <a:endParaRPr lang="en-GB" sz="1400" b="0" dirty="0"/>
                    </a:p>
                  </a:txBody>
                  <a:tcPr/>
                </a:tc>
              </a:tr>
              <a:tr h="370840">
                <a:tc>
                  <a:txBody>
                    <a:bodyPr/>
                    <a:lstStyle/>
                    <a:p>
                      <a:r>
                        <a:rPr lang="en-GB" sz="1400" b="0" dirty="0" smtClean="0">
                          <a:hlinkClick r:id="rId3"/>
                        </a:rPr>
                        <a:t>Peckham Library </a:t>
                      </a:r>
                      <a:endParaRPr lang="en-GB" sz="1400" b="0" dirty="0"/>
                    </a:p>
                  </a:txBody>
                  <a:tcPr/>
                </a:tc>
                <a:tc>
                  <a:txBody>
                    <a:bodyPr/>
                    <a:lstStyle/>
                    <a:p>
                      <a:r>
                        <a:rPr lang="en-GB" sz="1400" b="0" dirty="0" smtClean="0"/>
                        <a:t>Free computer classes</a:t>
                      </a:r>
                    </a:p>
                    <a:p>
                      <a:r>
                        <a:rPr lang="en-GB" sz="1400" b="0" dirty="0" smtClean="0"/>
                        <a:t>Fre</a:t>
                      </a:r>
                      <a:r>
                        <a:rPr lang="en-GB" sz="1400" b="0" baseline="0" dirty="0" smtClean="0"/>
                        <a:t>e help with online job hunting </a:t>
                      </a:r>
                      <a:endParaRPr lang="en-GB" sz="1400" b="0" dirty="0"/>
                    </a:p>
                  </a:txBody>
                  <a:tcPr/>
                </a:tc>
                <a:tc>
                  <a:txBody>
                    <a:bodyPr/>
                    <a:lstStyle/>
                    <a:p>
                      <a:r>
                        <a:rPr kumimoji="0" lang="en-GB" sz="1400" b="0" i="0" u="none" strike="noStrike" kern="1200" baseline="0" dirty="0" smtClean="0">
                          <a:solidFill>
                            <a:schemeClr val="dk1"/>
                          </a:solidFill>
                          <a:latin typeface="+mn-lt"/>
                          <a:ea typeface="+mn-ea"/>
                          <a:cs typeface="+mn-cs"/>
                        </a:rPr>
                        <a:t>Drop in to book or call 020 7525 2000</a:t>
                      </a:r>
                    </a:p>
                    <a:p>
                      <a:r>
                        <a:rPr kumimoji="0" lang="en-GB" sz="1400" b="0" i="0" u="none" strike="noStrike" kern="1200" baseline="0" dirty="0" smtClean="0">
                          <a:solidFill>
                            <a:schemeClr val="dk1"/>
                          </a:solidFill>
                          <a:latin typeface="+mn-lt"/>
                          <a:ea typeface="+mn-ea"/>
                          <a:cs typeface="+mn-cs"/>
                        </a:rPr>
                        <a:t>122 Peckham Hill Street, SE15 5JR  </a:t>
                      </a:r>
                      <a:endParaRPr lang="en-GB" sz="1400" b="0" dirty="0" smtClean="0"/>
                    </a:p>
                  </a:txBody>
                  <a:tcPr/>
                </a:tc>
              </a:tr>
              <a:tr h="370840">
                <a:tc>
                  <a:txBody>
                    <a:bodyPr/>
                    <a:lstStyle/>
                    <a:p>
                      <a:r>
                        <a:rPr lang="en-GB" sz="1400" b="0" dirty="0" smtClean="0">
                          <a:hlinkClick r:id="rId4"/>
                        </a:rPr>
                        <a:t>Learn MyWay</a:t>
                      </a:r>
                      <a:endParaRPr lang="en-GB" sz="1400" b="0" dirty="0"/>
                    </a:p>
                  </a:txBody>
                  <a:tcPr/>
                </a:tc>
                <a:tc>
                  <a:txBody>
                    <a:bodyPr/>
                    <a:lstStyle/>
                    <a:p>
                      <a:r>
                        <a:rPr lang="en-GB" sz="1400" b="0" dirty="0" smtClean="0"/>
                        <a:t>Free online digital</a:t>
                      </a:r>
                      <a:r>
                        <a:rPr lang="en-GB" sz="1400" b="0" baseline="0" dirty="0" smtClean="0"/>
                        <a:t> skills course </a:t>
                      </a:r>
                      <a:endParaRPr lang="en-GB" sz="1400" b="0" dirty="0"/>
                    </a:p>
                  </a:txBody>
                  <a:tcPr/>
                </a:tc>
                <a:tc>
                  <a:txBody>
                    <a:bodyPr/>
                    <a:lstStyle/>
                    <a:p>
                      <a:r>
                        <a:rPr lang="en-GB" sz="1400" b="0" dirty="0" smtClean="0"/>
                        <a:t>Website</a:t>
                      </a:r>
                      <a:r>
                        <a:rPr lang="en-GB" sz="1400" b="0" baseline="0" dirty="0" smtClean="0"/>
                        <a:t> </a:t>
                      </a:r>
                      <a:endParaRPr lang="en-GB" sz="1400" b="0" dirty="0"/>
                    </a:p>
                  </a:txBody>
                  <a:tcPr/>
                </a:tc>
              </a:tr>
              <a:tr h="370840">
                <a:tc>
                  <a:txBody>
                    <a:bodyPr/>
                    <a:lstStyle/>
                    <a:p>
                      <a:r>
                        <a:rPr lang="en-GB" sz="1400" b="0" dirty="0" smtClean="0">
                          <a:hlinkClick r:id="rId5"/>
                        </a:rPr>
                        <a:t>Online</a:t>
                      </a:r>
                      <a:r>
                        <a:rPr lang="en-GB" sz="1400" b="0" baseline="0" dirty="0" smtClean="0">
                          <a:hlinkClick r:id="rId5"/>
                        </a:rPr>
                        <a:t> Centres Network</a:t>
                      </a:r>
                      <a:endParaRPr lang="en-GB" sz="1400" b="0" dirty="0"/>
                    </a:p>
                  </a:txBody>
                  <a:tcPr/>
                </a:tc>
                <a:tc>
                  <a:txBody>
                    <a:bodyPr/>
                    <a:lstStyle/>
                    <a:p>
                      <a:r>
                        <a:rPr lang="en-GB" sz="1400" b="0" dirty="0" smtClean="0"/>
                        <a:t>Local digital</a:t>
                      </a:r>
                      <a:r>
                        <a:rPr lang="en-GB" sz="1400" b="0" baseline="0" dirty="0" smtClean="0"/>
                        <a:t> support</a:t>
                      </a:r>
                      <a:endParaRPr lang="en-GB" sz="1400" b="0" dirty="0"/>
                    </a:p>
                  </a:txBody>
                  <a:tcPr/>
                </a:tc>
                <a:tc>
                  <a:txBody>
                    <a:bodyPr/>
                    <a:lstStyle/>
                    <a:p>
                      <a:r>
                        <a:rPr lang="en-GB" sz="1400" b="0" dirty="0" smtClean="0">
                          <a:hlinkClick r:id="rId6"/>
                        </a:rPr>
                        <a:t>Find a centre </a:t>
                      </a:r>
                      <a:endParaRPr lang="en-GB" sz="1400" b="0" dirty="0"/>
                    </a:p>
                  </a:txBody>
                  <a:tcPr/>
                </a:tc>
              </a:tr>
              <a:tr h="370840">
                <a:tc>
                  <a:txBody>
                    <a:bodyPr/>
                    <a:lstStyle/>
                    <a:p>
                      <a:r>
                        <a:rPr lang="en-GB" sz="1400" b="0" dirty="0" smtClean="0">
                          <a:hlinkClick r:id="rId7"/>
                        </a:rPr>
                        <a:t>Blackfriars Settlement</a:t>
                      </a:r>
                      <a:endParaRPr lang="en-GB" sz="1400" b="0" dirty="0"/>
                    </a:p>
                  </a:txBody>
                  <a:tcPr/>
                </a:tc>
                <a:tc>
                  <a:txBody>
                    <a:bodyPr/>
                    <a:lstStyle/>
                    <a:p>
                      <a:r>
                        <a:rPr lang="en-GB" sz="1400" b="0" dirty="0" smtClean="0"/>
                        <a:t>Beginners IT cause for 19+ Southwark</a:t>
                      </a:r>
                      <a:r>
                        <a:rPr lang="en-GB" sz="1400" b="0" baseline="0" dirty="0" smtClean="0"/>
                        <a:t> residents </a:t>
                      </a:r>
                      <a:endParaRPr lang="en-GB" sz="1400" b="0" dirty="0"/>
                    </a:p>
                  </a:txBody>
                  <a:tcPr/>
                </a:tc>
                <a:tc>
                  <a:txBody>
                    <a:bodyPr/>
                    <a:lstStyle/>
                    <a:p>
                      <a:r>
                        <a:rPr lang="en-GB" sz="1400" b="0" dirty="0" smtClean="0"/>
                        <a:t>To register interest: </a:t>
                      </a:r>
                      <a:r>
                        <a:rPr lang="en-GB" sz="1400" b="0" dirty="0" smtClean="0">
                          <a:effectLst/>
                        </a:rPr>
                        <a:t>020 7960 4607 / </a:t>
                      </a:r>
                      <a:r>
                        <a:rPr lang="en-GB" sz="1400" b="0" dirty="0" smtClean="0"/>
                        <a:t>1 Rushworth Street, SE1 ORB</a:t>
                      </a:r>
                      <a:endParaRPr lang="en-GB" sz="1400" b="0" dirty="0"/>
                    </a:p>
                  </a:txBody>
                  <a:tcPr/>
                </a:tc>
              </a:tr>
              <a:tr h="370840">
                <a:tc>
                  <a:txBody>
                    <a:bodyPr/>
                    <a:lstStyle/>
                    <a:p>
                      <a:r>
                        <a:rPr lang="en-GB" sz="1400" b="0" dirty="0" smtClean="0">
                          <a:hlinkClick r:id="rId8"/>
                        </a:rPr>
                        <a:t>Age</a:t>
                      </a:r>
                      <a:r>
                        <a:rPr lang="en-GB" sz="1400" b="0" baseline="0" dirty="0" smtClean="0">
                          <a:hlinkClick r:id="rId8"/>
                        </a:rPr>
                        <a:t> UK Lewisham and Southwark</a:t>
                      </a:r>
                      <a:endParaRPr lang="en-GB" sz="1400" b="0" dirty="0"/>
                    </a:p>
                  </a:txBody>
                  <a:tcPr/>
                </a:tc>
                <a:tc>
                  <a:txBody>
                    <a:bodyPr/>
                    <a:lstStyle/>
                    <a:p>
                      <a:r>
                        <a:rPr lang="en-GB" sz="1400" b="0" dirty="0" smtClean="0"/>
                        <a:t>Digital support, incl. with benefit claims, for 60+</a:t>
                      </a:r>
                      <a:r>
                        <a:rPr lang="en-GB" sz="1400" b="0" baseline="0" dirty="0" smtClean="0"/>
                        <a:t> Lewisham residents</a:t>
                      </a:r>
                      <a:endParaRPr lang="en-GB" sz="1400" b="0" dirty="0"/>
                    </a:p>
                  </a:txBody>
                  <a:tcPr/>
                </a:tc>
                <a:tc>
                  <a:txBody>
                    <a:bodyPr/>
                    <a:lstStyle/>
                    <a:p>
                      <a:r>
                        <a:rPr lang="en-GB" sz="1400" b="0" dirty="0" smtClean="0"/>
                        <a:t>10 Catford Broadway, London, SE6 4SP</a:t>
                      </a:r>
                    </a:p>
                    <a:p>
                      <a:r>
                        <a:rPr lang="en-GB" sz="1400" b="0" dirty="0" smtClean="0"/>
                        <a:t>Tues</a:t>
                      </a:r>
                      <a:r>
                        <a:rPr lang="en-GB" sz="1400" b="0" baseline="0" dirty="0" smtClean="0"/>
                        <a:t> 10:00-14:30</a:t>
                      </a:r>
                      <a:endParaRPr lang="en-GB" sz="1400" b="0" dirty="0"/>
                    </a:p>
                  </a:txBody>
                  <a:tcPr/>
                </a:tc>
              </a:tr>
            </a:tbl>
          </a:graphicData>
        </a:graphic>
      </p:graphicFrame>
      <p:sp>
        <p:nvSpPr>
          <p:cNvPr id="6" name="TextBox 5"/>
          <p:cNvSpPr txBox="1"/>
          <p:nvPr/>
        </p:nvSpPr>
        <p:spPr>
          <a:xfrm>
            <a:off x="251520" y="260648"/>
            <a:ext cx="7848872" cy="646331"/>
          </a:xfrm>
          <a:prstGeom prst="rect">
            <a:avLst/>
          </a:prstGeom>
          <a:noFill/>
        </p:spPr>
        <p:txBody>
          <a:bodyPr wrap="square" rtlCol="0">
            <a:spAutoFit/>
          </a:bodyPr>
          <a:lstStyle/>
          <a:p>
            <a:r>
              <a:rPr lang="en-GB" b="1" dirty="0" smtClean="0"/>
              <a:t>Southwark Local services: improving the </a:t>
            </a:r>
            <a:r>
              <a:rPr lang="en-GB" b="1" dirty="0"/>
              <a:t>d</a:t>
            </a:r>
            <a:r>
              <a:rPr lang="en-GB" b="1" dirty="0" smtClean="0"/>
              <a:t>igital capability of customers </a:t>
            </a:r>
            <a:endParaRPr lang="en-GB" b="1" dirty="0"/>
          </a:p>
        </p:txBody>
      </p:sp>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a:hlinkClick r:id="rId10"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33140368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171400"/>
            <a:ext cx="8229600" cy="1143000"/>
          </a:xfrm>
        </p:spPr>
        <p:txBody>
          <a:bodyPr>
            <a:normAutofit/>
          </a:bodyPr>
          <a:lstStyle/>
          <a:p>
            <a:r>
              <a:rPr lang="en-GB" sz="1800" dirty="0" smtClean="0">
                <a:latin typeface="Lucida Sans Unicode (Body)"/>
              </a:rPr>
              <a:t>Lambeth local services: 1/5 </a:t>
            </a:r>
            <a:endParaRPr lang="en-GB" sz="1800" dirty="0">
              <a:latin typeface="Lucida Sans Unicode (Body)"/>
            </a:endParaRPr>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420375939"/>
              </p:ext>
            </p:extLst>
          </p:nvPr>
        </p:nvGraphicFramePr>
        <p:xfrm>
          <a:off x="323528" y="764704"/>
          <a:ext cx="8554124" cy="4424680"/>
        </p:xfrm>
        <a:graphic>
          <a:graphicData uri="http://schemas.openxmlformats.org/drawingml/2006/table">
            <a:tbl>
              <a:tblPr firstRow="1" bandRow="1">
                <a:tableStyleId>{5C22544A-7EE6-4342-B048-85BDC9FD1C3A}</a:tableStyleId>
              </a:tblPr>
              <a:tblGrid>
                <a:gridCol w="2077100"/>
                <a:gridCol w="2077100"/>
                <a:gridCol w="2077100"/>
                <a:gridCol w="2322824"/>
              </a:tblGrid>
              <a:tr h="370840">
                <a:tc>
                  <a:txBody>
                    <a:bodyPr/>
                    <a:lstStyle/>
                    <a:p>
                      <a:endParaRPr lang="en-GB" sz="1400" b="1" dirty="0"/>
                    </a:p>
                  </a:txBody>
                  <a:tcPr/>
                </a:tc>
                <a:tc>
                  <a:txBody>
                    <a:bodyPr/>
                    <a:lstStyle/>
                    <a:p>
                      <a:r>
                        <a:rPr lang="en-GB" sz="1400" b="1" dirty="0" smtClean="0"/>
                        <a:t>ORGANISATION</a:t>
                      </a:r>
                      <a:endParaRPr lang="en-GB" sz="1400" b="1" dirty="0"/>
                    </a:p>
                  </a:txBody>
                  <a:tcPr/>
                </a:tc>
                <a:tc>
                  <a:txBody>
                    <a:bodyPr/>
                    <a:lstStyle/>
                    <a:p>
                      <a:r>
                        <a:rPr lang="en-GB" sz="1400" b="1" dirty="0" smtClean="0"/>
                        <a:t>SERVICES </a:t>
                      </a:r>
                      <a:endParaRPr lang="en-GB" sz="1400" b="1" dirty="0"/>
                    </a:p>
                  </a:txBody>
                  <a:tcPr/>
                </a:tc>
                <a:tc>
                  <a:txBody>
                    <a:bodyPr/>
                    <a:lstStyle/>
                    <a:p>
                      <a:r>
                        <a:rPr lang="en-GB" sz="1400" b="1" dirty="0" smtClean="0"/>
                        <a:t>CONTACT</a:t>
                      </a:r>
                      <a:endParaRPr lang="en-GB" sz="1400" b="1" dirty="0"/>
                    </a:p>
                  </a:txBody>
                  <a:tcPr/>
                </a:tc>
              </a:tr>
              <a:tr h="370840">
                <a:tc>
                  <a:txBody>
                    <a:bodyPr/>
                    <a:lstStyle/>
                    <a:p>
                      <a:endParaRPr lang="en-GB" sz="1100" dirty="0">
                        <a:latin typeface="Lucida Sans Unicode (Body)"/>
                      </a:endParaRPr>
                    </a:p>
                  </a:txBody>
                  <a:tcPr/>
                </a:tc>
                <a:tc>
                  <a:txBody>
                    <a:bodyPr/>
                    <a:lstStyle/>
                    <a:p>
                      <a:r>
                        <a:rPr lang="en-GB" sz="1100" b="0" dirty="0" smtClean="0">
                          <a:latin typeface="Lucida Sans Unicode (Body)"/>
                        </a:rPr>
                        <a:t>One Lambeth Advice</a:t>
                      </a:r>
                      <a:endParaRPr lang="en-GB" sz="11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kern="1200" dirty="0" smtClean="0">
                          <a:solidFill>
                            <a:schemeClr val="dk1"/>
                          </a:solidFill>
                          <a:effectLst/>
                          <a:latin typeface="Lucida Sans Unicode (Body)"/>
                          <a:ea typeface="+mn-ea"/>
                          <a:cs typeface="+mn-cs"/>
                        </a:rPr>
                        <a:t>One Lambeth provides initial advice and assessment via </a:t>
                      </a:r>
                      <a:r>
                        <a:rPr kumimoji="0" lang="en-GB" sz="1100" b="0" kern="1200" dirty="0" err="1" smtClean="0">
                          <a:solidFill>
                            <a:schemeClr val="dk1"/>
                          </a:solidFill>
                          <a:effectLst/>
                          <a:latin typeface="Lucida Sans Unicode (Body)"/>
                          <a:ea typeface="+mn-ea"/>
                          <a:cs typeface="+mn-cs"/>
                        </a:rPr>
                        <a:t>phonecall</a:t>
                      </a:r>
                      <a:r>
                        <a:rPr kumimoji="0" lang="en-GB" sz="1100" b="0" kern="1200" dirty="0" smtClean="0">
                          <a:solidFill>
                            <a:schemeClr val="dk1"/>
                          </a:solidFill>
                          <a:effectLst/>
                          <a:latin typeface="Lucida Sans Unicode (Body)"/>
                          <a:ea typeface="+mn-ea"/>
                          <a:cs typeface="+mn-cs"/>
                        </a:rPr>
                        <a:t> or web chats on benefits, debt, work, housing and goods and services</a:t>
                      </a:r>
                      <a:endParaRPr lang="en-GB" sz="1100" b="0"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Telephone  0800 254 0298   </a:t>
                      </a:r>
                      <a:r>
                        <a:rPr kumimoji="0" lang="en-GB" sz="1100" b="0" u="sng" kern="1200" dirty="0" smtClean="0">
                          <a:solidFill>
                            <a:schemeClr val="dk1"/>
                          </a:solidFill>
                          <a:effectLst/>
                          <a:latin typeface="Lucida Sans Unicode (Body)"/>
                          <a:ea typeface="+mn-ea"/>
                          <a:cs typeface="+mn-cs"/>
                          <a:hlinkClick r:id="rId2"/>
                        </a:rPr>
                        <a:t>http://onelambethadvice.org.uk</a:t>
                      </a:r>
                      <a:r>
                        <a:rPr kumimoji="0" lang="en-GB" sz="1100" b="0" kern="1200" dirty="0" smtClean="0">
                          <a:solidFill>
                            <a:schemeClr val="dk1"/>
                          </a:solidFill>
                          <a:effectLst/>
                          <a:latin typeface="Lucida Sans Unicode (Body)"/>
                          <a:ea typeface="+mn-ea"/>
                          <a:cs typeface="+mn-cs"/>
                        </a:rPr>
                        <a:t>.</a:t>
                      </a:r>
                      <a:endParaRPr lang="en-GB" sz="1100" b="0" dirty="0">
                        <a:latin typeface="Lucida Sans Unicode (Body)"/>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1" i="1" kern="1200" dirty="0" smtClean="0">
                          <a:solidFill>
                            <a:schemeClr val="dk1"/>
                          </a:solidFill>
                          <a:effectLst/>
                          <a:latin typeface="Lucida Sans Unicode (Body)"/>
                          <a:ea typeface="+mn-ea"/>
                          <a:cs typeface="+mn-cs"/>
                        </a:rPr>
                        <a:t>Lambeth Drug and Alcohol Consortium</a:t>
                      </a:r>
                      <a:endParaRPr kumimoji="0" lang="en-GB" sz="1100" i="1" kern="1200" dirty="0" smtClean="0">
                        <a:solidFill>
                          <a:schemeClr val="dk1"/>
                        </a:solidFill>
                        <a:effectLst/>
                        <a:latin typeface="Lucida Sans Unicode (Body)"/>
                        <a:ea typeface="+mn-ea"/>
                        <a:cs typeface="+mn-cs"/>
                      </a:endParaRPr>
                    </a:p>
                    <a:p>
                      <a:endParaRPr lang="en-GB" sz="1100" dirty="0">
                        <a:latin typeface="Lucida Sans Unicode (Body)"/>
                      </a:endParaRPr>
                    </a:p>
                  </a:txBody>
                  <a:tcPr/>
                </a:tc>
                <a:tc>
                  <a:txBody>
                    <a:bodyPr/>
                    <a:lstStyle/>
                    <a:p>
                      <a:r>
                        <a:rPr lang="en-GB" sz="1100" b="0" dirty="0" smtClean="0">
                          <a:latin typeface="Lucida Sans Unicode (Body)"/>
                        </a:rPr>
                        <a:t>Slam Benefit advice service</a:t>
                      </a:r>
                    </a:p>
                    <a:p>
                      <a:endParaRPr lang="en-GB" sz="1100" b="0" dirty="0" smtClean="0">
                        <a:latin typeface="Lucida Sans Unicode (Body)"/>
                      </a:endParaRPr>
                    </a:p>
                    <a:p>
                      <a:endParaRPr lang="en-GB" sz="1100" b="0"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Public health used to fund EPC to provide advice for service users accessing Lambeth Drug and Alcohol Consortium but this funding is being offered as a saving. </a:t>
                      </a:r>
                      <a:endParaRPr lang="en-GB" sz="11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kern="1200" dirty="0" smtClean="0">
                          <a:solidFill>
                            <a:schemeClr val="dk1"/>
                          </a:solidFill>
                          <a:effectLst/>
                          <a:latin typeface="Lucida Sans Unicode (Body)"/>
                          <a:ea typeface="+mn-ea"/>
                          <a:cs typeface="+mn-cs"/>
                        </a:rPr>
                        <a:t>Any new referrals we receive need be emailed to Anton Drop in and appointments will be offered  at;</a:t>
                      </a:r>
                    </a:p>
                    <a:p>
                      <a:pPr lvl="0"/>
                      <a:r>
                        <a:rPr kumimoji="0" lang="en-GB" sz="1100" b="0" kern="1200" dirty="0" smtClean="0">
                          <a:solidFill>
                            <a:schemeClr val="dk1"/>
                          </a:solidFill>
                          <a:effectLst/>
                          <a:latin typeface="Lucida Sans Unicode (Body)"/>
                          <a:ea typeface="+mn-ea"/>
                          <a:cs typeface="+mn-cs"/>
                        </a:rPr>
                        <a:t>The Harbour  (Monday and Friday)  </a:t>
                      </a:r>
                    </a:p>
                    <a:p>
                      <a:pPr lvl="0"/>
                      <a:r>
                        <a:rPr kumimoji="0" lang="en-GB" sz="1100" b="0" kern="1200" dirty="0" smtClean="0">
                          <a:solidFill>
                            <a:schemeClr val="dk1"/>
                          </a:solidFill>
                          <a:effectLst/>
                          <a:latin typeface="Lucida Sans Unicode (Body)"/>
                          <a:ea typeface="+mn-ea"/>
                          <a:cs typeface="+mn-cs"/>
                        </a:rPr>
                        <a:t>Lorraine Hewitt House (Wednesday and Thursday).</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1" i="1" kern="1200" dirty="0" smtClean="0">
                          <a:solidFill>
                            <a:schemeClr val="dk1"/>
                          </a:solidFill>
                          <a:effectLst/>
                          <a:latin typeface="Lucida Sans Unicode (Body)"/>
                          <a:ea typeface="+mn-ea"/>
                          <a:cs typeface="+mn-cs"/>
                        </a:rPr>
                        <a:t>Mental health </a:t>
                      </a:r>
                      <a:endParaRPr kumimoji="0" lang="en-GB" sz="1100" i="1" kern="1200" dirty="0" smtClean="0">
                        <a:solidFill>
                          <a:schemeClr val="dk1"/>
                        </a:solidFill>
                        <a:effectLst/>
                        <a:latin typeface="Lucida Sans Unicode (Body)"/>
                        <a:ea typeface="+mn-ea"/>
                        <a:cs typeface="+mn-cs"/>
                      </a:endParaRPr>
                    </a:p>
                    <a:p>
                      <a:endParaRPr lang="en-GB" sz="1100" dirty="0">
                        <a:latin typeface="Lucida Sans Unicode (Body)"/>
                      </a:endParaRPr>
                    </a:p>
                  </a:txBody>
                  <a:tcPr/>
                </a:tc>
                <a:tc>
                  <a:txBody>
                    <a:bodyPr/>
                    <a:lstStyle/>
                    <a:p>
                      <a:r>
                        <a:rPr kumimoji="0" lang="en-GB" sz="1100" b="0" kern="1200" dirty="0" err="1" smtClean="0">
                          <a:solidFill>
                            <a:schemeClr val="dk1"/>
                          </a:solidFill>
                          <a:effectLst/>
                          <a:latin typeface="Lucida Sans Unicode (Body)"/>
                          <a:ea typeface="+mn-ea"/>
                          <a:cs typeface="+mn-cs"/>
                        </a:rPr>
                        <a:t>Maudsley</a:t>
                      </a:r>
                      <a:r>
                        <a:rPr kumimoji="0" lang="en-GB" sz="1100" b="0" kern="1200" dirty="0" smtClean="0">
                          <a:solidFill>
                            <a:schemeClr val="dk1"/>
                          </a:solidFill>
                          <a:effectLst/>
                          <a:latin typeface="Lucida Sans Unicode (Body)"/>
                          <a:ea typeface="+mn-ea"/>
                          <a:cs typeface="+mn-cs"/>
                        </a:rPr>
                        <a:t> Hospital  and Lambeth Hospital </a:t>
                      </a:r>
                    </a:p>
                    <a:p>
                      <a:endParaRPr kumimoji="0" lang="en-GB" sz="1100" b="0" kern="1200" dirty="0" smtClean="0">
                        <a:solidFill>
                          <a:schemeClr val="dk1"/>
                        </a:solidFill>
                        <a:effectLst/>
                        <a:latin typeface="Lucida Sans Unicode (Body)"/>
                        <a:ea typeface="+mn-ea"/>
                        <a:cs typeface="+mn-cs"/>
                      </a:endParaRPr>
                    </a:p>
                    <a:p>
                      <a:endParaRPr lang="en-GB" sz="1100" b="0"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inpatients receiving psychiatric care can access advice from the in house benefit advice team.</a:t>
                      </a:r>
                      <a:endParaRPr lang="en-GB" sz="1100" b="0"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Accessed via their hospital health worker referring </a:t>
                      </a:r>
                      <a:endParaRPr lang="en-GB" sz="1100" b="0" dirty="0">
                        <a:latin typeface="Lucida Sans Unicode (Body)"/>
                      </a:endParaRPr>
                    </a:p>
                  </a:txBody>
                  <a:tcPr/>
                </a:tc>
              </a:tr>
              <a:tr h="370840">
                <a:tc>
                  <a:txBody>
                    <a:bodyPr/>
                    <a:lstStyle/>
                    <a:p>
                      <a:endParaRPr lang="en-GB" sz="1100"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Community mental health services </a:t>
                      </a:r>
                      <a:endParaRPr lang="en-GB" sz="1100" b="0" dirty="0">
                        <a:latin typeface="Lucida Sans Unicode (Body)"/>
                      </a:endParaRPr>
                    </a:p>
                  </a:txBody>
                  <a:tcPr/>
                </a:tc>
                <a:tc>
                  <a:txBody>
                    <a:bodyPr/>
                    <a:lstStyle/>
                    <a:p>
                      <a:endParaRPr lang="en-GB" sz="1100" b="0"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Based at 380 Streatham High Road can access an benefit adviser called Andrew Stevenson employed by Spires. Accessed by asking their health worker to refer.</a:t>
                      </a:r>
                      <a:endParaRPr lang="en-GB" sz="1100" b="0" dirty="0">
                        <a:latin typeface="Lucida Sans Unicode (Body)"/>
                      </a:endParaRPr>
                    </a:p>
                  </a:txBody>
                  <a:tcPr/>
                </a:tc>
              </a:tr>
            </a:tbl>
          </a:graphicData>
        </a:graphic>
      </p:graphicFrame>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ounded Rectangle 5">
            <a:hlinkClick r:id="rId4"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263056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76927357"/>
              </p:ext>
            </p:extLst>
          </p:nvPr>
        </p:nvGraphicFramePr>
        <p:xfrm>
          <a:off x="179512" y="692696"/>
          <a:ext cx="8554124" cy="5029200"/>
        </p:xfrm>
        <a:graphic>
          <a:graphicData uri="http://schemas.openxmlformats.org/drawingml/2006/table">
            <a:tbl>
              <a:tblPr firstRow="1" bandRow="1">
                <a:tableStyleId>{5C22544A-7EE6-4342-B048-85BDC9FD1C3A}</a:tableStyleId>
              </a:tblPr>
              <a:tblGrid>
                <a:gridCol w="2077100"/>
                <a:gridCol w="2077100"/>
                <a:gridCol w="2077100"/>
                <a:gridCol w="2322824"/>
              </a:tblGrid>
              <a:tr h="154816">
                <a:tc>
                  <a:txBody>
                    <a:bodyPr/>
                    <a:lstStyle/>
                    <a:p>
                      <a:endParaRPr lang="en-GB" sz="1400" b="1" dirty="0"/>
                    </a:p>
                  </a:txBody>
                  <a:tcPr/>
                </a:tc>
                <a:tc>
                  <a:txBody>
                    <a:bodyPr/>
                    <a:lstStyle/>
                    <a:p>
                      <a:r>
                        <a:rPr lang="en-GB" sz="1400" b="1" dirty="0" smtClean="0"/>
                        <a:t>ORGANISATION</a:t>
                      </a:r>
                      <a:endParaRPr lang="en-GB" sz="1400" b="1" dirty="0"/>
                    </a:p>
                  </a:txBody>
                  <a:tcPr/>
                </a:tc>
                <a:tc>
                  <a:txBody>
                    <a:bodyPr/>
                    <a:lstStyle/>
                    <a:p>
                      <a:r>
                        <a:rPr lang="en-GB" sz="1400" b="1" dirty="0" smtClean="0"/>
                        <a:t>SERVICES </a:t>
                      </a:r>
                      <a:endParaRPr lang="en-GB" sz="1400" b="1" dirty="0"/>
                    </a:p>
                  </a:txBody>
                  <a:tcPr/>
                </a:tc>
                <a:tc>
                  <a:txBody>
                    <a:bodyPr/>
                    <a:lstStyle/>
                    <a:p>
                      <a:r>
                        <a:rPr lang="en-GB" sz="1400" b="1" dirty="0" smtClean="0"/>
                        <a:t>CONTACT</a:t>
                      </a:r>
                      <a:endParaRPr lang="en-GB" sz="1400" b="1" dirty="0"/>
                    </a:p>
                  </a:txBody>
                  <a:tcPr/>
                </a:tc>
              </a:tr>
              <a:tr h="370840">
                <a:tc>
                  <a:txBody>
                    <a:bodyPr/>
                    <a:lstStyle/>
                    <a:p>
                      <a:r>
                        <a:rPr lang="en-GB" sz="1100" b="1" i="1" dirty="0" smtClean="0">
                          <a:latin typeface="Lucida Sans Unicode (Body)"/>
                        </a:rPr>
                        <a:t>Agencies</a:t>
                      </a:r>
                      <a:endParaRPr lang="en-GB" sz="1100" b="1" i="1"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Age UK Lambeth </a:t>
                      </a:r>
                      <a:endParaRPr lang="en-GB" sz="1100" b="0" dirty="0">
                        <a:latin typeface="Lucida Sans Unicode (Body)"/>
                      </a:endParaRPr>
                    </a:p>
                  </a:txBody>
                  <a:tcPr/>
                </a:tc>
                <a:tc>
                  <a:txBody>
                    <a:bodyPr/>
                    <a:lstStyle/>
                    <a:p>
                      <a:r>
                        <a:rPr kumimoji="0" lang="en-GB" sz="1100" b="1" u="sng" kern="1200" dirty="0" smtClean="0">
                          <a:solidFill>
                            <a:schemeClr val="dk1"/>
                          </a:solidFill>
                          <a:effectLst/>
                          <a:latin typeface="Lucida Sans Unicode (Body)"/>
                          <a:ea typeface="+mn-ea"/>
                          <a:cs typeface="+mn-cs"/>
                        </a:rPr>
                        <a:t>provide help form filling</a:t>
                      </a:r>
                      <a:r>
                        <a:rPr kumimoji="0" lang="en-GB" sz="1100" b="1" kern="1200" dirty="0" smtClean="0">
                          <a:solidFill>
                            <a:schemeClr val="dk1"/>
                          </a:solidFill>
                          <a:effectLst/>
                          <a:latin typeface="Lucida Sans Unicode (Body)"/>
                          <a:ea typeface="+mn-ea"/>
                          <a:cs typeface="+mn-cs"/>
                        </a:rPr>
                        <a:t> DLA, PIP ESA for client</a:t>
                      </a:r>
                      <a:r>
                        <a:rPr kumimoji="0" lang="en-GB" sz="1100" b="1" kern="1200" baseline="0" dirty="0" smtClean="0">
                          <a:solidFill>
                            <a:schemeClr val="dk1"/>
                          </a:solidFill>
                          <a:effectLst/>
                          <a:latin typeface="Lucida Sans Unicode (Body)"/>
                          <a:ea typeface="+mn-ea"/>
                          <a:cs typeface="+mn-cs"/>
                        </a:rPr>
                        <a:t> group age 55+</a:t>
                      </a:r>
                      <a:endParaRPr lang="en-GB" sz="1100" dirty="0">
                        <a:latin typeface="Lucida Sans Unicode (Body)"/>
                      </a:endParaRPr>
                    </a:p>
                  </a:txBody>
                  <a:tcPr/>
                </a:tc>
                <a:tc>
                  <a:txBody>
                    <a:bodyPr/>
                    <a:lstStyle/>
                    <a:p>
                      <a:r>
                        <a:rPr kumimoji="0" lang="en-GB" sz="1100" kern="1200" dirty="0" smtClean="0">
                          <a:solidFill>
                            <a:schemeClr val="dk1"/>
                          </a:solidFill>
                          <a:effectLst/>
                          <a:latin typeface="Lucida Sans Unicode (Body)"/>
                          <a:ea typeface="+mn-ea"/>
                          <a:cs typeface="+mn-cs"/>
                        </a:rPr>
                        <a:t>Telephone: 020 7346 6800</a:t>
                      </a:r>
                    </a:p>
                    <a:p>
                      <a:r>
                        <a:rPr kumimoji="0" lang="en-GB" sz="1100" kern="1200" dirty="0" smtClean="0">
                          <a:solidFill>
                            <a:schemeClr val="dk1"/>
                          </a:solidFill>
                          <a:effectLst/>
                          <a:latin typeface="Lucida Sans Unicode (Body)"/>
                          <a:ea typeface="+mn-ea"/>
                          <a:cs typeface="+mn-cs"/>
                        </a:rPr>
                        <a:t>Email: info@ageuklambeth.org.uk</a:t>
                      </a:r>
                    </a:p>
                    <a:p>
                      <a:r>
                        <a:rPr kumimoji="0" lang="en-GB" sz="1100" u="sng" kern="1200" dirty="0" smtClean="0">
                          <a:solidFill>
                            <a:schemeClr val="dk1"/>
                          </a:solidFill>
                          <a:effectLst/>
                          <a:latin typeface="Lucida Sans Unicode (Body)"/>
                          <a:ea typeface="+mn-ea"/>
                          <a:cs typeface="+mn-cs"/>
                          <a:hlinkClick r:id="rId2"/>
                        </a:rPr>
                        <a:t>http://www.ageuk.org.uk/lambeth</a:t>
                      </a:r>
                      <a:endParaRPr kumimoji="0" lang="en-GB" sz="1100" kern="1200" dirty="0" smtClean="0">
                        <a:solidFill>
                          <a:schemeClr val="dk1"/>
                        </a:solidFill>
                        <a:effectLst/>
                        <a:latin typeface="Lucida Sans Unicode (Body)"/>
                        <a:ea typeface="+mn-ea"/>
                        <a:cs typeface="+mn-cs"/>
                      </a:endParaRPr>
                    </a:p>
                    <a:p>
                      <a:endParaRPr lang="en-GB" sz="1100" dirty="0">
                        <a:latin typeface="Lucida Sans Unicode (Body)"/>
                      </a:endParaRPr>
                    </a:p>
                  </a:txBody>
                  <a:tcPr/>
                </a:tc>
              </a:tr>
              <a:tr h="370840">
                <a:tc>
                  <a:txBody>
                    <a:bodyPr/>
                    <a:lstStyle/>
                    <a:p>
                      <a:endParaRPr lang="en-GB" sz="1100" b="1" i="1">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Brixton Advice Centre </a:t>
                      </a:r>
                      <a:endParaRPr lang="en-GB" sz="11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smtClean="0">
                          <a:solidFill>
                            <a:schemeClr val="dk1"/>
                          </a:solidFill>
                          <a:effectLst/>
                          <a:latin typeface="Lucida Sans Unicode (Body)"/>
                          <a:ea typeface="+mn-ea"/>
                          <a:cs typeface="+mn-cs"/>
                        </a:rPr>
                        <a:t>Offers following advice: Housing, benefits, debt &amp; money, work, family &amp; children, consumer, domestic violence, health &amp; care, discrimination, immigration, young people and older people.</a:t>
                      </a:r>
                    </a:p>
                    <a:p>
                      <a:endParaRPr lang="en-GB" sz="1100" dirty="0">
                        <a:latin typeface="Lucida Sans Unicode (Body)"/>
                      </a:endParaRPr>
                    </a:p>
                  </a:txBody>
                  <a:tcPr/>
                </a:tc>
                <a:tc>
                  <a:txBody>
                    <a:bodyPr/>
                    <a:lstStyle/>
                    <a:p>
                      <a:r>
                        <a:rPr kumimoji="0" lang="en-GB" sz="1100" kern="1200" dirty="0" smtClean="0">
                          <a:solidFill>
                            <a:schemeClr val="dk1"/>
                          </a:solidFill>
                          <a:effectLst/>
                          <a:latin typeface="Lucida Sans Unicode (Body)"/>
                          <a:ea typeface="+mn-ea"/>
                          <a:cs typeface="+mn-cs"/>
                        </a:rPr>
                        <a:t>Address: 165-167 </a:t>
                      </a:r>
                      <a:r>
                        <a:rPr kumimoji="0" lang="en-GB" sz="1100" kern="1200" dirty="0" err="1" smtClean="0">
                          <a:solidFill>
                            <a:schemeClr val="dk1"/>
                          </a:solidFill>
                          <a:effectLst/>
                          <a:latin typeface="Lucida Sans Unicode (Body)"/>
                          <a:ea typeface="+mn-ea"/>
                          <a:cs typeface="+mn-cs"/>
                        </a:rPr>
                        <a:t>Railton</a:t>
                      </a:r>
                      <a:r>
                        <a:rPr kumimoji="0" lang="en-GB" sz="1100" kern="1200" dirty="0" smtClean="0">
                          <a:solidFill>
                            <a:schemeClr val="dk1"/>
                          </a:solidFill>
                          <a:effectLst/>
                          <a:latin typeface="Lucida Sans Unicode (Body)"/>
                          <a:ea typeface="+mn-ea"/>
                          <a:cs typeface="+mn-cs"/>
                        </a:rPr>
                        <a:t> Rd, London, SE24 0LU</a:t>
                      </a:r>
                    </a:p>
                    <a:p>
                      <a:r>
                        <a:rPr kumimoji="0" lang="en-GB" sz="1100" kern="1200" dirty="0" smtClean="0">
                          <a:solidFill>
                            <a:schemeClr val="dk1"/>
                          </a:solidFill>
                          <a:effectLst/>
                          <a:latin typeface="Lucida Sans Unicode (Body)"/>
                          <a:ea typeface="+mn-ea"/>
                          <a:cs typeface="+mn-cs"/>
                        </a:rPr>
                        <a:t>Number: 020 7733 7554</a:t>
                      </a:r>
                    </a:p>
                    <a:p>
                      <a:endParaRPr lang="en-GB" sz="1100" dirty="0" smtClean="0">
                        <a:latin typeface="Lucida Sans Unicode (Body)"/>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1" u="sng" kern="1200" dirty="0" smtClean="0">
                          <a:solidFill>
                            <a:schemeClr val="dk1"/>
                          </a:solidFill>
                          <a:effectLst/>
                          <a:latin typeface="Lucida Sans Unicode (Body)"/>
                          <a:ea typeface="+mn-ea"/>
                          <a:cs typeface="+mn-cs"/>
                          <a:hlinkClick r:id="rId3"/>
                        </a:rPr>
                        <a:t>http://brixtonadvice.org.uk</a:t>
                      </a:r>
                      <a:endParaRPr kumimoji="0" lang="en-GB" sz="1100" kern="1200" dirty="0" smtClean="0">
                        <a:solidFill>
                          <a:schemeClr val="dk1"/>
                        </a:solidFill>
                        <a:effectLst/>
                        <a:latin typeface="Lucida Sans Unicode (Body)"/>
                        <a:ea typeface="+mn-ea"/>
                        <a:cs typeface="+mn-cs"/>
                      </a:endParaRPr>
                    </a:p>
                    <a:p>
                      <a:endParaRPr lang="en-GB" sz="1100" dirty="0">
                        <a:latin typeface="Lucida Sans Unicode (Body)"/>
                      </a:endParaRPr>
                    </a:p>
                  </a:txBody>
                  <a:tcPr/>
                </a:tc>
              </a:tr>
              <a:tr h="370840">
                <a:tc>
                  <a:txBody>
                    <a:bodyPr/>
                    <a:lstStyle/>
                    <a:p>
                      <a:r>
                        <a:rPr kumimoji="0" lang="en-GB" sz="1100" b="1" i="1" kern="1200" dirty="0" smtClean="0">
                          <a:solidFill>
                            <a:schemeClr val="dk1"/>
                          </a:solidFill>
                          <a:effectLst/>
                          <a:latin typeface="Lucida Sans Unicode (Body)"/>
                          <a:ea typeface="+mn-ea"/>
                          <a:cs typeface="+mn-cs"/>
                        </a:rPr>
                        <a:t>Carers </a:t>
                      </a:r>
                      <a:endParaRPr lang="en-GB" sz="1100" b="1" i="1"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Help for Carers</a:t>
                      </a:r>
                      <a:endParaRPr lang="en-GB" sz="1100" b="0" dirty="0">
                        <a:latin typeface="Lucida Sans Unicode (Body)"/>
                      </a:endParaRPr>
                    </a:p>
                  </a:txBody>
                  <a:tcPr/>
                </a:tc>
                <a:tc>
                  <a:txBody>
                    <a:bodyPr/>
                    <a:lstStyle/>
                    <a:p>
                      <a:r>
                        <a:rPr kumimoji="0" lang="en-GB" sz="1100" kern="1200" dirty="0" smtClean="0">
                          <a:solidFill>
                            <a:schemeClr val="dk1"/>
                          </a:solidFill>
                          <a:effectLst/>
                          <a:latin typeface="Lucida Sans Unicode (Body)"/>
                          <a:ea typeface="+mn-ea"/>
                          <a:cs typeface="+mn-cs"/>
                        </a:rPr>
                        <a:t>Advice</a:t>
                      </a:r>
                      <a:r>
                        <a:rPr kumimoji="0" lang="en-GB" sz="1100" kern="1200" baseline="0" dirty="0" smtClean="0">
                          <a:solidFill>
                            <a:schemeClr val="dk1"/>
                          </a:solidFill>
                          <a:effectLst/>
                          <a:latin typeface="Lucida Sans Unicode (Body)"/>
                          <a:ea typeface="+mn-ea"/>
                          <a:cs typeface="+mn-cs"/>
                        </a:rPr>
                        <a:t> and support</a:t>
                      </a:r>
                      <a:endParaRPr lang="en-GB" sz="1100" dirty="0">
                        <a:latin typeface="Lucida Sans Unicode (Body)"/>
                      </a:endParaRPr>
                    </a:p>
                  </a:txBody>
                  <a:tcPr/>
                </a:tc>
                <a:tc>
                  <a:txBody>
                    <a:bodyPr/>
                    <a:lstStyle/>
                    <a:p>
                      <a:r>
                        <a:rPr kumimoji="0" lang="en-GB" sz="1100" kern="1200" dirty="0" smtClean="0">
                          <a:solidFill>
                            <a:schemeClr val="dk1"/>
                          </a:solidFill>
                          <a:effectLst/>
                          <a:latin typeface="Lucida Sans Unicode (Body)"/>
                          <a:ea typeface="+mn-ea"/>
                          <a:cs typeface="+mn-cs"/>
                        </a:rPr>
                        <a:t>Telephone: 020 7346 6800 </a:t>
                      </a:r>
                    </a:p>
                    <a:p>
                      <a:r>
                        <a:rPr kumimoji="0" lang="en-GB" sz="1100" kern="1200" dirty="0" smtClean="0">
                          <a:solidFill>
                            <a:schemeClr val="dk1"/>
                          </a:solidFill>
                          <a:effectLst/>
                          <a:latin typeface="Lucida Sans Unicode (Body)"/>
                          <a:ea typeface="+mn-ea"/>
                          <a:cs typeface="+mn-cs"/>
                        </a:rPr>
                        <a:t>Email: </a:t>
                      </a:r>
                      <a:r>
                        <a:rPr kumimoji="0" lang="en-GB" sz="1100" u="sng" kern="1200" dirty="0" smtClean="0">
                          <a:solidFill>
                            <a:schemeClr val="dk1"/>
                          </a:solidFill>
                          <a:effectLst/>
                          <a:latin typeface="Lucida Sans Unicode (Body)"/>
                          <a:ea typeface="+mn-ea"/>
                          <a:cs typeface="+mn-cs"/>
                          <a:hlinkClick r:id="rId4"/>
                        </a:rPr>
                        <a:t>connect@carershub.org.uk</a:t>
                      </a:r>
                      <a:endParaRPr kumimoji="0" lang="en-GB" sz="1100" kern="1200" dirty="0" smtClean="0">
                        <a:solidFill>
                          <a:schemeClr val="dk1"/>
                        </a:solidFill>
                        <a:effectLst/>
                        <a:latin typeface="Lucida Sans Unicode (Body)"/>
                        <a:ea typeface="+mn-ea"/>
                        <a:cs typeface="+mn-cs"/>
                      </a:endParaRPr>
                    </a:p>
                    <a:p>
                      <a:endParaRPr lang="en-GB" sz="1100" dirty="0">
                        <a:latin typeface="Lucida Sans Unicode (Body)"/>
                      </a:endParaRPr>
                    </a:p>
                  </a:txBody>
                  <a:tcPr/>
                </a:tc>
              </a:tr>
              <a:tr h="370840">
                <a:tc>
                  <a:txBody>
                    <a:bodyPr/>
                    <a:lstStyle/>
                    <a:p>
                      <a:endParaRPr lang="en-GB" sz="1100"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Centre 70 </a:t>
                      </a:r>
                      <a:endParaRPr lang="en-GB" sz="11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smtClean="0">
                          <a:solidFill>
                            <a:schemeClr val="dk1"/>
                          </a:solidFill>
                          <a:effectLst/>
                          <a:latin typeface="Lucida Sans Unicode (Body)"/>
                          <a:ea typeface="+mn-ea"/>
                          <a:cs typeface="+mn-cs"/>
                        </a:rPr>
                        <a:t>Advice</a:t>
                      </a:r>
                      <a:r>
                        <a:rPr kumimoji="0" lang="en-GB" sz="1100" kern="1200" baseline="0" dirty="0" smtClean="0">
                          <a:solidFill>
                            <a:schemeClr val="dk1"/>
                          </a:solidFill>
                          <a:effectLst/>
                          <a:latin typeface="Lucida Sans Unicode (Body)"/>
                          <a:ea typeface="+mn-ea"/>
                          <a:cs typeface="+mn-cs"/>
                        </a:rPr>
                        <a:t> and support</a:t>
                      </a:r>
                      <a:endParaRPr lang="en-GB" sz="1100" dirty="0" smtClean="0">
                        <a:latin typeface="Lucida Sans Unicode (Body)"/>
                      </a:endParaRPr>
                    </a:p>
                    <a:p>
                      <a:endParaRPr lang="en-GB" sz="1100" dirty="0">
                        <a:latin typeface="Lucida Sans Unicode (Body)"/>
                      </a:endParaRPr>
                    </a:p>
                  </a:txBody>
                  <a:tcPr/>
                </a:tc>
                <a:tc>
                  <a:txBody>
                    <a:bodyPr/>
                    <a:lstStyle/>
                    <a:p>
                      <a:r>
                        <a:rPr kumimoji="0" lang="en-GB" sz="1100" kern="1200" dirty="0" smtClean="0">
                          <a:solidFill>
                            <a:schemeClr val="dk1"/>
                          </a:solidFill>
                          <a:effectLst/>
                          <a:latin typeface="Lucida Sans Unicode (Body)"/>
                          <a:ea typeface="+mn-ea"/>
                          <a:cs typeface="+mn-cs"/>
                        </a:rPr>
                        <a:t>Address: 46 Knights Hill, London, SE27 0JD</a:t>
                      </a:r>
                    </a:p>
                    <a:p>
                      <a:r>
                        <a:rPr kumimoji="0" lang="en-GB" sz="1100" kern="1200" dirty="0" smtClean="0">
                          <a:solidFill>
                            <a:schemeClr val="dk1"/>
                          </a:solidFill>
                          <a:effectLst/>
                          <a:latin typeface="Lucida Sans Unicode (Body)"/>
                          <a:ea typeface="+mn-ea"/>
                          <a:cs typeface="+mn-cs"/>
                        </a:rPr>
                        <a:t>Contact: Have to register before ringing or emailing for an apt.  Fill in registration form at centre70.org.uk or by dropping in.</a:t>
                      </a:r>
                    </a:p>
                    <a:p>
                      <a:endParaRPr kumimoji="0" lang="en-GB" sz="1100" kern="1200" dirty="0" smtClean="0">
                        <a:solidFill>
                          <a:schemeClr val="dk1"/>
                        </a:solidFill>
                        <a:effectLst/>
                        <a:latin typeface="Lucida Sans Unicode (Body)"/>
                        <a:ea typeface="+mn-ea"/>
                        <a:cs typeface="+mn-cs"/>
                      </a:endParaRPr>
                    </a:p>
                    <a:p>
                      <a:r>
                        <a:rPr kumimoji="0" lang="en-GB" sz="1100" kern="1200" dirty="0" smtClean="0">
                          <a:solidFill>
                            <a:schemeClr val="dk1"/>
                          </a:solidFill>
                          <a:effectLst/>
                          <a:latin typeface="Lucida Sans Unicode (Body)"/>
                          <a:ea typeface="+mn-ea"/>
                          <a:cs typeface="+mn-cs"/>
                        </a:rPr>
                        <a:t>Number: 020 8670 0070</a:t>
                      </a:r>
                    </a:p>
                    <a:p>
                      <a:r>
                        <a:rPr kumimoji="0" lang="en-GB" sz="1100" kern="1200" dirty="0" smtClean="0">
                          <a:solidFill>
                            <a:schemeClr val="dk1"/>
                          </a:solidFill>
                          <a:effectLst/>
                          <a:latin typeface="Lucida Sans Unicode (Body)"/>
                          <a:ea typeface="+mn-ea"/>
                          <a:cs typeface="+mn-cs"/>
                        </a:rPr>
                        <a:t>Email: </a:t>
                      </a:r>
                      <a:r>
                        <a:rPr kumimoji="0" lang="en-GB" sz="1100" u="sng" kern="1200" dirty="0" smtClean="0">
                          <a:solidFill>
                            <a:schemeClr val="dk1"/>
                          </a:solidFill>
                          <a:effectLst/>
                          <a:latin typeface="Lucida Sans Unicode (Body)"/>
                          <a:ea typeface="+mn-ea"/>
                          <a:cs typeface="+mn-cs"/>
                          <a:hlinkClick r:id="rId5"/>
                        </a:rPr>
                        <a:t>enquiries@centre70.org.uk</a:t>
                      </a:r>
                      <a:endParaRPr kumimoji="0" lang="en-GB" sz="1100" kern="1200" dirty="0" smtClean="0">
                        <a:solidFill>
                          <a:schemeClr val="dk1"/>
                        </a:solidFill>
                        <a:effectLst/>
                        <a:latin typeface="Lucida Sans Unicode (Body)"/>
                        <a:ea typeface="+mn-ea"/>
                        <a:cs typeface="+mn-cs"/>
                      </a:endParaRPr>
                    </a:p>
                    <a:p>
                      <a:r>
                        <a:rPr kumimoji="0" lang="en-GB" sz="1100" b="1" u="sng" kern="1200" dirty="0" smtClean="0">
                          <a:solidFill>
                            <a:schemeClr val="dk1"/>
                          </a:solidFill>
                          <a:effectLst/>
                          <a:latin typeface="Lucida Sans Unicode (Body)"/>
                          <a:ea typeface="+mn-ea"/>
                          <a:cs typeface="+mn-cs"/>
                          <a:hlinkClick r:id="rId6"/>
                        </a:rPr>
                        <a:t>http://centre70.org.uk</a:t>
                      </a:r>
                      <a:endParaRPr kumimoji="0" lang="en-GB" sz="1100" kern="1200" dirty="0" smtClean="0">
                        <a:solidFill>
                          <a:schemeClr val="dk1"/>
                        </a:solidFill>
                        <a:effectLst/>
                        <a:latin typeface="Lucida Sans Unicode (Body)"/>
                        <a:ea typeface="+mn-ea"/>
                        <a:cs typeface="+mn-cs"/>
                      </a:endParaRPr>
                    </a:p>
                  </a:txBody>
                  <a:tcPr/>
                </a:tc>
              </a:tr>
            </a:tbl>
          </a:graphicData>
        </a:graphic>
      </p:graphicFrame>
      <p:sp>
        <p:nvSpPr>
          <p:cNvPr id="5" name="Title 2"/>
          <p:cNvSpPr>
            <a:spLocks noGrp="1"/>
          </p:cNvSpPr>
          <p:nvPr>
            <p:ph type="title"/>
          </p:nvPr>
        </p:nvSpPr>
        <p:spPr>
          <a:xfrm>
            <a:off x="395536" y="-171400"/>
            <a:ext cx="8229600" cy="1143000"/>
          </a:xfrm>
        </p:spPr>
        <p:txBody>
          <a:bodyPr>
            <a:normAutofit/>
          </a:bodyPr>
          <a:lstStyle/>
          <a:p>
            <a:r>
              <a:rPr lang="en-GB" sz="1800" dirty="0" smtClean="0">
                <a:latin typeface="Lucida Sans Unicode (Body)"/>
              </a:rPr>
              <a:t>Lambeth local services: 2/5 </a:t>
            </a:r>
            <a:endParaRPr lang="en-GB" sz="1800" dirty="0">
              <a:latin typeface="Lucida Sans Unicode (Body)"/>
            </a:endParaRPr>
          </a:p>
        </p:txBody>
      </p:sp>
      <p:pic>
        <p:nvPicPr>
          <p:cNvPr id="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844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graphicFrame>
        <p:nvGraphicFramePr>
          <p:cNvPr id="4" name="Table 3"/>
          <p:cNvGraphicFramePr>
            <a:graphicFrameLocks noGrp="1"/>
          </p:cNvGraphicFramePr>
          <p:nvPr>
            <p:extLst>
              <p:ext uri="{D42A27DB-BD31-4B8C-83A1-F6EECF244321}">
                <p14:modId xmlns:p14="http://schemas.microsoft.com/office/powerpoint/2010/main" val="3968058531"/>
              </p:ext>
            </p:extLst>
          </p:nvPr>
        </p:nvGraphicFramePr>
        <p:xfrm>
          <a:off x="306589" y="330200"/>
          <a:ext cx="8554124" cy="5019040"/>
        </p:xfrm>
        <a:graphic>
          <a:graphicData uri="http://schemas.openxmlformats.org/drawingml/2006/table">
            <a:tbl>
              <a:tblPr firstRow="1" bandRow="1">
                <a:tableStyleId>{5C22544A-7EE6-4342-B048-85BDC9FD1C3A}</a:tableStyleId>
              </a:tblPr>
              <a:tblGrid>
                <a:gridCol w="2077100"/>
                <a:gridCol w="2077100"/>
                <a:gridCol w="2077100"/>
                <a:gridCol w="2322824"/>
              </a:tblGrid>
              <a:tr h="370840">
                <a:tc>
                  <a:txBody>
                    <a:bodyPr/>
                    <a:lstStyle/>
                    <a:p>
                      <a:endParaRPr lang="en-GB" sz="1400" b="1" dirty="0"/>
                    </a:p>
                  </a:txBody>
                  <a:tcPr/>
                </a:tc>
                <a:tc>
                  <a:txBody>
                    <a:bodyPr/>
                    <a:lstStyle/>
                    <a:p>
                      <a:r>
                        <a:rPr lang="en-GB" sz="1400" b="1" dirty="0" smtClean="0"/>
                        <a:t>ORGANISATION</a:t>
                      </a:r>
                      <a:endParaRPr lang="en-GB" sz="1400" b="1" dirty="0"/>
                    </a:p>
                  </a:txBody>
                  <a:tcPr/>
                </a:tc>
                <a:tc>
                  <a:txBody>
                    <a:bodyPr/>
                    <a:lstStyle/>
                    <a:p>
                      <a:r>
                        <a:rPr lang="en-GB" sz="1400" b="1" dirty="0" smtClean="0"/>
                        <a:t>SERVICES </a:t>
                      </a:r>
                      <a:endParaRPr lang="en-GB" sz="1400" b="1" dirty="0"/>
                    </a:p>
                  </a:txBody>
                  <a:tcPr/>
                </a:tc>
                <a:tc>
                  <a:txBody>
                    <a:bodyPr/>
                    <a:lstStyle/>
                    <a:p>
                      <a:r>
                        <a:rPr lang="en-GB" sz="1400" b="1" dirty="0" smtClean="0"/>
                        <a:t>CONTACT</a:t>
                      </a:r>
                      <a:endParaRPr lang="en-GB" sz="1400" b="1" dirty="0"/>
                    </a:p>
                  </a:txBody>
                  <a:tcPr/>
                </a:tc>
              </a:tr>
              <a:tr h="370840">
                <a:tc>
                  <a:txBody>
                    <a:bodyPr/>
                    <a:lstStyle/>
                    <a:p>
                      <a:r>
                        <a:rPr lang="en-GB" sz="1100" b="1" i="1" dirty="0" smtClean="0">
                          <a:latin typeface="Lucida Sans Unicode (Body)"/>
                        </a:rPr>
                        <a:t>Families with Disabled children</a:t>
                      </a:r>
                      <a:endParaRPr lang="en-GB" sz="1100" b="1" i="1" dirty="0">
                        <a:latin typeface="Lucida Sans Unicode (Body)"/>
                      </a:endParaRPr>
                    </a:p>
                  </a:txBody>
                  <a:tcPr/>
                </a:tc>
                <a:tc>
                  <a:txBody>
                    <a:bodyPr/>
                    <a:lstStyle/>
                    <a:p>
                      <a:r>
                        <a:rPr kumimoji="0" lang="en-GB" sz="1100" b="0" i="0" u="none" kern="1200" dirty="0" smtClean="0">
                          <a:solidFill>
                            <a:schemeClr val="dk1"/>
                          </a:solidFill>
                          <a:effectLst/>
                          <a:latin typeface="Lucida Sans Unicode (Body)"/>
                          <a:ea typeface="+mn-ea"/>
                          <a:cs typeface="+mn-cs"/>
                        </a:rPr>
                        <a:t>CONTACT A FAMILY </a:t>
                      </a:r>
                      <a:endParaRPr lang="en-GB" sz="1100" b="0" i="0" u="none" dirty="0">
                        <a:latin typeface="Lucida Sans Unicode (Body)"/>
                      </a:endParaRPr>
                    </a:p>
                  </a:txBody>
                  <a:tcPr/>
                </a:tc>
                <a:tc>
                  <a:txBody>
                    <a:bodyPr/>
                    <a:lstStyle/>
                    <a:p>
                      <a:r>
                        <a:rPr kumimoji="0" lang="en-GB" sz="1100" b="0" i="0" u="none" kern="1200" dirty="0" smtClean="0">
                          <a:solidFill>
                            <a:schemeClr val="dk1"/>
                          </a:solidFill>
                          <a:effectLst/>
                          <a:latin typeface="Lucida Sans Unicode (Body)"/>
                          <a:ea typeface="+mn-ea"/>
                          <a:cs typeface="+mn-cs"/>
                        </a:rPr>
                        <a:t>The National Contact a Family </a:t>
                      </a:r>
                      <a:r>
                        <a:rPr kumimoji="0" lang="en-GB" sz="1100" b="0" i="0" u="none" kern="1200" dirty="0" err="1" smtClean="0">
                          <a:solidFill>
                            <a:schemeClr val="dk1"/>
                          </a:solidFill>
                          <a:effectLst/>
                          <a:latin typeface="Lucida Sans Unicode (Body)"/>
                          <a:ea typeface="+mn-ea"/>
                          <a:cs typeface="+mn-cs"/>
                        </a:rPr>
                        <a:t>freephone</a:t>
                      </a:r>
                      <a:r>
                        <a:rPr kumimoji="0" lang="en-GB" sz="1100" b="0" i="0" u="none" kern="1200" dirty="0" smtClean="0">
                          <a:solidFill>
                            <a:schemeClr val="dk1"/>
                          </a:solidFill>
                          <a:effectLst/>
                          <a:latin typeface="Lucida Sans Unicode (Body)"/>
                          <a:ea typeface="+mn-ea"/>
                          <a:cs typeface="+mn-cs"/>
                        </a:rPr>
                        <a:t> Helpline is an advice service for parents and</a:t>
                      </a:r>
                    </a:p>
                    <a:p>
                      <a:r>
                        <a:rPr kumimoji="0" lang="en-GB" sz="1100" b="0" i="0" u="none" kern="1200" dirty="0" smtClean="0">
                          <a:solidFill>
                            <a:schemeClr val="dk1"/>
                          </a:solidFill>
                          <a:effectLst/>
                          <a:latin typeface="Lucida Sans Unicode (Body)"/>
                          <a:ea typeface="+mn-ea"/>
                          <a:cs typeface="+mn-cs"/>
                        </a:rPr>
                        <a:t>family members caring for a disabled child. </a:t>
                      </a:r>
                    </a:p>
                    <a:p>
                      <a:endParaRPr lang="en-GB" sz="1100" b="0" i="0" u="none" dirty="0">
                        <a:latin typeface="Lucida Sans Unicode (Body)"/>
                      </a:endParaRPr>
                    </a:p>
                  </a:txBody>
                  <a:tcPr/>
                </a:tc>
                <a:tc>
                  <a:txBody>
                    <a:bodyPr/>
                    <a:lstStyle/>
                    <a:p>
                      <a:r>
                        <a:rPr kumimoji="0" lang="en-GB" sz="1100" b="0" i="0" u="none" kern="1200" dirty="0" smtClean="0">
                          <a:solidFill>
                            <a:schemeClr val="dk1"/>
                          </a:solidFill>
                          <a:effectLst/>
                          <a:latin typeface="Lucida Sans Unicode (Body)"/>
                          <a:ea typeface="+mn-ea"/>
                          <a:cs typeface="+mn-cs"/>
                        </a:rPr>
                        <a:t>The National Contact a Family </a:t>
                      </a:r>
                      <a:r>
                        <a:rPr kumimoji="0" lang="en-GB" sz="1100" b="0" i="0" u="none" kern="1200" dirty="0" err="1" smtClean="0">
                          <a:solidFill>
                            <a:schemeClr val="dk1"/>
                          </a:solidFill>
                          <a:effectLst/>
                          <a:latin typeface="Lucida Sans Unicode (Body)"/>
                          <a:ea typeface="+mn-ea"/>
                          <a:cs typeface="+mn-cs"/>
                        </a:rPr>
                        <a:t>freephone</a:t>
                      </a:r>
                      <a:r>
                        <a:rPr kumimoji="0" lang="en-GB" sz="1100" b="0" i="0" u="none" kern="1200" dirty="0" smtClean="0">
                          <a:solidFill>
                            <a:schemeClr val="dk1"/>
                          </a:solidFill>
                          <a:effectLst/>
                          <a:latin typeface="Lucida Sans Unicode (Body)"/>
                          <a:ea typeface="+mn-ea"/>
                          <a:cs typeface="+mn-cs"/>
                        </a:rPr>
                        <a:t> Helpline is an advice service for parents and</a:t>
                      </a:r>
                    </a:p>
                    <a:p>
                      <a:r>
                        <a:rPr kumimoji="0" lang="en-GB" sz="1100" b="0" i="0" u="none" kern="1200" dirty="0" smtClean="0">
                          <a:solidFill>
                            <a:schemeClr val="dk1"/>
                          </a:solidFill>
                          <a:effectLst/>
                          <a:latin typeface="Lucida Sans Unicode (Body)"/>
                          <a:ea typeface="+mn-ea"/>
                          <a:cs typeface="+mn-cs"/>
                        </a:rPr>
                        <a:t>family members caring for a disabled child. </a:t>
                      </a:r>
                    </a:p>
                    <a:p>
                      <a:endParaRPr lang="en-GB" sz="1100" b="0" i="0" u="none" dirty="0">
                        <a:latin typeface="Lucida Sans Unicode (Body)"/>
                      </a:endParaRPr>
                    </a:p>
                  </a:txBody>
                  <a:tcPr/>
                </a:tc>
              </a:tr>
              <a:tr h="370840">
                <a:tc>
                  <a:txBody>
                    <a:bodyPr/>
                    <a:lstStyle/>
                    <a:p>
                      <a:r>
                        <a:rPr kumimoji="0" lang="en-GB" sz="1100" b="1" i="1" kern="1200" dirty="0" smtClean="0">
                          <a:solidFill>
                            <a:schemeClr val="dk1"/>
                          </a:solidFill>
                          <a:effectLst/>
                          <a:latin typeface="Lucida Sans Unicode (Body)"/>
                          <a:ea typeface="+mn-ea"/>
                          <a:cs typeface="+mn-cs"/>
                        </a:rPr>
                        <a:t>Disability Advice Services in Lambeth </a:t>
                      </a:r>
                      <a:endParaRPr lang="en-GB" sz="1100" b="1" i="1" dirty="0">
                        <a:latin typeface="Lucida Sans Unicode (Body)"/>
                      </a:endParaRPr>
                    </a:p>
                  </a:txBody>
                  <a:tcPr/>
                </a:tc>
                <a:tc>
                  <a:txBody>
                    <a:bodyPr/>
                    <a:lstStyle/>
                    <a:p>
                      <a:r>
                        <a:rPr lang="en-GB" sz="1100" b="0" i="0" u="none" dirty="0" smtClean="0">
                          <a:latin typeface="Lucida Sans Unicode (Body)"/>
                        </a:rPr>
                        <a:t>DASL</a:t>
                      </a:r>
                      <a:endParaRPr lang="en-GB" sz="1100" b="0" i="0" u="none" dirty="0">
                        <a:latin typeface="Lucida Sans Unicode (Body)"/>
                      </a:endParaRPr>
                    </a:p>
                  </a:txBody>
                  <a:tcPr/>
                </a:tc>
                <a:tc>
                  <a:txBody>
                    <a:bodyPr/>
                    <a:lstStyle/>
                    <a:p>
                      <a:r>
                        <a:rPr kumimoji="0" lang="en-GB" sz="1100" b="0" i="0" u="none" kern="1200" dirty="0" smtClean="0">
                          <a:solidFill>
                            <a:schemeClr val="dk1"/>
                          </a:solidFill>
                          <a:effectLst/>
                          <a:latin typeface="Lucida Sans Unicode (Body)"/>
                          <a:ea typeface="+mn-ea"/>
                          <a:cs typeface="+mn-cs"/>
                        </a:rPr>
                        <a:t>DASL provide advice and information and </a:t>
                      </a:r>
                      <a:r>
                        <a:rPr kumimoji="0" lang="en-GB" sz="1100" b="0" i="0" u="none" strike="noStrike" kern="1200" dirty="0" smtClean="0">
                          <a:solidFill>
                            <a:schemeClr val="dk1"/>
                          </a:solidFill>
                          <a:effectLst/>
                          <a:latin typeface="Lucida Sans Unicode (Body)"/>
                          <a:ea typeface="+mn-ea"/>
                          <a:cs typeface="+mn-cs"/>
                          <a:hlinkClick r:id="rId2" tooltip="a professional advocacy service"/>
                        </a:rPr>
                        <a:t>a professional advocacy service</a:t>
                      </a:r>
                      <a:r>
                        <a:rPr kumimoji="0" lang="en-GB" sz="1100" b="0" i="0" u="none" kern="1200" dirty="0" smtClean="0">
                          <a:solidFill>
                            <a:schemeClr val="dk1"/>
                          </a:solidFill>
                          <a:effectLst/>
                          <a:latin typeface="Lucida Sans Unicode (Body)"/>
                          <a:ea typeface="+mn-ea"/>
                          <a:cs typeface="+mn-cs"/>
                        </a:rPr>
                        <a:t> for disabled and older people and carers and support on Direct Payments</a:t>
                      </a:r>
                      <a:endParaRPr lang="en-GB" sz="1100" b="0" i="0" u="none" dirty="0">
                        <a:latin typeface="Lucida Sans Unicode (Body)"/>
                      </a:endParaRPr>
                    </a:p>
                  </a:txBody>
                  <a:tcPr/>
                </a:tc>
                <a:tc>
                  <a:txBody>
                    <a:bodyPr/>
                    <a:lstStyle/>
                    <a:p>
                      <a:r>
                        <a:rPr kumimoji="0" lang="en-GB" sz="1100" b="0" i="0" u="none" kern="1200" dirty="0" smtClean="0">
                          <a:solidFill>
                            <a:schemeClr val="dk1"/>
                          </a:solidFill>
                          <a:effectLst/>
                          <a:latin typeface="Lucida Sans Unicode (Body)"/>
                          <a:ea typeface="+mn-ea"/>
                          <a:cs typeface="+mn-cs"/>
                          <a:hlinkClick r:id="rId3"/>
                        </a:rPr>
                        <a:t>http://www.disabilitylambeth.org.uk/dasl/advice/i-advice-and-information-resources</a:t>
                      </a:r>
                      <a:endParaRPr lang="en-GB" sz="1100" b="0" i="0" u="none" dirty="0">
                        <a:latin typeface="Lucida Sans Unicode (Body)"/>
                      </a:endParaRPr>
                    </a:p>
                  </a:txBody>
                  <a:tcPr/>
                </a:tc>
              </a:tr>
              <a:tr h="370840">
                <a:tc>
                  <a:txBody>
                    <a:bodyPr/>
                    <a:lstStyle/>
                    <a:p>
                      <a:r>
                        <a:rPr lang="en-GB" sz="1100" b="1" i="1" dirty="0" smtClean="0">
                          <a:latin typeface="Lucida Sans Unicode (Body)"/>
                        </a:rPr>
                        <a:t>Housing</a:t>
                      </a:r>
                      <a:endParaRPr lang="en-GB" sz="1100" b="1" i="1" dirty="0">
                        <a:latin typeface="Lucida Sans Unicode (Body)"/>
                      </a:endParaRPr>
                    </a:p>
                  </a:txBody>
                  <a:tcPr/>
                </a:tc>
                <a:tc>
                  <a:txBody>
                    <a:bodyPr/>
                    <a:lstStyle/>
                    <a:p>
                      <a:r>
                        <a:rPr kumimoji="0" lang="en-GB" sz="1100" b="0" i="0" u="none" kern="1200" dirty="0" smtClean="0">
                          <a:solidFill>
                            <a:schemeClr val="dk1"/>
                          </a:solidFill>
                          <a:effectLst/>
                          <a:latin typeface="Lucida Sans Unicode (Body)"/>
                          <a:ea typeface="+mn-ea"/>
                          <a:cs typeface="+mn-cs"/>
                        </a:rPr>
                        <a:t>LAMBETH HOUSING </a:t>
                      </a:r>
                      <a:endParaRPr lang="en-GB" sz="1100" b="0" i="0" u="none" dirty="0">
                        <a:latin typeface="Lucida Sans Unicode (Body)"/>
                      </a:endParaRPr>
                    </a:p>
                  </a:txBody>
                  <a:tcPr/>
                </a:tc>
                <a:tc>
                  <a:txBody>
                    <a:bodyPr/>
                    <a:lstStyle/>
                    <a:p>
                      <a:r>
                        <a:rPr kumimoji="0" lang="en-GB" sz="1100" b="0" i="0" u="none" kern="1200" dirty="0" smtClean="0">
                          <a:solidFill>
                            <a:schemeClr val="dk1"/>
                          </a:solidFill>
                          <a:effectLst/>
                          <a:latin typeface="Lucida Sans Unicode (Body)"/>
                          <a:ea typeface="+mn-ea"/>
                          <a:cs typeface="+mn-cs"/>
                        </a:rPr>
                        <a:t>Lambeth Housing employ Resident support officers provide support to vulnerable council tenants. </a:t>
                      </a:r>
                      <a:endParaRPr lang="en-GB" sz="1100" b="0" i="0" u="none" dirty="0">
                        <a:latin typeface="Lucida Sans Unicode (Body)"/>
                      </a:endParaRPr>
                    </a:p>
                  </a:txBody>
                  <a:tcPr/>
                </a:tc>
                <a:tc>
                  <a:txBody>
                    <a:bodyPr/>
                    <a:lstStyle/>
                    <a:p>
                      <a:pPr lvl="0"/>
                      <a:r>
                        <a:rPr kumimoji="0" lang="en-GB" sz="1100" b="0" i="0" u="none" kern="1200" dirty="0" smtClean="0">
                          <a:solidFill>
                            <a:schemeClr val="dk1"/>
                          </a:solidFill>
                          <a:effectLst/>
                          <a:latin typeface="Lucida Sans Unicode (Body)"/>
                          <a:ea typeface="+mn-ea"/>
                          <a:cs typeface="+mn-cs"/>
                        </a:rPr>
                        <a:t>North Team</a:t>
                      </a:r>
                    </a:p>
                    <a:p>
                      <a:pPr lvl="0"/>
                      <a:r>
                        <a:rPr kumimoji="0" lang="en-GB" sz="1100" b="0" i="0" u="none" kern="1200" dirty="0" smtClean="0">
                          <a:solidFill>
                            <a:schemeClr val="dk1"/>
                          </a:solidFill>
                          <a:effectLst/>
                          <a:latin typeface="Lucida Sans Unicode (Body)"/>
                          <a:ea typeface="+mn-ea"/>
                          <a:cs typeface="+mn-cs"/>
                        </a:rPr>
                        <a:t>South team</a:t>
                      </a:r>
                    </a:p>
                    <a:p>
                      <a:pPr lvl="0"/>
                      <a:r>
                        <a:rPr kumimoji="0" lang="en-GB" sz="1100" b="0" i="0" u="none" kern="1200" dirty="0" smtClean="0">
                          <a:solidFill>
                            <a:schemeClr val="dk1"/>
                          </a:solidFill>
                          <a:effectLst/>
                          <a:latin typeface="Lucida Sans Unicode (Body)"/>
                          <a:ea typeface="+mn-ea"/>
                          <a:cs typeface="+mn-cs"/>
                        </a:rPr>
                        <a:t>Central team 61755 </a:t>
                      </a:r>
                    </a:p>
                    <a:p>
                      <a:endParaRPr lang="en-GB" sz="1100" b="0" i="0" u="none" dirty="0">
                        <a:latin typeface="Lucida Sans Unicode (Body)"/>
                      </a:endParaRPr>
                    </a:p>
                  </a:txBody>
                  <a:tcPr/>
                </a:tc>
              </a:tr>
              <a:tr h="370840">
                <a:tc>
                  <a:txBody>
                    <a:bodyPr/>
                    <a:lstStyle/>
                    <a:p>
                      <a:r>
                        <a:rPr lang="en-GB" sz="1100" b="1" i="1" dirty="0" smtClean="0">
                          <a:latin typeface="Lucida Sans Unicode (Body)"/>
                        </a:rPr>
                        <a:t>Advice</a:t>
                      </a:r>
                      <a:endParaRPr lang="en-GB" sz="1100" b="1" i="1" dirty="0">
                        <a:latin typeface="Lucida Sans Unicode (Body)"/>
                      </a:endParaRPr>
                    </a:p>
                  </a:txBody>
                  <a:tcPr/>
                </a:tc>
                <a:tc>
                  <a:txBody>
                    <a:bodyPr/>
                    <a:lstStyle/>
                    <a:p>
                      <a:r>
                        <a:rPr kumimoji="0" lang="en-GB" sz="1100" b="0" i="0" u="none" kern="1200" dirty="0" smtClean="0">
                          <a:solidFill>
                            <a:schemeClr val="dk1"/>
                          </a:solidFill>
                          <a:effectLst/>
                          <a:latin typeface="Lucida Sans Unicode (Body)"/>
                          <a:ea typeface="+mn-ea"/>
                          <a:cs typeface="+mn-cs"/>
                        </a:rPr>
                        <a:t>Lambeth Law Centre </a:t>
                      </a:r>
                      <a:endParaRPr lang="en-GB" sz="1100" b="0" i="0" u="none"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i="0" u="none" kern="1200" dirty="0" smtClean="0">
                          <a:solidFill>
                            <a:schemeClr val="dk1"/>
                          </a:solidFill>
                          <a:effectLst/>
                          <a:latin typeface="Lucida Sans Unicode (Body)"/>
                          <a:ea typeface="+mn-ea"/>
                          <a:cs typeface="+mn-cs"/>
                        </a:rPr>
                        <a:t>money advice, welfare benefits, housing, employment and immigration.</a:t>
                      </a:r>
                    </a:p>
                    <a:p>
                      <a:endParaRPr lang="en-GB" sz="1100" b="0" i="0" u="none" dirty="0">
                        <a:latin typeface="Lucida Sans Unicode (Body)"/>
                      </a:endParaRPr>
                    </a:p>
                  </a:txBody>
                  <a:tcPr/>
                </a:tc>
                <a:tc>
                  <a:txBody>
                    <a:bodyPr/>
                    <a:lstStyle/>
                    <a:p>
                      <a:r>
                        <a:rPr kumimoji="0" lang="en-GB" sz="1100" b="0" i="0" u="none" kern="1200" dirty="0" smtClean="0">
                          <a:solidFill>
                            <a:schemeClr val="dk1"/>
                          </a:solidFill>
                          <a:effectLst/>
                          <a:latin typeface="Lucida Sans Unicode (Body)"/>
                          <a:ea typeface="+mn-ea"/>
                          <a:cs typeface="+mn-cs"/>
                        </a:rPr>
                        <a:t>Address: The Co-op Centre, 11 </a:t>
                      </a:r>
                      <a:r>
                        <a:rPr kumimoji="0" lang="en-GB" sz="1100" b="0" i="0" u="none" kern="1200" dirty="0" err="1" smtClean="0">
                          <a:solidFill>
                            <a:schemeClr val="dk1"/>
                          </a:solidFill>
                          <a:effectLst/>
                          <a:latin typeface="Lucida Sans Unicode (Body)"/>
                          <a:ea typeface="+mn-ea"/>
                          <a:cs typeface="+mn-cs"/>
                        </a:rPr>
                        <a:t>Mowll</a:t>
                      </a:r>
                      <a:r>
                        <a:rPr kumimoji="0" lang="en-GB" sz="1100" b="0" i="0" u="none" kern="1200" dirty="0" smtClean="0">
                          <a:solidFill>
                            <a:schemeClr val="dk1"/>
                          </a:solidFill>
                          <a:effectLst/>
                          <a:latin typeface="Lucida Sans Unicode (Body)"/>
                          <a:ea typeface="+mn-ea"/>
                          <a:cs typeface="+mn-cs"/>
                        </a:rPr>
                        <a:t> St, London, SW9 6BG</a:t>
                      </a:r>
                    </a:p>
                    <a:p>
                      <a:r>
                        <a:rPr kumimoji="0" lang="en-GB" sz="1100" b="0" i="0" u="none" kern="1200" dirty="0" smtClean="0">
                          <a:solidFill>
                            <a:schemeClr val="dk1"/>
                          </a:solidFill>
                          <a:effectLst/>
                          <a:latin typeface="Lucida Sans Unicode (Body)"/>
                          <a:ea typeface="+mn-ea"/>
                          <a:cs typeface="+mn-cs"/>
                        </a:rPr>
                        <a:t>Number: 020 7840 2000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i="0" u="none" kern="1200" dirty="0" smtClean="0">
                          <a:solidFill>
                            <a:schemeClr val="dk1"/>
                          </a:solidFill>
                          <a:effectLst/>
                          <a:latin typeface="Lucida Sans Unicode (Body)"/>
                          <a:ea typeface="+mn-ea"/>
                          <a:cs typeface="+mn-cs"/>
                          <a:hlinkClick r:id="rId4"/>
                        </a:rPr>
                        <a:t>https://www.lambethlawcentre.org</a:t>
                      </a:r>
                      <a:endParaRPr kumimoji="0" lang="en-GB" sz="1100" b="0" i="0" u="none" kern="1200" dirty="0" smtClean="0">
                        <a:solidFill>
                          <a:schemeClr val="dk1"/>
                        </a:solidFill>
                        <a:effectLst/>
                        <a:latin typeface="Lucida Sans Unicode (Body)"/>
                        <a:ea typeface="+mn-ea"/>
                        <a:cs typeface="+mn-cs"/>
                      </a:endParaRPr>
                    </a:p>
                    <a:p>
                      <a:endParaRPr lang="en-GB" sz="1100" b="0" i="0" u="none" dirty="0">
                        <a:latin typeface="Lucida Sans Unicode (Body)"/>
                      </a:endParaRPr>
                    </a:p>
                  </a:txBody>
                  <a:tcPr/>
                </a:tc>
              </a:tr>
              <a:tr h="370840">
                <a:tc>
                  <a:txBody>
                    <a:bodyPr/>
                    <a:lstStyle/>
                    <a:p>
                      <a:endParaRPr lang="en-GB" sz="1100"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Merton &amp; Lambeth Citizens Advice Bureau </a:t>
                      </a:r>
                      <a:endParaRPr lang="en-GB" sz="11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kern="1200" dirty="0" smtClean="0">
                          <a:solidFill>
                            <a:schemeClr val="dk1"/>
                          </a:solidFill>
                          <a:effectLst/>
                          <a:latin typeface="Lucida Sans Unicode (Body)"/>
                          <a:ea typeface="+mn-ea"/>
                          <a:cs typeface="+mn-cs"/>
                        </a:rPr>
                        <a:t>Offers following advice: benefits, debt &amp; money, work, housing, goods &amp; services.</a:t>
                      </a:r>
                    </a:p>
                  </a:txBody>
                  <a:tcPr/>
                </a:tc>
                <a:tc>
                  <a:txBody>
                    <a:bodyPr/>
                    <a:lstStyle/>
                    <a:p>
                      <a:r>
                        <a:rPr kumimoji="0" lang="en-GB" sz="1100" kern="1200" dirty="0" smtClean="0">
                          <a:solidFill>
                            <a:schemeClr val="dk1"/>
                          </a:solidFill>
                          <a:effectLst/>
                          <a:latin typeface="Lucida Sans Unicode (Body)"/>
                          <a:ea typeface="+mn-ea"/>
                          <a:cs typeface="+mn-cs"/>
                        </a:rPr>
                        <a:t>Number: 0344 243 8430</a:t>
                      </a:r>
                    </a:p>
                    <a:p>
                      <a:r>
                        <a:rPr kumimoji="0" lang="en-GB" sz="1100" kern="1200" dirty="0" smtClean="0">
                          <a:solidFill>
                            <a:schemeClr val="dk1"/>
                          </a:solidFill>
                          <a:effectLst/>
                          <a:latin typeface="Lucida Sans Unicode (Body)"/>
                          <a:ea typeface="+mn-ea"/>
                          <a:cs typeface="+mn-cs"/>
                        </a:rPr>
                        <a:t>Web: </a:t>
                      </a:r>
                      <a:r>
                        <a:rPr kumimoji="0" lang="en-GB" sz="1100" u="sng" kern="1200" dirty="0" smtClean="0">
                          <a:solidFill>
                            <a:schemeClr val="dk1"/>
                          </a:solidFill>
                          <a:effectLst/>
                          <a:latin typeface="Lucida Sans Unicode (Body)"/>
                          <a:ea typeface="+mn-ea"/>
                          <a:cs typeface="+mn-cs"/>
                          <a:hlinkClick r:id="rId5"/>
                        </a:rPr>
                        <a:t>http://mlcab.org.uk</a:t>
                      </a:r>
                      <a:endParaRPr kumimoji="0" lang="en-GB" sz="1100" kern="1200" dirty="0" smtClean="0">
                        <a:solidFill>
                          <a:schemeClr val="dk1"/>
                        </a:solidFill>
                        <a:effectLst/>
                        <a:latin typeface="Lucida Sans Unicode (Body)"/>
                        <a:ea typeface="+mn-ea"/>
                        <a:cs typeface="+mn-cs"/>
                      </a:endParaRPr>
                    </a:p>
                    <a:p>
                      <a:r>
                        <a:rPr kumimoji="0" lang="en-GB" sz="1100" kern="1200" dirty="0" smtClean="0">
                          <a:solidFill>
                            <a:schemeClr val="dk1"/>
                          </a:solidFill>
                          <a:effectLst/>
                          <a:latin typeface="Lucida Sans Unicode (Body)"/>
                          <a:ea typeface="+mn-ea"/>
                          <a:cs typeface="+mn-cs"/>
                        </a:rPr>
                        <a:t>Address: 1 </a:t>
                      </a:r>
                      <a:r>
                        <a:rPr kumimoji="0" lang="en-GB" sz="1100" kern="1200" dirty="0" err="1" smtClean="0">
                          <a:solidFill>
                            <a:schemeClr val="dk1"/>
                          </a:solidFill>
                          <a:effectLst/>
                          <a:latin typeface="Lucida Sans Unicode (Body)"/>
                          <a:ea typeface="+mn-ea"/>
                          <a:cs typeface="+mn-cs"/>
                        </a:rPr>
                        <a:t>Barrhill</a:t>
                      </a:r>
                      <a:r>
                        <a:rPr kumimoji="0" lang="en-GB" sz="1100" kern="1200" dirty="0" smtClean="0">
                          <a:solidFill>
                            <a:schemeClr val="dk1"/>
                          </a:solidFill>
                          <a:effectLst/>
                          <a:latin typeface="Lucida Sans Unicode (Body)"/>
                          <a:ea typeface="+mn-ea"/>
                          <a:cs typeface="+mn-cs"/>
                        </a:rPr>
                        <a:t> Road, Streatham Hill, London, SW2 4RJ</a:t>
                      </a:r>
                    </a:p>
                  </a:txBody>
                  <a:tcPr/>
                </a:tc>
              </a:tr>
            </a:tbl>
          </a:graphicData>
        </a:graphic>
      </p:graphicFrame>
      <p:sp>
        <p:nvSpPr>
          <p:cNvPr id="5" name="Title 2"/>
          <p:cNvSpPr txBox="1">
            <a:spLocks/>
          </p:cNvSpPr>
          <p:nvPr/>
        </p:nvSpPr>
        <p:spPr>
          <a:xfrm>
            <a:off x="317447" y="-388941"/>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GB" sz="1800" dirty="0" smtClean="0">
                <a:solidFill>
                  <a:schemeClr val="bg1"/>
                </a:solidFill>
                <a:latin typeface="Lucida Sans Unicode (Body)"/>
              </a:rPr>
              <a:t>Lambeth local services: 3/5 </a:t>
            </a:r>
            <a:endParaRPr lang="en-GB" sz="1800" dirty="0">
              <a:solidFill>
                <a:schemeClr val="bg1"/>
              </a:solidFill>
              <a:latin typeface="Lucida Sans Unicode (Body)"/>
            </a:endParaRPr>
          </a:p>
        </p:txBody>
      </p:sp>
      <p:pic>
        <p:nvPicPr>
          <p:cNvPr id="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0112" y="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007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97324196"/>
              </p:ext>
            </p:extLst>
          </p:nvPr>
        </p:nvGraphicFramePr>
        <p:xfrm>
          <a:off x="251520" y="620688"/>
          <a:ext cx="8554124" cy="4165600"/>
        </p:xfrm>
        <a:graphic>
          <a:graphicData uri="http://schemas.openxmlformats.org/drawingml/2006/table">
            <a:tbl>
              <a:tblPr firstRow="1" bandRow="1">
                <a:tableStyleId>{5C22544A-7EE6-4342-B048-85BDC9FD1C3A}</a:tableStyleId>
              </a:tblPr>
              <a:tblGrid>
                <a:gridCol w="2077100"/>
                <a:gridCol w="2077100"/>
                <a:gridCol w="2077100"/>
                <a:gridCol w="2322824"/>
              </a:tblGrid>
              <a:tr h="370840">
                <a:tc>
                  <a:txBody>
                    <a:bodyPr/>
                    <a:lstStyle/>
                    <a:p>
                      <a:endParaRPr lang="en-GB" sz="1400" b="1" dirty="0"/>
                    </a:p>
                  </a:txBody>
                  <a:tcPr/>
                </a:tc>
                <a:tc>
                  <a:txBody>
                    <a:bodyPr/>
                    <a:lstStyle/>
                    <a:p>
                      <a:r>
                        <a:rPr lang="en-GB" sz="1400" b="1" dirty="0" smtClean="0"/>
                        <a:t>ORGANISATION</a:t>
                      </a:r>
                      <a:endParaRPr lang="en-GB" sz="1400" b="1" dirty="0"/>
                    </a:p>
                  </a:txBody>
                  <a:tcPr/>
                </a:tc>
                <a:tc>
                  <a:txBody>
                    <a:bodyPr/>
                    <a:lstStyle/>
                    <a:p>
                      <a:r>
                        <a:rPr lang="en-GB" sz="1400" b="1" dirty="0" smtClean="0"/>
                        <a:t>SERVICES </a:t>
                      </a:r>
                      <a:endParaRPr lang="en-GB" sz="1400" b="1" dirty="0"/>
                    </a:p>
                  </a:txBody>
                  <a:tcPr/>
                </a:tc>
                <a:tc>
                  <a:txBody>
                    <a:bodyPr/>
                    <a:lstStyle/>
                    <a:p>
                      <a:r>
                        <a:rPr lang="en-GB" sz="1400" b="1" dirty="0" smtClean="0"/>
                        <a:t>CONTACT</a:t>
                      </a:r>
                      <a:endParaRPr lang="en-GB" sz="1400" b="1" dirty="0"/>
                    </a:p>
                  </a:txBody>
                  <a:tcPr/>
                </a:tc>
              </a:tr>
              <a:tr h="370840">
                <a:tc>
                  <a:txBody>
                    <a:bodyPr/>
                    <a:lstStyle/>
                    <a:p>
                      <a:r>
                        <a:rPr lang="en-GB" sz="1100" b="1" i="1" dirty="0" smtClean="0">
                          <a:latin typeface="Lucida Sans Unicode (Body)"/>
                        </a:rPr>
                        <a:t>Mental Health</a:t>
                      </a:r>
                      <a:endParaRPr lang="en-GB" sz="1100" b="1" i="1"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Living Well Network Hub </a:t>
                      </a:r>
                      <a:endParaRPr lang="en-GB" sz="1100" b="0"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Front door to mental health services</a:t>
                      </a:r>
                    </a:p>
                    <a:p>
                      <a:r>
                        <a:rPr kumimoji="0" lang="en-GB" sz="1100" b="0" kern="1200" dirty="0" smtClean="0">
                          <a:solidFill>
                            <a:schemeClr val="dk1"/>
                          </a:solidFill>
                          <a:effectLst/>
                          <a:latin typeface="Lucida Sans Unicode (Body)"/>
                          <a:ea typeface="+mn-ea"/>
                          <a:cs typeface="+mn-cs"/>
                        </a:rPr>
                        <a:t>Has a clinical team ( CPNs, psychiatrist </a:t>
                      </a:r>
                      <a:r>
                        <a:rPr kumimoji="0" lang="en-GB" sz="1100" b="0" kern="1200" dirty="0" err="1" smtClean="0">
                          <a:solidFill>
                            <a:schemeClr val="dk1"/>
                          </a:solidFill>
                          <a:effectLst/>
                          <a:latin typeface="Lucida Sans Unicode (Body)"/>
                          <a:ea typeface="+mn-ea"/>
                          <a:cs typeface="+mn-cs"/>
                        </a:rPr>
                        <a:t>etc</a:t>
                      </a:r>
                      <a:r>
                        <a:rPr kumimoji="0" lang="en-GB" sz="1100" b="0" kern="1200" dirty="0" smtClean="0">
                          <a:solidFill>
                            <a:schemeClr val="dk1"/>
                          </a:solidFill>
                          <a:effectLst/>
                          <a:latin typeface="Lucida Sans Unicode (Body)"/>
                          <a:ea typeface="+mn-ea"/>
                          <a:cs typeface="+mn-cs"/>
                        </a:rPr>
                        <a:t>) and a community options team who can work with vulnerable people needing help with mental health issues for 12 weeks. </a:t>
                      </a:r>
                      <a:endParaRPr lang="en-GB" sz="1100" b="0" dirty="0">
                        <a:latin typeface="Lucida Sans Unicode (Body)"/>
                      </a:endParaRPr>
                    </a:p>
                  </a:txBody>
                  <a:tcPr/>
                </a:tc>
                <a:tc>
                  <a:txBody>
                    <a:bodyPr/>
                    <a:lstStyle/>
                    <a:p>
                      <a:r>
                        <a:rPr kumimoji="0" lang="en-GB" sz="1100" kern="1200" dirty="0" smtClean="0">
                          <a:solidFill>
                            <a:schemeClr val="dk1"/>
                          </a:solidFill>
                          <a:effectLst/>
                          <a:latin typeface="Lucida Sans Unicode (Body)"/>
                          <a:ea typeface="+mn-ea"/>
                          <a:cs typeface="+mn-cs"/>
                        </a:rPr>
                        <a:t>Address: Streatham Job Centre , Crown House, Station Approach, SW16 6HW </a:t>
                      </a:r>
                    </a:p>
                    <a:p>
                      <a:r>
                        <a:rPr kumimoji="0" lang="en-GB" sz="1100" kern="1200" dirty="0" smtClean="0">
                          <a:solidFill>
                            <a:schemeClr val="dk1"/>
                          </a:solidFill>
                          <a:effectLst/>
                          <a:latin typeface="Lucida Sans Unicode (Body)"/>
                          <a:ea typeface="+mn-ea"/>
                          <a:cs typeface="+mn-cs"/>
                        </a:rPr>
                        <a:t>Number: 020 36915080</a:t>
                      </a:r>
                    </a:p>
                    <a:p>
                      <a:r>
                        <a:rPr kumimoji="0" lang="en-GB" sz="1100" kern="1200" dirty="0" smtClean="0">
                          <a:solidFill>
                            <a:schemeClr val="dk1"/>
                          </a:solidFill>
                          <a:effectLst/>
                          <a:latin typeface="Lucida Sans Unicode (Body)"/>
                          <a:ea typeface="+mn-ea"/>
                          <a:cs typeface="+mn-cs"/>
                        </a:rPr>
                        <a:t>Email: information @lwnhub.net or  slm-tr.lwnhub@nhs.net</a:t>
                      </a:r>
                    </a:p>
                    <a:p>
                      <a:endParaRPr lang="en-GB" sz="1100" dirty="0">
                        <a:latin typeface="Lucida Sans Unicode (Body)"/>
                      </a:endParaRPr>
                    </a:p>
                  </a:txBody>
                  <a:tcPr/>
                </a:tc>
              </a:tr>
              <a:tr h="370840">
                <a:tc>
                  <a:txBody>
                    <a:bodyPr/>
                    <a:lstStyle/>
                    <a:p>
                      <a:r>
                        <a:rPr lang="en-GB" sz="1100" b="1" i="1" dirty="0" smtClean="0">
                          <a:latin typeface="Lucida Sans Unicode (Body)"/>
                        </a:rPr>
                        <a:t>Debt</a:t>
                      </a:r>
                      <a:endParaRPr lang="en-GB" sz="1100" b="1" i="1"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Money Advice Service </a:t>
                      </a:r>
                      <a:endParaRPr lang="en-GB" sz="11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kern="1200" dirty="0" smtClean="0">
                          <a:solidFill>
                            <a:schemeClr val="dk1"/>
                          </a:solidFill>
                          <a:effectLst/>
                          <a:latin typeface="Lucida Sans Unicode (Body)"/>
                          <a:ea typeface="+mn-ea"/>
                          <a:cs typeface="+mn-cs"/>
                        </a:rPr>
                        <a:t>Provides an independent debt and money advice service.</a:t>
                      </a:r>
                    </a:p>
                    <a:p>
                      <a:endParaRPr lang="en-GB" sz="1100" b="0" dirty="0">
                        <a:latin typeface="Lucida Sans Unicode (Body)"/>
                      </a:endParaRPr>
                    </a:p>
                  </a:txBody>
                  <a:tcPr/>
                </a:tc>
                <a:tc>
                  <a:txBody>
                    <a:bodyPr/>
                    <a:lstStyle/>
                    <a:p>
                      <a:r>
                        <a:rPr kumimoji="0" lang="en-GB" sz="1100" kern="1200" dirty="0" smtClean="0">
                          <a:solidFill>
                            <a:schemeClr val="dk1"/>
                          </a:solidFill>
                          <a:effectLst/>
                          <a:latin typeface="Lucida Sans Unicode (Body)"/>
                          <a:ea typeface="+mn-ea"/>
                          <a:cs typeface="+mn-cs"/>
                        </a:rPr>
                        <a:t>Telephone: 0300 500 5000 (Monday to Friday 8am to 8pm, Saturday 9am to 1pm)</a:t>
                      </a:r>
                    </a:p>
                    <a:p>
                      <a:r>
                        <a:rPr kumimoji="0" lang="en-GB" sz="1100" kern="1200" dirty="0" smtClean="0">
                          <a:solidFill>
                            <a:schemeClr val="dk1"/>
                          </a:solidFill>
                          <a:effectLst/>
                          <a:latin typeface="Lucida Sans Unicode (Body)"/>
                          <a:ea typeface="+mn-ea"/>
                          <a:cs typeface="+mn-cs"/>
                        </a:rPr>
                        <a:t>Website: </a:t>
                      </a:r>
                      <a:r>
                        <a:rPr kumimoji="0" lang="en-GB" sz="1100" u="sng" kern="1200" dirty="0" smtClean="0">
                          <a:solidFill>
                            <a:schemeClr val="dk1"/>
                          </a:solidFill>
                          <a:effectLst/>
                          <a:latin typeface="Lucida Sans Unicode (Body)"/>
                          <a:ea typeface="+mn-ea"/>
                          <a:cs typeface="+mn-cs"/>
                          <a:hlinkClick r:id="rId3"/>
                        </a:rPr>
                        <a:t>www.moneyadviceservice.org</a:t>
                      </a:r>
                      <a:r>
                        <a:rPr kumimoji="0" lang="en-GB" sz="1100" kern="1200" dirty="0" smtClean="0">
                          <a:solidFill>
                            <a:schemeClr val="dk1"/>
                          </a:solidFill>
                          <a:effectLst/>
                          <a:latin typeface="Lucida Sans Unicode (Body)"/>
                          <a:ea typeface="+mn-ea"/>
                          <a:cs typeface="+mn-cs"/>
                        </a:rPr>
                        <a:t> (includes web chat)</a:t>
                      </a:r>
                    </a:p>
                    <a:p>
                      <a:endParaRPr lang="en-GB" sz="1100" dirty="0">
                        <a:latin typeface="Lucida Sans Unicode (Body)"/>
                      </a:endParaRPr>
                    </a:p>
                  </a:txBody>
                  <a:tcPr/>
                </a:tc>
              </a:tr>
              <a:tr h="370840">
                <a:tc>
                  <a:txBody>
                    <a:bodyPr/>
                    <a:lstStyle/>
                    <a:p>
                      <a:endParaRPr lang="en-GB" sz="1100"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Oasis Debt Advice Centre </a:t>
                      </a:r>
                      <a:endParaRPr lang="en-GB" sz="11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kern="1200" dirty="0" smtClean="0">
                          <a:solidFill>
                            <a:schemeClr val="dk1"/>
                          </a:solidFill>
                          <a:effectLst/>
                          <a:latin typeface="Lucida Sans Unicode (Body)"/>
                          <a:ea typeface="+mn-ea"/>
                          <a:cs typeface="+mn-cs"/>
                        </a:rPr>
                        <a:t>Provides an independent debt and money advice service.</a:t>
                      </a:r>
                    </a:p>
                    <a:p>
                      <a:endParaRPr lang="en-GB" sz="1100" b="0" dirty="0">
                        <a:latin typeface="Lucida Sans Unicode (Body)"/>
                      </a:endParaRPr>
                    </a:p>
                  </a:txBody>
                  <a:tcPr/>
                </a:tc>
                <a:tc>
                  <a:txBody>
                    <a:bodyPr/>
                    <a:lstStyle/>
                    <a:p>
                      <a:r>
                        <a:rPr kumimoji="0" lang="en-GB" sz="1100" kern="1200" dirty="0" smtClean="0">
                          <a:solidFill>
                            <a:schemeClr val="dk1"/>
                          </a:solidFill>
                          <a:effectLst/>
                          <a:latin typeface="Lucida Sans Unicode (Body)"/>
                          <a:ea typeface="+mn-ea"/>
                          <a:cs typeface="+mn-cs"/>
                        </a:rPr>
                        <a:t>Appointments can be made be calling 020 7921 4646</a:t>
                      </a:r>
                    </a:p>
                    <a:p>
                      <a:r>
                        <a:rPr kumimoji="0" lang="en-GB" sz="1100" u="sng" kern="1200" dirty="0" smtClean="0">
                          <a:solidFill>
                            <a:schemeClr val="dk1"/>
                          </a:solidFill>
                          <a:effectLst/>
                          <a:latin typeface="Lucida Sans Unicode (Body)"/>
                          <a:ea typeface="+mn-ea"/>
                          <a:cs typeface="+mn-cs"/>
                          <a:hlinkClick r:id="rId4"/>
                        </a:rPr>
                        <a:t>http://www.oasisacademysouthbank.org/content/debt-advice-centre</a:t>
                      </a:r>
                      <a:endParaRPr kumimoji="0" lang="en-GB" sz="1100" kern="1200" dirty="0" smtClean="0">
                        <a:solidFill>
                          <a:schemeClr val="dk1"/>
                        </a:solidFill>
                        <a:effectLst/>
                        <a:latin typeface="Lucida Sans Unicode (Body)"/>
                        <a:ea typeface="+mn-ea"/>
                        <a:cs typeface="+mn-cs"/>
                      </a:endParaRPr>
                    </a:p>
                    <a:p>
                      <a:endParaRPr lang="en-GB" sz="1100" dirty="0">
                        <a:latin typeface="Lucida Sans Unicode (Body)"/>
                      </a:endParaRPr>
                    </a:p>
                  </a:txBody>
                  <a:tcPr/>
                </a:tc>
              </a:tr>
            </a:tbl>
          </a:graphicData>
        </a:graphic>
      </p:graphicFrame>
      <p:sp>
        <p:nvSpPr>
          <p:cNvPr id="5" name="Title 2"/>
          <p:cNvSpPr>
            <a:spLocks noGrp="1"/>
          </p:cNvSpPr>
          <p:nvPr>
            <p:ph type="title"/>
          </p:nvPr>
        </p:nvSpPr>
        <p:spPr>
          <a:xfrm>
            <a:off x="395536" y="-99392"/>
            <a:ext cx="8229600" cy="1143000"/>
          </a:xfrm>
        </p:spPr>
        <p:txBody>
          <a:bodyPr>
            <a:normAutofit/>
          </a:bodyPr>
          <a:lstStyle/>
          <a:p>
            <a:r>
              <a:rPr lang="en-GB" sz="1800" dirty="0" smtClean="0">
                <a:latin typeface="Lucida Sans Unicode (Body)"/>
              </a:rPr>
              <a:t>Lambeth local services: 4/5 </a:t>
            </a:r>
            <a:endParaRPr lang="en-GB" sz="1800" dirty="0">
              <a:latin typeface="Lucida Sans Unicode (Body)"/>
            </a:endParaRPr>
          </a:p>
        </p:txBody>
      </p:sp>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le 6">
            <a:hlinkClick r:id="rId6"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426387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40480381"/>
              </p:ext>
            </p:extLst>
          </p:nvPr>
        </p:nvGraphicFramePr>
        <p:xfrm>
          <a:off x="323528" y="764704"/>
          <a:ext cx="8554124" cy="2062480"/>
        </p:xfrm>
        <a:graphic>
          <a:graphicData uri="http://schemas.openxmlformats.org/drawingml/2006/table">
            <a:tbl>
              <a:tblPr firstRow="1" bandRow="1">
                <a:tableStyleId>{5C22544A-7EE6-4342-B048-85BDC9FD1C3A}</a:tableStyleId>
              </a:tblPr>
              <a:tblGrid>
                <a:gridCol w="2077100"/>
                <a:gridCol w="2077100"/>
                <a:gridCol w="2077100"/>
                <a:gridCol w="2322824"/>
              </a:tblGrid>
              <a:tr h="370840">
                <a:tc>
                  <a:txBody>
                    <a:bodyPr/>
                    <a:lstStyle/>
                    <a:p>
                      <a:endParaRPr lang="en-GB" sz="1400" b="1" dirty="0"/>
                    </a:p>
                  </a:txBody>
                  <a:tcPr/>
                </a:tc>
                <a:tc>
                  <a:txBody>
                    <a:bodyPr/>
                    <a:lstStyle/>
                    <a:p>
                      <a:r>
                        <a:rPr lang="en-GB" sz="1400" b="1" dirty="0" smtClean="0"/>
                        <a:t>ORGANISATION</a:t>
                      </a:r>
                      <a:endParaRPr lang="en-GB" sz="1400" b="1" dirty="0"/>
                    </a:p>
                  </a:txBody>
                  <a:tcPr/>
                </a:tc>
                <a:tc>
                  <a:txBody>
                    <a:bodyPr/>
                    <a:lstStyle/>
                    <a:p>
                      <a:r>
                        <a:rPr lang="en-GB" sz="1400" b="1" dirty="0" smtClean="0"/>
                        <a:t>SERVICES </a:t>
                      </a:r>
                      <a:endParaRPr lang="en-GB" sz="1400" b="1" dirty="0"/>
                    </a:p>
                  </a:txBody>
                  <a:tcPr/>
                </a:tc>
                <a:tc>
                  <a:txBody>
                    <a:bodyPr/>
                    <a:lstStyle/>
                    <a:p>
                      <a:r>
                        <a:rPr lang="en-GB" sz="1400" b="1" dirty="0" smtClean="0"/>
                        <a:t>CONTACT</a:t>
                      </a:r>
                      <a:endParaRPr lang="en-GB" sz="14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1" i="1" kern="1200" dirty="0" smtClean="0">
                          <a:solidFill>
                            <a:schemeClr val="dk1"/>
                          </a:solidFill>
                          <a:effectLst/>
                          <a:latin typeface="Lucida Sans Unicode (Body)"/>
                          <a:ea typeface="+mn-ea"/>
                          <a:cs typeface="+mn-cs"/>
                        </a:rPr>
                        <a:t>Other support</a:t>
                      </a:r>
                    </a:p>
                    <a:p>
                      <a:endParaRPr lang="en-GB" sz="1100" b="0"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Lambeth Emergency Support Scheme </a:t>
                      </a:r>
                      <a:endParaRPr lang="en-GB" sz="1100" b="0" dirty="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Assistance for people in financial crisis </a:t>
                      </a:r>
                      <a:endParaRPr kumimoji="0" lang="en-GB" sz="1100" b="0" kern="1200" dirty="0">
                        <a:solidFill>
                          <a:schemeClr val="dk1"/>
                        </a:solidFill>
                        <a:effectLst/>
                        <a:latin typeface="Lucida Sans Unicode (Body)"/>
                        <a:ea typeface="+mn-ea"/>
                        <a:cs typeface="+mn-cs"/>
                      </a:endParaRPr>
                    </a:p>
                  </a:txBody>
                  <a:tcPr/>
                </a:tc>
                <a:tc>
                  <a:txBody>
                    <a:bodyPr/>
                    <a:lstStyle/>
                    <a:p>
                      <a:r>
                        <a:rPr kumimoji="0" lang="en-GB" sz="1100" b="0" kern="1200" dirty="0" smtClean="0">
                          <a:solidFill>
                            <a:schemeClr val="dk1"/>
                          </a:solidFill>
                          <a:effectLst/>
                          <a:latin typeface="Lucida Sans Unicode (Body)"/>
                          <a:ea typeface="+mn-ea"/>
                          <a:cs typeface="+mn-cs"/>
                        </a:rPr>
                        <a:t> </a:t>
                      </a:r>
                      <a:r>
                        <a:rPr kumimoji="0" lang="en-GB" sz="1100" b="0" u="sng" kern="1200" dirty="0" smtClean="0">
                          <a:solidFill>
                            <a:schemeClr val="dk1"/>
                          </a:solidFill>
                          <a:effectLst/>
                          <a:latin typeface="Lucida Sans Unicode (Body)"/>
                          <a:ea typeface="+mn-ea"/>
                          <a:cs typeface="+mn-cs"/>
                          <a:hlinkClick r:id="rId2"/>
                        </a:rPr>
                        <a:t>http://www.lambeth.gov.uk/benefits-and-council-tax/housing-benefit/apply-for-emergency-support</a:t>
                      </a:r>
                      <a:endParaRPr lang="en-GB" sz="1100" b="0" dirty="0">
                        <a:latin typeface="Lucida Sans Unicode (Body)"/>
                      </a:endParaRPr>
                    </a:p>
                  </a:txBody>
                  <a:tcPr/>
                </a:tc>
              </a:tr>
              <a:tr h="370840">
                <a:tc>
                  <a:txBody>
                    <a:bodyPr/>
                    <a:lstStyle/>
                    <a:p>
                      <a:endParaRPr lang="en-GB" sz="1100" b="0">
                        <a:latin typeface="Lucida Sans Unicode (Body)"/>
                      </a:endParaRPr>
                    </a:p>
                  </a:txBody>
                  <a:tcPr/>
                </a:tc>
                <a:tc>
                  <a:txBody>
                    <a:bodyPr/>
                    <a:lstStyle/>
                    <a:p>
                      <a:r>
                        <a:rPr kumimoji="0" lang="en-GB" sz="1100" b="0" kern="1200" dirty="0" smtClean="0">
                          <a:solidFill>
                            <a:schemeClr val="dk1"/>
                          </a:solidFill>
                          <a:effectLst/>
                          <a:latin typeface="Lucida Sans Unicode (Body)"/>
                          <a:ea typeface="+mn-ea"/>
                          <a:cs typeface="+mn-cs"/>
                        </a:rPr>
                        <a:t>Lambeth’s food banks </a:t>
                      </a:r>
                      <a:endParaRPr lang="en-GB" sz="1100" b="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kern="1200" dirty="0" smtClean="0">
                          <a:solidFill>
                            <a:schemeClr val="dk1"/>
                          </a:solidFill>
                          <a:effectLst/>
                          <a:latin typeface="Lucida Sans Unicode (Body)"/>
                          <a:ea typeface="+mn-ea"/>
                          <a:cs typeface="+mn-cs"/>
                        </a:rPr>
                        <a:t>Assistance for people in financial crisis </a:t>
                      </a:r>
                    </a:p>
                    <a:p>
                      <a:endParaRPr lang="en-GB" sz="1100" b="0" dirty="0">
                        <a:latin typeface="Lucida Sans Unicode (Body)"/>
                      </a:endParaRPr>
                    </a:p>
                  </a:txBody>
                  <a:tcPr/>
                </a:tc>
                <a:tc>
                  <a:txBody>
                    <a:bodyPr/>
                    <a:lstStyle/>
                    <a:p>
                      <a:r>
                        <a:rPr kumimoji="0" lang="en-GB" sz="1100" b="0" u="sng" kern="1200" dirty="0" smtClean="0">
                          <a:solidFill>
                            <a:schemeClr val="dk1"/>
                          </a:solidFill>
                          <a:effectLst/>
                          <a:latin typeface="Lucida Sans Unicode (Body)"/>
                          <a:ea typeface="+mn-ea"/>
                          <a:cs typeface="+mn-cs"/>
                        </a:rPr>
                        <a:t>norwoodbrixton.foodbank.org.uk</a:t>
                      </a:r>
                      <a:endParaRPr kumimoji="0" lang="en-GB" sz="1100" b="0" kern="1200" dirty="0" smtClean="0">
                        <a:solidFill>
                          <a:schemeClr val="dk1"/>
                        </a:solidFill>
                        <a:effectLst/>
                        <a:latin typeface="Lucida Sans Unicode (Body)"/>
                        <a:ea typeface="+mn-ea"/>
                        <a:cs typeface="+mn-cs"/>
                      </a:endParaRPr>
                    </a:p>
                    <a:p>
                      <a:r>
                        <a:rPr kumimoji="0" lang="en-GB" sz="1100" b="0" u="sng" kern="1200" dirty="0" smtClean="0">
                          <a:solidFill>
                            <a:schemeClr val="dk1"/>
                          </a:solidFill>
                          <a:effectLst/>
                          <a:latin typeface="Lucida Sans Unicode (Body)"/>
                          <a:ea typeface="+mn-ea"/>
                          <a:cs typeface="+mn-cs"/>
                        </a:rPr>
                        <a:t>waterloo.foodbank.org.uk</a:t>
                      </a:r>
                      <a:endParaRPr kumimoji="0" lang="en-GB" sz="1100" b="0" kern="1200" dirty="0" smtClean="0">
                        <a:solidFill>
                          <a:schemeClr val="dk1"/>
                        </a:solidFill>
                        <a:effectLst/>
                        <a:latin typeface="Lucida Sans Unicode (Body)"/>
                        <a:ea typeface="+mn-ea"/>
                        <a:cs typeface="+mn-cs"/>
                      </a:endParaRPr>
                    </a:p>
                    <a:p>
                      <a:r>
                        <a:rPr kumimoji="0" lang="en-GB" sz="1100" b="0" u="sng" kern="1200" dirty="0" smtClean="0">
                          <a:solidFill>
                            <a:schemeClr val="dk1"/>
                          </a:solidFill>
                          <a:effectLst/>
                          <a:latin typeface="Lucida Sans Unicode (Body)"/>
                          <a:ea typeface="+mn-ea"/>
                          <a:cs typeface="+mn-cs"/>
                        </a:rPr>
                        <a:t>claphampark.foodbank.org.uk</a:t>
                      </a:r>
                      <a:endParaRPr kumimoji="0" lang="en-GB" sz="1100" b="0" kern="1200" dirty="0" smtClean="0">
                        <a:solidFill>
                          <a:schemeClr val="dk1"/>
                        </a:solidFill>
                        <a:effectLst/>
                        <a:latin typeface="Lucida Sans Unicode (Body)"/>
                        <a:ea typeface="+mn-ea"/>
                        <a:cs typeface="+mn-cs"/>
                      </a:endParaRPr>
                    </a:p>
                    <a:p>
                      <a:endParaRPr lang="en-GB" sz="1100" b="0" dirty="0">
                        <a:latin typeface="Lucida Sans Unicode (Body)"/>
                      </a:endParaRPr>
                    </a:p>
                  </a:txBody>
                  <a:tcPr/>
                </a:tc>
              </a:tr>
            </a:tbl>
          </a:graphicData>
        </a:graphic>
      </p:graphicFrame>
      <p:sp>
        <p:nvSpPr>
          <p:cNvPr id="5" name="Title 2"/>
          <p:cNvSpPr>
            <a:spLocks noGrp="1"/>
          </p:cNvSpPr>
          <p:nvPr>
            <p:ph type="title"/>
          </p:nvPr>
        </p:nvSpPr>
        <p:spPr>
          <a:xfrm>
            <a:off x="323528" y="-12218"/>
            <a:ext cx="8229600" cy="1143000"/>
          </a:xfrm>
        </p:spPr>
        <p:txBody>
          <a:bodyPr>
            <a:normAutofit/>
          </a:bodyPr>
          <a:lstStyle/>
          <a:p>
            <a:r>
              <a:rPr lang="en-GB" sz="1800" dirty="0" smtClean="0">
                <a:latin typeface="Lucida Sans Unicode (Body)"/>
              </a:rPr>
              <a:t>Lambeth local services: 5/5 </a:t>
            </a:r>
            <a:endParaRPr lang="en-GB" sz="1800" dirty="0">
              <a:latin typeface="Lucida Sans Unicode (Body)"/>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le 6">
            <a:hlinkClick r:id="rId4"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245786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57999313"/>
              </p:ext>
            </p:extLst>
          </p:nvPr>
        </p:nvGraphicFramePr>
        <p:xfrm>
          <a:off x="287524" y="652875"/>
          <a:ext cx="8676964" cy="5134932"/>
        </p:xfrm>
        <a:graphic>
          <a:graphicData uri="http://schemas.openxmlformats.org/drawingml/2006/table">
            <a:tbl>
              <a:tblPr firstRow="1" firstCol="1" bandRow="1">
                <a:tableStyleId>{5C22544A-7EE6-4342-B048-85BDC9FD1C3A}</a:tableStyleId>
              </a:tblPr>
              <a:tblGrid>
                <a:gridCol w="1404156"/>
                <a:gridCol w="2118820"/>
                <a:gridCol w="1481580"/>
                <a:gridCol w="3672408"/>
              </a:tblGrid>
              <a:tr h="183837">
                <a:tc>
                  <a:txBody>
                    <a:bodyPr/>
                    <a:lstStyle/>
                    <a:p>
                      <a:pPr>
                        <a:lnSpc>
                          <a:spcPct val="115000"/>
                        </a:lnSpc>
                        <a:spcAft>
                          <a:spcPts val="0"/>
                        </a:spcAft>
                      </a:pPr>
                      <a:r>
                        <a:rPr lang="en-GB" sz="750" b="1" dirty="0">
                          <a:solidFill>
                            <a:schemeClr val="bg1"/>
                          </a:solidFill>
                          <a:effectLst/>
                          <a:latin typeface="+mn-lt"/>
                          <a:cs typeface="Arial" panose="020B0604020202020204" pitchFamily="34" charset="0"/>
                        </a:rPr>
                        <a:t>ORGANISATION</a:t>
                      </a:r>
                      <a:endParaRPr lang="en-GB" sz="750" b="1" dirty="0">
                        <a:solidFill>
                          <a:schemeClr val="bg1"/>
                        </a:solidFill>
                        <a:effectLst/>
                        <a:latin typeface="+mn-lt"/>
                        <a:ea typeface="Calibri"/>
                        <a:cs typeface="Arial" panose="020B0604020202020204" pitchFamily="34" charset="0"/>
                      </a:endParaRPr>
                    </a:p>
                  </a:txBody>
                  <a:tcPr marL="10869" marR="10869" marT="0" marB="0"/>
                </a:tc>
                <a:tc>
                  <a:txBody>
                    <a:bodyPr/>
                    <a:lstStyle/>
                    <a:p>
                      <a:pPr>
                        <a:lnSpc>
                          <a:spcPct val="115000"/>
                        </a:lnSpc>
                        <a:spcAft>
                          <a:spcPts val="0"/>
                        </a:spcAft>
                      </a:pPr>
                      <a:r>
                        <a:rPr lang="en-GB" sz="750" b="1" dirty="0" smtClean="0">
                          <a:solidFill>
                            <a:schemeClr val="bg1"/>
                          </a:solidFill>
                          <a:effectLst/>
                          <a:latin typeface="+mn-lt"/>
                          <a:ea typeface="Calibri"/>
                          <a:cs typeface="Arial" panose="020B0604020202020204" pitchFamily="34" charset="0"/>
                        </a:rPr>
                        <a:t>SERVICES</a:t>
                      </a:r>
                      <a:endParaRPr lang="en-GB" sz="750" b="1" dirty="0">
                        <a:solidFill>
                          <a:schemeClr val="bg1"/>
                        </a:solidFill>
                        <a:effectLst/>
                        <a:latin typeface="+mn-lt"/>
                        <a:ea typeface="Calibri"/>
                        <a:cs typeface="Arial" panose="020B0604020202020204" pitchFamily="34" charset="0"/>
                      </a:endParaRPr>
                    </a:p>
                  </a:txBody>
                  <a:tcPr marL="10869" marR="10869" marT="0" marB="0"/>
                </a:tc>
                <a:tc>
                  <a:txBody>
                    <a:bodyPr/>
                    <a:lstStyle/>
                    <a:p>
                      <a:pPr>
                        <a:lnSpc>
                          <a:spcPct val="115000"/>
                        </a:lnSpc>
                        <a:spcAft>
                          <a:spcPts val="0"/>
                        </a:spcAft>
                      </a:pPr>
                      <a:r>
                        <a:rPr lang="en-GB" sz="750" b="1" dirty="0" smtClean="0">
                          <a:solidFill>
                            <a:schemeClr val="bg1"/>
                          </a:solidFill>
                          <a:effectLst/>
                          <a:latin typeface="+mn-lt"/>
                          <a:ea typeface="Calibri"/>
                          <a:cs typeface="Arial" panose="020B0604020202020204" pitchFamily="34" charset="0"/>
                        </a:rPr>
                        <a:t>WHO’S ELIGIBLE?</a:t>
                      </a:r>
                      <a:endParaRPr lang="en-GB" sz="750" b="1" dirty="0">
                        <a:solidFill>
                          <a:schemeClr val="bg1"/>
                        </a:solidFill>
                        <a:effectLst/>
                        <a:latin typeface="+mn-lt"/>
                        <a:ea typeface="Calibri"/>
                        <a:cs typeface="Arial" panose="020B0604020202020204" pitchFamily="34" charset="0"/>
                      </a:endParaRPr>
                    </a:p>
                  </a:txBody>
                  <a:tcPr marL="10869" marR="10869" marT="0" marB="0"/>
                </a:tc>
                <a:tc>
                  <a:txBody>
                    <a:bodyPr/>
                    <a:lstStyle/>
                    <a:p>
                      <a:pPr>
                        <a:lnSpc>
                          <a:spcPct val="115000"/>
                        </a:lnSpc>
                        <a:spcAft>
                          <a:spcPts val="0"/>
                        </a:spcAft>
                      </a:pPr>
                      <a:r>
                        <a:rPr lang="en-GB" sz="750" b="1" dirty="0" smtClean="0">
                          <a:solidFill>
                            <a:schemeClr val="bg1"/>
                          </a:solidFill>
                          <a:effectLst/>
                          <a:latin typeface="+mn-lt"/>
                          <a:cs typeface="Arial" panose="020B0604020202020204" pitchFamily="34" charset="0"/>
                        </a:rPr>
                        <a:t>CONTACT</a:t>
                      </a:r>
                    </a:p>
                  </a:txBody>
                  <a:tcPr marL="10869" marR="10869" marT="0" marB="0"/>
                </a:tc>
              </a:tr>
              <a:tr h="161369">
                <a:tc>
                  <a:txBody>
                    <a:bodyPr/>
                    <a:lstStyle/>
                    <a:p>
                      <a:pPr>
                        <a:lnSpc>
                          <a:spcPct val="115000"/>
                        </a:lnSpc>
                        <a:spcAft>
                          <a:spcPts val="0"/>
                        </a:spcAft>
                      </a:pPr>
                      <a:r>
                        <a:rPr lang="en-GB" sz="1000" b="1" dirty="0" smtClean="0">
                          <a:solidFill>
                            <a:schemeClr val="bg1"/>
                          </a:solidFill>
                          <a:effectLst/>
                          <a:latin typeface="Lucida Sans Unicode (Body)"/>
                          <a:cs typeface="Arial" panose="020B0604020202020204" pitchFamily="34" charset="0"/>
                          <a:hlinkClick r:id="rId3"/>
                        </a:rPr>
                        <a:t>Frank</a:t>
                      </a:r>
                      <a:endParaRPr lang="en-GB" sz="1000" b="1" dirty="0" smtClean="0">
                        <a:solidFill>
                          <a:schemeClr val="bg1"/>
                        </a:solidFill>
                        <a:effectLst/>
                        <a:latin typeface="Lucida Sans Unicode (Body)"/>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ea typeface="Calibri"/>
                          <a:cs typeface="Calibri" panose="020F0502020204030204" pitchFamily="34" charset="0"/>
                        </a:rPr>
                        <a:t>National</a:t>
                      </a:r>
                      <a:r>
                        <a:rPr lang="en-GB" sz="750" b="0" baseline="0" dirty="0" smtClean="0">
                          <a:solidFill>
                            <a:schemeClr val="tx1"/>
                          </a:solidFill>
                          <a:effectLst/>
                          <a:latin typeface="Lucida Sans Unicode (Body)"/>
                          <a:ea typeface="Calibri"/>
                          <a:cs typeface="Calibri" panose="020F0502020204030204" pitchFamily="34" charset="0"/>
                        </a:rPr>
                        <a:t> advice service </a:t>
                      </a:r>
                      <a:endParaRPr lang="en-GB" sz="750" b="0" dirty="0" smtClean="0">
                        <a:solidFill>
                          <a:schemeClr val="tx1"/>
                        </a:solidFill>
                        <a:effectLst/>
                        <a:latin typeface="Lucida Sans Unicode (Body)"/>
                        <a:ea typeface="Calibri"/>
                        <a:cs typeface="Calibri" panose="020F0502020204030204" pitchFamily="34" charset="0"/>
                      </a:endParaRPr>
                    </a:p>
                  </a:txBody>
                  <a:tcPr marL="10869" marR="10869" marT="0" marB="0"/>
                </a:tc>
                <a:tc>
                  <a:txBody>
                    <a:bodyPr/>
                    <a:lstStyle/>
                    <a:p>
                      <a:r>
                        <a:rPr lang="en-GB" sz="750" dirty="0" smtClean="0">
                          <a:latin typeface="Lucida Sans Unicode (Body)"/>
                          <a:cs typeface="Calibri" panose="020F0502020204030204" pitchFamily="34" charset="0"/>
                        </a:rPr>
                        <a:t>All</a:t>
                      </a:r>
                      <a:endParaRPr lang="en-GB" sz="750" dirty="0">
                        <a:latin typeface="Lucida Sans Unicode (Body)"/>
                        <a:cs typeface="Calibri" panose="020F0502020204030204" pitchFamily="34" charset="0"/>
                      </a:endParaRPr>
                    </a:p>
                  </a:txBody>
                  <a:tcPr marL="10869" marR="10869" marT="0" marB="0"/>
                </a:tc>
                <a:tc>
                  <a:txBody>
                    <a:bodyPr/>
                    <a:lstStyle/>
                    <a:p>
                      <a:pPr>
                        <a:lnSpc>
                          <a:spcPct val="115000"/>
                        </a:lnSpc>
                        <a:spcAft>
                          <a:spcPts val="0"/>
                        </a:spcAft>
                      </a:pPr>
                      <a:r>
                        <a:rPr lang="en-GB" sz="750" b="0" dirty="0">
                          <a:solidFill>
                            <a:schemeClr val="tx1"/>
                          </a:solidFill>
                          <a:effectLst/>
                          <a:latin typeface="Lucida Sans Unicode (Body)"/>
                          <a:cs typeface="Calibri" panose="020F0502020204030204" pitchFamily="34" charset="0"/>
                        </a:rPr>
                        <a:t>0300 123 </a:t>
                      </a:r>
                      <a:r>
                        <a:rPr lang="en-GB" sz="750" b="0" dirty="0" smtClean="0">
                          <a:solidFill>
                            <a:schemeClr val="tx1"/>
                          </a:solidFill>
                          <a:effectLst/>
                          <a:latin typeface="Lucida Sans Unicode (Body)"/>
                          <a:cs typeface="Calibri" panose="020F0502020204030204" pitchFamily="34" charset="0"/>
                        </a:rPr>
                        <a:t>6600</a:t>
                      </a:r>
                    </a:p>
                  </a:txBody>
                  <a:tcPr marL="10869" marR="10869" marT="0" marB="0"/>
                </a:tc>
              </a:tr>
              <a:tr h="126663">
                <a:tc>
                  <a:txBody>
                    <a:bodyPr/>
                    <a:lstStyle/>
                    <a:p>
                      <a:pPr>
                        <a:lnSpc>
                          <a:spcPct val="115000"/>
                        </a:lnSpc>
                        <a:spcAft>
                          <a:spcPts val="0"/>
                        </a:spcAft>
                      </a:pPr>
                      <a:r>
                        <a:rPr lang="en-GB" sz="1000" b="1" dirty="0">
                          <a:solidFill>
                            <a:schemeClr val="bg1"/>
                          </a:solidFill>
                          <a:effectLst/>
                          <a:latin typeface="Lucida Sans Unicode (Body)"/>
                          <a:cs typeface="Arial" panose="020B0604020202020204" pitchFamily="34" charset="0"/>
                          <a:hlinkClick r:id="rId4"/>
                        </a:rPr>
                        <a:t>City Roads Crisis </a:t>
                      </a:r>
                      <a:r>
                        <a:rPr lang="en-GB" sz="1000" b="1" dirty="0" smtClean="0">
                          <a:solidFill>
                            <a:schemeClr val="bg1"/>
                          </a:solidFill>
                          <a:effectLst/>
                          <a:latin typeface="Lucida Sans Unicode (Body)"/>
                          <a:cs typeface="Arial" panose="020B0604020202020204" pitchFamily="34" charset="0"/>
                          <a:hlinkClick r:id="rId4"/>
                        </a:rPr>
                        <a:t>Intervention</a:t>
                      </a:r>
                      <a:endParaRPr lang="en-GB" sz="1000" b="1" dirty="0">
                        <a:solidFill>
                          <a:schemeClr val="bg1"/>
                        </a:solidFill>
                        <a:effectLst/>
                        <a:latin typeface="Lucida Sans Unicode (Body)"/>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Support</a:t>
                      </a:r>
                      <a:endParaRPr lang="en-GB" sz="750" b="0" dirty="0">
                        <a:solidFill>
                          <a:schemeClr val="tx1"/>
                        </a:solidFill>
                        <a:effectLst/>
                        <a:latin typeface="Lucida Sans Unicode (Body)"/>
                        <a:cs typeface="Calibri" panose="020F0502020204030204" pitchFamily="34" charset="0"/>
                      </a:endParaRPr>
                    </a:p>
                  </a:txBody>
                  <a:tcPr marL="10869" marR="10869" marT="0" marB="0"/>
                </a:tc>
                <a:tc>
                  <a:txBody>
                    <a:bodyPr/>
                    <a:lstStyle/>
                    <a:p>
                      <a:r>
                        <a:rPr lang="en-GB" sz="750" b="0" dirty="0" smtClean="0">
                          <a:solidFill>
                            <a:schemeClr val="tx1"/>
                          </a:solidFill>
                          <a:effectLst/>
                          <a:latin typeface="Lucida Sans Unicode (Body)"/>
                          <a:cs typeface="Calibri" panose="020F0502020204030204" pitchFamily="34" charset="0"/>
                        </a:rPr>
                        <a:t>Users in crisis </a:t>
                      </a:r>
                      <a:endParaRPr lang="en-GB" sz="750" dirty="0">
                        <a:latin typeface="Lucida Sans Unicode (Body)"/>
                        <a:cs typeface="Calibri" panose="020F0502020204030204" pitchFamily="34" charset="0"/>
                      </a:endParaRPr>
                    </a:p>
                  </a:txBody>
                  <a:tcPr marL="10869" marR="10869" marT="0" marB="0"/>
                </a:tc>
                <a:tc>
                  <a:txBody>
                    <a:bodyPr/>
                    <a:lstStyle/>
                    <a:p>
                      <a:pPr>
                        <a:lnSpc>
                          <a:spcPct val="115000"/>
                        </a:lnSpc>
                        <a:spcAft>
                          <a:spcPts val="0"/>
                        </a:spcAft>
                      </a:pPr>
                      <a:r>
                        <a:rPr lang="en-GB" sz="750" b="0" dirty="0">
                          <a:solidFill>
                            <a:schemeClr val="tx1"/>
                          </a:solidFill>
                          <a:effectLst/>
                          <a:latin typeface="Lucida Sans Unicode (Body)"/>
                          <a:cs typeface="Calibri" panose="020F0502020204030204" pitchFamily="34" charset="0"/>
                        </a:rPr>
                        <a:t>020 7278 </a:t>
                      </a:r>
                      <a:r>
                        <a:rPr lang="en-GB" sz="750" b="0" dirty="0" smtClean="0">
                          <a:solidFill>
                            <a:schemeClr val="tx1"/>
                          </a:solidFill>
                          <a:effectLst/>
                          <a:latin typeface="Lucida Sans Unicode (Body)"/>
                          <a:cs typeface="Calibri" panose="020F0502020204030204" pitchFamily="34" charset="0"/>
                        </a:rPr>
                        <a:t>8671-</a:t>
                      </a:r>
                      <a:r>
                        <a:rPr lang="en-GB" sz="750" b="0" baseline="0" dirty="0" smtClean="0">
                          <a:solidFill>
                            <a:schemeClr val="tx1"/>
                          </a:solidFill>
                          <a:effectLst/>
                          <a:latin typeface="Lucida Sans Unicode (Body)"/>
                          <a:cs typeface="Calibri" panose="020F0502020204030204" pitchFamily="34" charset="0"/>
                        </a:rPr>
                        <a:t> </a:t>
                      </a:r>
                      <a:r>
                        <a:rPr lang="en-GB" sz="750" b="0" dirty="0" smtClean="0">
                          <a:solidFill>
                            <a:schemeClr val="tx1"/>
                          </a:solidFill>
                          <a:effectLst/>
                          <a:latin typeface="Lucida Sans Unicode (Body)"/>
                          <a:cs typeface="Calibri" panose="020F0502020204030204" pitchFamily="34" charset="0"/>
                        </a:rPr>
                        <a:t>24hr</a:t>
                      </a:r>
                      <a:endParaRPr lang="en-GB" sz="750" b="0" baseline="0" dirty="0" smtClean="0">
                        <a:solidFill>
                          <a:schemeClr val="tx1"/>
                        </a:solidFill>
                        <a:effectLst/>
                        <a:latin typeface="Lucida Sans Unicode (Body)"/>
                        <a:cs typeface="Calibri" panose="020F0502020204030204" pitchFamily="34" charset="0"/>
                      </a:endParaRPr>
                    </a:p>
                  </a:txBody>
                  <a:tcPr marL="10869" marR="10869" marT="0" marB="0"/>
                </a:tc>
              </a:tr>
              <a:tr h="128139">
                <a:tc>
                  <a:txBody>
                    <a:bodyPr/>
                    <a:lstStyle/>
                    <a:p>
                      <a:pPr>
                        <a:lnSpc>
                          <a:spcPct val="115000"/>
                        </a:lnSpc>
                        <a:spcAft>
                          <a:spcPts val="0"/>
                        </a:spcAft>
                      </a:pPr>
                      <a:r>
                        <a:rPr lang="en-GB" sz="1000" b="1" dirty="0" smtClean="0">
                          <a:solidFill>
                            <a:schemeClr val="bg1"/>
                          </a:solidFill>
                          <a:effectLst/>
                          <a:latin typeface="Lucida Sans Unicode (Body)"/>
                          <a:cs typeface="Arial" panose="020B0604020202020204" pitchFamily="34" charset="0"/>
                          <a:hlinkClick r:id="rId5"/>
                        </a:rPr>
                        <a:t>GamCare</a:t>
                      </a:r>
                      <a:endParaRPr lang="en-GB" sz="1000" b="1" dirty="0" smtClean="0">
                        <a:solidFill>
                          <a:schemeClr val="bg1"/>
                        </a:solidFill>
                        <a:effectLst/>
                        <a:latin typeface="Lucida Sans Unicode (Body)"/>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cs typeface="Calibri" panose="020F0502020204030204" pitchFamily="34" charset="0"/>
                        </a:rPr>
                        <a:t>Helpline,</a:t>
                      </a:r>
                      <a:r>
                        <a:rPr lang="en-GB" sz="750" b="0" baseline="0" dirty="0" smtClean="0">
                          <a:solidFill>
                            <a:schemeClr val="tx1"/>
                          </a:solidFill>
                          <a:effectLst/>
                          <a:latin typeface="Lucida Sans Unicode (Body)"/>
                          <a:cs typeface="Calibri" panose="020F0502020204030204" pitchFamily="34" charset="0"/>
                        </a:rPr>
                        <a:t> </a:t>
                      </a:r>
                      <a:r>
                        <a:rPr lang="en-GB" sz="750" b="0" dirty="0" smtClean="0">
                          <a:solidFill>
                            <a:schemeClr val="tx1"/>
                          </a:solidFill>
                          <a:effectLst/>
                          <a:latin typeface="Lucida Sans Unicode (Body)"/>
                          <a:cs typeface="Calibri" panose="020F0502020204030204" pitchFamily="34" charset="0"/>
                        </a:rPr>
                        <a:t>counselling,</a:t>
                      </a:r>
                      <a:r>
                        <a:rPr lang="en-GB" sz="750" b="0" baseline="0" dirty="0" smtClean="0">
                          <a:solidFill>
                            <a:schemeClr val="tx1"/>
                          </a:solidFill>
                          <a:effectLst/>
                          <a:latin typeface="Lucida Sans Unicode (Body)"/>
                          <a:cs typeface="Calibri" panose="020F0502020204030204" pitchFamily="34" charset="0"/>
                        </a:rPr>
                        <a:t> online service </a:t>
                      </a:r>
                    </a:p>
                  </a:txBody>
                  <a:tcPr marL="10869" marR="10869" marT="0" marB="0"/>
                </a:tc>
                <a:tc>
                  <a:txBody>
                    <a:bodyPr/>
                    <a:lstStyle/>
                    <a:p>
                      <a:pPr>
                        <a:lnSpc>
                          <a:spcPct val="115000"/>
                        </a:lnSpc>
                        <a:spcAft>
                          <a:spcPts val="0"/>
                        </a:spcAft>
                      </a:pPr>
                      <a:r>
                        <a:rPr lang="en-GB" sz="750" b="0" dirty="0" smtClean="0">
                          <a:solidFill>
                            <a:schemeClr val="tx1"/>
                          </a:solidFill>
                          <a:effectLst/>
                          <a:latin typeface="Lucida Sans Unicode (Body)"/>
                          <a:ea typeface="Calibri"/>
                          <a:cs typeface="Calibri" panose="020F0502020204030204" pitchFamily="34" charset="0"/>
                        </a:rPr>
                        <a:t>Gambling addicts </a:t>
                      </a:r>
                      <a:endParaRPr lang="en-GB" sz="750" b="0" dirty="0">
                        <a:solidFill>
                          <a:schemeClr val="tx1"/>
                        </a:solidFill>
                        <a:effectLst/>
                        <a:latin typeface="Lucida Sans Unicode (Body)"/>
                        <a:ea typeface="Calibri"/>
                        <a:cs typeface="Calibri" panose="020F0502020204030204" pitchFamily="34" charset="0"/>
                      </a:endParaRP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latin typeface="Lucida Sans Unicode (Body)"/>
                          <a:cs typeface="Calibri" panose="020F0502020204030204" pitchFamily="34" charset="0"/>
                        </a:rPr>
                        <a:t>0808 8020 133 – free, 08:00-00:00,</a:t>
                      </a:r>
                      <a:r>
                        <a:rPr lang="en-GB" sz="750" b="0" baseline="0" dirty="0" smtClean="0">
                          <a:latin typeface="Lucida Sans Unicode (Body)"/>
                          <a:cs typeface="Calibri" panose="020F0502020204030204" pitchFamily="34" charset="0"/>
                        </a:rPr>
                        <a:t> 7 days a week </a:t>
                      </a:r>
                      <a:r>
                        <a:rPr lang="en-GB" sz="750" b="0" baseline="0" dirty="0" smtClean="0">
                          <a:solidFill>
                            <a:schemeClr val="tx1"/>
                          </a:solidFill>
                          <a:effectLst/>
                          <a:latin typeface="Lucida Sans Unicode (Body)"/>
                          <a:cs typeface="Calibri" panose="020F0502020204030204" pitchFamily="34" charset="0"/>
                        </a:rPr>
                        <a:t>/ </a:t>
                      </a:r>
                      <a:r>
                        <a:rPr lang="en-GB" sz="750" b="0" baseline="0" dirty="0" err="1" smtClean="0">
                          <a:solidFill>
                            <a:schemeClr val="tx1"/>
                          </a:solidFill>
                          <a:effectLst/>
                          <a:latin typeface="Lucida Sans Unicode (Body)"/>
                          <a:cs typeface="Calibri" panose="020F0502020204030204" pitchFamily="34" charset="0"/>
                          <a:hlinkClick r:id="rId6"/>
                        </a:rPr>
                        <a:t>Livechat</a:t>
                      </a:r>
                      <a:r>
                        <a:rPr lang="en-GB" sz="750" b="0" baseline="0" dirty="0" smtClean="0">
                          <a:solidFill>
                            <a:schemeClr val="tx1"/>
                          </a:solidFill>
                          <a:effectLst/>
                          <a:latin typeface="Lucida Sans Unicode (Body)"/>
                          <a:cs typeface="Calibri" panose="020F0502020204030204" pitchFamily="34" charset="0"/>
                          <a:hlinkClick r:id="rId6"/>
                        </a:rPr>
                        <a:t> </a:t>
                      </a:r>
                      <a:endParaRPr lang="en-GB" sz="750" b="0" baseline="0" dirty="0" smtClean="0">
                        <a:solidFill>
                          <a:schemeClr val="tx1"/>
                        </a:solidFill>
                        <a:effectLst/>
                        <a:latin typeface="Lucida Sans Unicode (Body)"/>
                        <a:cs typeface="Calibri" panose="020F0502020204030204" pitchFamily="34" charset="0"/>
                      </a:endParaRPr>
                    </a:p>
                  </a:txBody>
                  <a:tcPr marL="10869" marR="10869" marT="0" marB="0"/>
                </a:tc>
              </a:tr>
              <a:tr h="128139">
                <a:tc>
                  <a:txBody>
                    <a:bodyPr/>
                    <a:lstStyle/>
                    <a:p>
                      <a:pPr>
                        <a:lnSpc>
                          <a:spcPct val="115000"/>
                        </a:lnSpc>
                        <a:spcAft>
                          <a:spcPts val="0"/>
                        </a:spcAft>
                      </a:pPr>
                      <a:r>
                        <a:rPr lang="en-GB" sz="1000" b="1" dirty="0" smtClean="0">
                          <a:solidFill>
                            <a:schemeClr val="bg1"/>
                          </a:solidFill>
                          <a:effectLst/>
                          <a:latin typeface="Lucida Sans Unicode (Body)"/>
                          <a:cs typeface="Arial" panose="020B0604020202020204" pitchFamily="34" charset="0"/>
                          <a:hlinkClick r:id="rId7"/>
                        </a:rPr>
                        <a:t>NACOA</a:t>
                      </a:r>
                      <a:endParaRPr lang="en-GB" sz="1000" b="1" dirty="0">
                        <a:solidFill>
                          <a:schemeClr val="bg1"/>
                        </a:solidFill>
                        <a:effectLst/>
                        <a:latin typeface="Lucida Sans Unicode (Body)"/>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ea typeface="Calibri"/>
                          <a:cs typeface="Calibri" panose="020F0502020204030204" pitchFamily="34" charset="0"/>
                        </a:rPr>
                        <a:t>Helpline</a:t>
                      </a:r>
                      <a:r>
                        <a:rPr lang="en-GB" sz="750" b="0" baseline="0" dirty="0" smtClean="0">
                          <a:solidFill>
                            <a:schemeClr val="tx1"/>
                          </a:solidFill>
                          <a:effectLst/>
                          <a:latin typeface="Lucida Sans Unicode (Body)"/>
                          <a:ea typeface="Calibri"/>
                          <a:cs typeface="Calibri" panose="020F0502020204030204" pitchFamily="34" charset="0"/>
                        </a:rPr>
                        <a:t> </a:t>
                      </a:r>
                      <a:endParaRPr lang="en-GB" sz="750" b="0" dirty="0" smtClean="0">
                        <a:solidFill>
                          <a:schemeClr val="tx1"/>
                        </a:solidFill>
                        <a:effectLst/>
                        <a:latin typeface="Lucida Sans Unicode (Body)"/>
                        <a:ea typeface="Calibri"/>
                        <a:cs typeface="Calibri" panose="020F0502020204030204" pitchFamily="34" charset="0"/>
                      </a:endParaRPr>
                    </a:p>
                  </a:txBody>
                  <a:tcPr marL="10869" marR="10869" marT="0" marB="0"/>
                </a:tc>
                <a:tc>
                  <a:txBody>
                    <a:bodyPr/>
                    <a:lstStyle/>
                    <a:p>
                      <a:pPr>
                        <a:lnSpc>
                          <a:spcPct val="115000"/>
                        </a:lnSpc>
                        <a:spcAft>
                          <a:spcPts val="0"/>
                        </a:spcAft>
                      </a:pPr>
                      <a:r>
                        <a:rPr lang="en-GB" sz="750" b="0" dirty="0" smtClean="0">
                          <a:solidFill>
                            <a:schemeClr val="tx1"/>
                          </a:solidFill>
                          <a:effectLst/>
                          <a:latin typeface="Lucida Sans Unicode (Body)"/>
                          <a:ea typeface="Calibri"/>
                          <a:cs typeface="Calibri" panose="020F0502020204030204" pitchFamily="34" charset="0"/>
                        </a:rPr>
                        <a:t>Children of alcoholics </a:t>
                      </a:r>
                    </a:p>
                  </a:txBody>
                  <a:tcPr marL="10869" marR="10869" marT="0" marB="0"/>
                </a:tc>
                <a:tc>
                  <a:txBody>
                    <a:bodyPr/>
                    <a:lstStyle/>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0800 358 3456</a:t>
                      </a:r>
                      <a:r>
                        <a:rPr lang="en-GB" sz="750" b="0" baseline="0" dirty="0" smtClean="0">
                          <a:solidFill>
                            <a:schemeClr val="tx1"/>
                          </a:solidFill>
                          <a:effectLst/>
                          <a:latin typeface="Lucida Sans Unicode (Body)"/>
                          <a:cs typeface="Calibri" panose="020F0502020204030204" pitchFamily="34" charset="0"/>
                        </a:rPr>
                        <a:t> / </a:t>
                      </a:r>
                      <a:r>
                        <a:rPr lang="en-GB" sz="750" b="0" dirty="0" smtClean="0">
                          <a:solidFill>
                            <a:schemeClr val="tx1"/>
                          </a:solidFill>
                          <a:effectLst/>
                          <a:latin typeface="Lucida Sans Unicode (Body)"/>
                          <a:cs typeface="Calibri" panose="020F0502020204030204" pitchFamily="34" charset="0"/>
                        </a:rPr>
                        <a:t>Online forum: </a:t>
                      </a:r>
                      <a:r>
                        <a:rPr lang="en-GB" sz="750" b="0" u="sng" dirty="0" smtClean="0">
                          <a:solidFill>
                            <a:schemeClr val="tx1"/>
                          </a:solidFill>
                          <a:effectLst/>
                          <a:latin typeface="Lucida Sans Unicode (Body)"/>
                          <a:cs typeface="Calibri" panose="020F0502020204030204" pitchFamily="34" charset="0"/>
                          <a:hlinkClick r:id="rId8"/>
                        </a:rPr>
                        <a:t>http://www.nacoa.org.uk/messageboards/</a:t>
                      </a:r>
                      <a:r>
                        <a:rPr lang="en-GB" sz="750" b="0" dirty="0" smtClean="0">
                          <a:solidFill>
                            <a:schemeClr val="tx1"/>
                          </a:solidFill>
                          <a:effectLst/>
                          <a:latin typeface="Lucida Sans Unicode (Body)"/>
                          <a:cs typeface="Calibri" panose="020F0502020204030204" pitchFamily="34" charset="0"/>
                        </a:rPr>
                        <a:t> </a:t>
                      </a:r>
                      <a:endParaRPr lang="en-GB" sz="750" b="0" dirty="0" smtClean="0">
                        <a:solidFill>
                          <a:schemeClr val="tx1"/>
                        </a:solidFill>
                        <a:effectLst/>
                        <a:latin typeface="Lucida Sans Unicode (Body)"/>
                        <a:ea typeface="Calibri"/>
                        <a:cs typeface="Calibri" panose="020F0502020204030204" pitchFamily="34" charset="0"/>
                      </a:endParaRPr>
                    </a:p>
                  </a:txBody>
                  <a:tcPr marL="10869" marR="10869" marT="0" marB="0"/>
                </a:tc>
              </a:tr>
              <a:tr h="256277">
                <a:tc>
                  <a:txBody>
                    <a:bodyPr/>
                    <a:lstStyle/>
                    <a:p>
                      <a:pPr>
                        <a:lnSpc>
                          <a:spcPct val="115000"/>
                        </a:lnSpc>
                        <a:spcAft>
                          <a:spcPts val="0"/>
                        </a:spcAft>
                      </a:pPr>
                      <a:r>
                        <a:rPr lang="en-GB" sz="1000" b="1" dirty="0" smtClean="0">
                          <a:solidFill>
                            <a:schemeClr val="bg1"/>
                          </a:solidFill>
                          <a:effectLst/>
                          <a:latin typeface="Lucida Sans Unicode (Body)"/>
                          <a:cs typeface="Arial" panose="020B0604020202020204" pitchFamily="34" charset="0"/>
                          <a:hlinkClick r:id="rId9"/>
                        </a:rPr>
                        <a:t>Alcoholics Anonymous</a:t>
                      </a:r>
                      <a:endParaRPr lang="en-GB" sz="1000" b="1" dirty="0" smtClean="0">
                        <a:solidFill>
                          <a:schemeClr val="bg1"/>
                        </a:solidFill>
                        <a:effectLst/>
                        <a:latin typeface="Lucida Sans Unicode (Body)"/>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cs typeface="Calibri" panose="020F0502020204030204" pitchFamily="34" charset="0"/>
                        </a:rPr>
                        <a:t>Peer-led support programme </a:t>
                      </a: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cs typeface="Calibri" panose="020F0502020204030204" pitchFamily="34" charset="0"/>
                        </a:rPr>
                        <a:t>All</a:t>
                      </a: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cs typeface="Calibri" panose="020F0502020204030204" pitchFamily="34" charset="0"/>
                        </a:rPr>
                        <a:t>0800 9177 650</a:t>
                      </a:r>
                    </a:p>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cs typeface="Calibri" panose="020F0502020204030204" pitchFamily="34" charset="0"/>
                        </a:rPr>
                        <a:t>Methodist Church, Woods Road (off Queens Road), SE15</a:t>
                      </a:r>
                      <a:r>
                        <a:rPr lang="en-GB" sz="750" b="0" baseline="0" dirty="0" smtClean="0">
                          <a:solidFill>
                            <a:schemeClr val="tx1"/>
                          </a:solidFill>
                          <a:effectLst/>
                          <a:latin typeface="Lucida Sans Unicode (Body)"/>
                          <a:cs typeface="Calibri" panose="020F0502020204030204" pitchFamily="34" charset="0"/>
                        </a:rPr>
                        <a:t> 2PX </a:t>
                      </a:r>
                      <a:r>
                        <a:rPr lang="en-GB" sz="750" b="0" baseline="0" dirty="0" smtClean="0">
                          <a:solidFill>
                            <a:schemeClr val="tx1"/>
                          </a:solidFill>
                          <a:effectLst/>
                          <a:latin typeface="Lucida Sans Unicode (Body)"/>
                          <a:cs typeface="Calibri" panose="020F0502020204030204" pitchFamily="34" charset="0"/>
                          <a:hlinkClick r:id="rId10"/>
                        </a:rPr>
                        <a:t>–</a:t>
                      </a:r>
                      <a:r>
                        <a:rPr lang="en-GB" sz="750" b="0" baseline="0" dirty="0" smtClean="0">
                          <a:solidFill>
                            <a:schemeClr val="tx1"/>
                          </a:solidFill>
                          <a:effectLst/>
                          <a:latin typeface="Lucida Sans Unicode (Body)"/>
                          <a:cs typeface="Calibri" panose="020F0502020204030204" pitchFamily="34" charset="0"/>
                        </a:rPr>
                        <a:t> </a:t>
                      </a:r>
                      <a:r>
                        <a:rPr lang="en-GB" sz="750" b="0" baseline="0" dirty="0" smtClean="0">
                          <a:solidFill>
                            <a:schemeClr val="tx1"/>
                          </a:solidFill>
                          <a:effectLst/>
                          <a:latin typeface="Lucida Sans Unicode (Body)"/>
                          <a:cs typeface="Calibri" panose="020F0502020204030204" pitchFamily="34" charset="0"/>
                          <a:hlinkClick r:id="rId10"/>
                        </a:rPr>
                        <a:t>Meetings </a:t>
                      </a:r>
                      <a:r>
                        <a:rPr lang="en-GB" sz="750" b="0" baseline="0" dirty="0" smtClean="0">
                          <a:solidFill>
                            <a:schemeClr val="tx1"/>
                          </a:solidFill>
                          <a:effectLst/>
                          <a:latin typeface="Lucida Sans Unicode (Body)"/>
                          <a:cs typeface="Calibri" panose="020F0502020204030204" pitchFamily="34" charset="0"/>
                        </a:rPr>
                        <a:t>Friday 20:00 </a:t>
                      </a:r>
                    </a:p>
                  </a:txBody>
                  <a:tcPr marL="10869" marR="10869" marT="0" marB="0"/>
                </a:tc>
              </a:tr>
              <a:tr h="512555">
                <a:tc>
                  <a:txBody>
                    <a:bodyPr/>
                    <a:lstStyle/>
                    <a:p>
                      <a:pPr>
                        <a:lnSpc>
                          <a:spcPct val="115000"/>
                        </a:lnSpc>
                        <a:spcAft>
                          <a:spcPts val="0"/>
                        </a:spcAft>
                      </a:pPr>
                      <a:r>
                        <a:rPr lang="en-GB" sz="1000" b="1" dirty="0" smtClean="0">
                          <a:solidFill>
                            <a:schemeClr val="bg1"/>
                          </a:solidFill>
                          <a:effectLst/>
                          <a:latin typeface="Lucida Sans Unicode (Body)"/>
                          <a:cs typeface="Arial" panose="020B0604020202020204" pitchFamily="34" charset="0"/>
                          <a:hlinkClick r:id="rId11"/>
                        </a:rPr>
                        <a:t>Lifeline</a:t>
                      </a:r>
                      <a:r>
                        <a:rPr lang="en-GB" sz="1000" b="1" baseline="0" dirty="0" smtClean="0">
                          <a:solidFill>
                            <a:schemeClr val="bg1"/>
                          </a:solidFill>
                          <a:effectLst/>
                          <a:latin typeface="Lucida Sans Unicode (Body)"/>
                          <a:cs typeface="Arial" panose="020B0604020202020204" pitchFamily="34" charset="0"/>
                          <a:hlinkClick r:id="rId11"/>
                        </a:rPr>
                        <a:t> Southwark</a:t>
                      </a:r>
                      <a:endParaRPr lang="en-GB" sz="1000" b="1" baseline="0" dirty="0" smtClean="0">
                        <a:solidFill>
                          <a:schemeClr val="bg1"/>
                        </a:solidFill>
                        <a:effectLst/>
                        <a:latin typeface="Lucida Sans Unicode (Body)"/>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750" b="0" dirty="0" smtClean="0">
                          <a:solidFill>
                            <a:schemeClr val="tx1"/>
                          </a:solidFill>
                          <a:effectLst/>
                          <a:latin typeface="Lucida Sans Unicode (Body)"/>
                          <a:ea typeface="Calibri"/>
                          <a:cs typeface="Calibri" panose="020F0502020204030204" pitchFamily="34" charset="0"/>
                        </a:rPr>
                        <a:t>Advice </a:t>
                      </a:r>
                      <a:r>
                        <a:rPr lang="en-GB" sz="750" b="0" baseline="0" dirty="0" smtClean="0">
                          <a:solidFill>
                            <a:schemeClr val="tx1"/>
                          </a:solidFill>
                          <a:effectLst/>
                          <a:latin typeface="Lucida Sans Unicode (Body)"/>
                          <a:ea typeface="Calibri"/>
                          <a:cs typeface="Calibri" panose="020F0502020204030204" pitchFamily="34" charset="0"/>
                        </a:rPr>
                        <a:t>for those wanting to change drug/alcohol use / Access to specialist services incl. housing and benefit advice / Clinical support  / Access to treatment programmes </a:t>
                      </a:r>
                      <a:endParaRPr lang="en-GB" sz="750" b="0" dirty="0">
                        <a:solidFill>
                          <a:schemeClr val="tx1"/>
                        </a:solidFill>
                        <a:effectLst/>
                        <a:latin typeface="Lucida Sans Unicode (Body)"/>
                        <a:ea typeface="Calibri"/>
                        <a:cs typeface="Calibri" panose="020F0502020204030204" pitchFamily="34" charset="0"/>
                      </a:endParaRPr>
                    </a:p>
                  </a:txBody>
                  <a:tcPr marL="10869" marR="10869" marT="0" marB="0"/>
                </a:tc>
                <a:tc>
                  <a:txBody>
                    <a:bodyPr/>
                    <a:lstStyle/>
                    <a:p>
                      <a:pPr>
                        <a:lnSpc>
                          <a:spcPct val="115000"/>
                        </a:lnSpc>
                        <a:spcAft>
                          <a:spcPts val="0"/>
                        </a:spcAft>
                      </a:pPr>
                      <a:r>
                        <a:rPr lang="en-GB" sz="750" b="0" dirty="0" smtClean="0">
                          <a:solidFill>
                            <a:schemeClr val="tx1"/>
                          </a:solidFill>
                          <a:effectLst/>
                          <a:latin typeface="Lucida Sans Unicode (Body)"/>
                          <a:ea typeface="Calibri"/>
                          <a:cs typeface="Calibri" panose="020F0502020204030204" pitchFamily="34" charset="0"/>
                        </a:rPr>
                        <a:t>18+ Southwark</a:t>
                      </a:r>
                      <a:r>
                        <a:rPr lang="en-GB" sz="750" b="0" baseline="0" dirty="0" smtClean="0">
                          <a:solidFill>
                            <a:schemeClr val="tx1"/>
                          </a:solidFill>
                          <a:effectLst/>
                          <a:latin typeface="Lucida Sans Unicode (Body)"/>
                          <a:ea typeface="Calibri"/>
                          <a:cs typeface="Calibri" panose="020F0502020204030204" pitchFamily="34" charset="0"/>
                        </a:rPr>
                        <a:t> residents </a:t>
                      </a:r>
                    </a:p>
                    <a:p>
                      <a:pPr>
                        <a:lnSpc>
                          <a:spcPct val="115000"/>
                        </a:lnSpc>
                        <a:spcAft>
                          <a:spcPts val="0"/>
                        </a:spcAft>
                      </a:pPr>
                      <a:r>
                        <a:rPr lang="en-GB" sz="750" b="0" baseline="0" dirty="0" smtClean="0">
                          <a:solidFill>
                            <a:schemeClr val="tx1"/>
                          </a:solidFill>
                          <a:effectLst/>
                          <a:latin typeface="Lucida Sans Unicode (Body)"/>
                          <a:ea typeface="Calibri"/>
                          <a:cs typeface="Calibri" panose="020F0502020204030204" pitchFamily="34" charset="0"/>
                        </a:rPr>
                        <a:t>Drop-in </a:t>
                      </a:r>
                      <a:endParaRPr lang="en-GB" sz="750" b="0" dirty="0">
                        <a:solidFill>
                          <a:schemeClr val="tx1"/>
                        </a:solidFill>
                        <a:effectLst/>
                        <a:latin typeface="Lucida Sans Unicode (Body)"/>
                        <a:ea typeface="Calibri"/>
                        <a:cs typeface="Calibri" panose="020F0502020204030204" pitchFamily="34" charset="0"/>
                      </a:endParaRPr>
                    </a:p>
                  </a:txBody>
                  <a:tcPr marL="10869" marR="10869" marT="0" marB="0"/>
                </a:tc>
                <a:tc>
                  <a:txBody>
                    <a:bodyPr/>
                    <a:lstStyle/>
                    <a:p>
                      <a:pPr>
                        <a:lnSpc>
                          <a:spcPct val="115000"/>
                        </a:lnSpc>
                        <a:spcAft>
                          <a:spcPts val="0"/>
                        </a:spcAft>
                      </a:pPr>
                      <a:r>
                        <a:rPr lang="en-GB" sz="750" b="0" dirty="0" smtClean="0">
                          <a:effectLst/>
                          <a:latin typeface="Lucida Sans Unicode (Body)"/>
                          <a:cs typeface="Calibri" panose="020F0502020204030204" pitchFamily="34" charset="0"/>
                        </a:rPr>
                        <a:t>146 Camberwell</a:t>
                      </a:r>
                      <a:r>
                        <a:rPr lang="en-GB" sz="750" b="0" baseline="0" dirty="0" smtClean="0">
                          <a:effectLst/>
                          <a:latin typeface="Lucida Sans Unicode (Body)"/>
                          <a:cs typeface="Calibri" panose="020F0502020204030204" pitchFamily="34" charset="0"/>
                        </a:rPr>
                        <a:t> Road </a:t>
                      </a:r>
                      <a:r>
                        <a:rPr lang="en-GB" sz="750" b="0" dirty="0" smtClean="0">
                          <a:effectLst/>
                          <a:latin typeface="Lucida Sans Unicode (Body)"/>
                          <a:cs typeface="Calibri" panose="020F0502020204030204" pitchFamily="34" charset="0"/>
                        </a:rPr>
                        <a:t>SE5 0EE,</a:t>
                      </a:r>
                      <a:r>
                        <a:rPr lang="en-GB" sz="750" b="0" baseline="0" dirty="0" smtClean="0">
                          <a:effectLst/>
                          <a:latin typeface="Lucida Sans Unicode (Body)"/>
                          <a:cs typeface="Calibri" panose="020F0502020204030204" pitchFamily="34" charset="0"/>
                        </a:rPr>
                        <a:t> </a:t>
                      </a:r>
                      <a:r>
                        <a:rPr lang="en-GB" sz="750" b="0" dirty="0" smtClean="0">
                          <a:latin typeface="Lucida Sans Unicode (Body)"/>
                          <a:cs typeface="Calibri" panose="020F0502020204030204" pitchFamily="34" charset="0"/>
                        </a:rPr>
                        <a:t>0207 358 7266 </a:t>
                      </a:r>
                    </a:p>
                    <a:p>
                      <a:pPr>
                        <a:lnSpc>
                          <a:spcPct val="115000"/>
                        </a:lnSpc>
                        <a:spcAft>
                          <a:spcPts val="0"/>
                        </a:spcAft>
                      </a:pPr>
                      <a:r>
                        <a:rPr lang="en-GB" sz="750" b="0" dirty="0" smtClean="0">
                          <a:effectLst/>
                          <a:latin typeface="Lucida Sans Unicode (Body)"/>
                          <a:cs typeface="Calibri" panose="020F0502020204030204" pitchFamily="34" charset="0"/>
                        </a:rPr>
                        <a:t>Mon-Tues</a:t>
                      </a:r>
                      <a:r>
                        <a:rPr lang="en-GB" sz="750" b="0" baseline="0" dirty="0" smtClean="0">
                          <a:effectLst/>
                          <a:latin typeface="Lucida Sans Unicode (Body)"/>
                          <a:cs typeface="Calibri" panose="020F0502020204030204" pitchFamily="34" charset="0"/>
                        </a:rPr>
                        <a:t> </a:t>
                      </a:r>
                      <a:r>
                        <a:rPr lang="en-GB" sz="750" b="0" dirty="0" smtClean="0">
                          <a:effectLst/>
                          <a:latin typeface="Lucida Sans Unicode (Body)"/>
                          <a:cs typeface="Calibri" panose="020F0502020204030204" pitchFamily="34" charset="0"/>
                        </a:rPr>
                        <a:t>10:00-19:00; Wed 12:00-17:30;</a:t>
                      </a:r>
                      <a:r>
                        <a:rPr lang="en-GB" sz="750" b="0" baseline="0" dirty="0" smtClean="0">
                          <a:effectLst/>
                          <a:latin typeface="Lucida Sans Unicode (Body)"/>
                          <a:cs typeface="Calibri" panose="020F0502020204030204" pitchFamily="34" charset="0"/>
                        </a:rPr>
                        <a:t> Thurs-Fri 10:00-17:30 </a:t>
                      </a:r>
                      <a:endParaRPr lang="en-GB" sz="750" b="0" dirty="0" smtClean="0">
                        <a:effectLst/>
                        <a:latin typeface="Lucida Sans Unicode (Body)"/>
                        <a:cs typeface="Calibri" panose="020F0502020204030204" pitchFamily="34" charset="0"/>
                      </a:endParaRPr>
                    </a:p>
                  </a:txBody>
                  <a:tcPr marL="10869" marR="10869" marT="0" marB="0"/>
                </a:tc>
              </a:tr>
              <a:tr h="512555">
                <a:tc>
                  <a:txBody>
                    <a:bodyPr/>
                    <a:lstStyle/>
                    <a:p>
                      <a:pPr>
                        <a:lnSpc>
                          <a:spcPct val="115000"/>
                        </a:lnSpc>
                        <a:spcAft>
                          <a:spcPts val="0"/>
                        </a:spcAft>
                      </a:pPr>
                      <a:r>
                        <a:rPr lang="en-GB" sz="1000" b="1" dirty="0" smtClean="0">
                          <a:solidFill>
                            <a:schemeClr val="bg1"/>
                          </a:solidFill>
                          <a:effectLst/>
                          <a:latin typeface="Lucida Sans Unicode (Body)"/>
                          <a:cs typeface="Arial" panose="020B0604020202020204" pitchFamily="34" charset="0"/>
                          <a:hlinkClick r:id="rId12"/>
                        </a:rPr>
                        <a:t>Southwark Insight</a:t>
                      </a:r>
                      <a:endParaRPr lang="en-GB" sz="1000" b="1" dirty="0" smtClean="0">
                        <a:solidFill>
                          <a:schemeClr val="bg1"/>
                        </a:solidFill>
                        <a:effectLst/>
                        <a:latin typeface="Lucida Sans Unicode (Body)"/>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cs typeface="Calibri" panose="020F0502020204030204" pitchFamily="34" charset="0"/>
                        </a:rPr>
                        <a:t>Drop-in</a:t>
                      </a:r>
                      <a:r>
                        <a:rPr lang="en-GB" sz="750" b="0" baseline="0" dirty="0" smtClean="0">
                          <a:solidFill>
                            <a:schemeClr val="tx1"/>
                          </a:solidFill>
                          <a:effectLst/>
                          <a:latin typeface="Lucida Sans Unicode (Body)"/>
                          <a:cs typeface="Calibri" panose="020F0502020204030204" pitchFamily="34" charset="0"/>
                        </a:rPr>
                        <a:t> support on drugs and alcohol </a:t>
                      </a:r>
                      <a:endParaRPr lang="en-GB" sz="750" b="0" dirty="0" smtClean="0">
                        <a:solidFill>
                          <a:schemeClr val="tx1"/>
                        </a:solidFill>
                        <a:effectLst/>
                        <a:latin typeface="Lucida Sans Unicode (Body)"/>
                        <a:cs typeface="Calibri" panose="020F0502020204030204" pitchFamily="34" charset="0"/>
                      </a:endParaRP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cs typeface="Calibri" panose="020F0502020204030204" pitchFamily="34" charset="0"/>
                        </a:rPr>
                        <a:t>Under 24s </a:t>
                      </a:r>
                    </a:p>
                  </a:txBody>
                  <a:tcPr marL="10869" marR="10869" marT="0" marB="0"/>
                </a:tc>
                <a:tc>
                  <a:txBody>
                    <a:bodyPr/>
                    <a:lstStyle/>
                    <a:p>
                      <a:pPr>
                        <a:lnSpc>
                          <a:spcPct val="115000"/>
                        </a:lnSpc>
                        <a:spcAft>
                          <a:spcPts val="0"/>
                        </a:spcAft>
                      </a:pPr>
                      <a:r>
                        <a:rPr lang="en-GB" sz="750" b="0" dirty="0" smtClean="0">
                          <a:effectLst/>
                          <a:latin typeface="Lucida Sans Unicode (Body)"/>
                          <a:cs typeface="Calibri" panose="020F0502020204030204" pitchFamily="34" charset="0"/>
                        </a:rPr>
                        <a:t>0203 69 69 69 0</a:t>
                      </a:r>
                    </a:p>
                    <a:p>
                      <a:pPr>
                        <a:lnSpc>
                          <a:spcPct val="115000"/>
                        </a:lnSpc>
                        <a:spcAft>
                          <a:spcPts val="0"/>
                        </a:spcAft>
                      </a:pPr>
                      <a:r>
                        <a:rPr lang="en-GB" sz="750" b="0" dirty="0" smtClean="0">
                          <a:solidFill>
                            <a:schemeClr val="tx1"/>
                          </a:solidFill>
                          <a:effectLst/>
                          <a:latin typeface="Lucida Sans Unicode (Body)"/>
                          <a:ea typeface="Calibri"/>
                          <a:cs typeface="Calibri" panose="020F0502020204030204" pitchFamily="34" charset="0"/>
                        </a:rPr>
                        <a:t>Blenheim SDP, 231 Old Kent Road</a:t>
                      </a:r>
                      <a:r>
                        <a:rPr lang="en-GB" sz="750" b="0" baseline="0" dirty="0" smtClean="0">
                          <a:solidFill>
                            <a:schemeClr val="tx1"/>
                          </a:solidFill>
                          <a:effectLst/>
                          <a:latin typeface="Lucida Sans Unicode (Body)"/>
                          <a:ea typeface="Calibri"/>
                          <a:cs typeface="Calibri" panose="020F0502020204030204" pitchFamily="34" charset="0"/>
                        </a:rPr>
                        <a:t> </a:t>
                      </a:r>
                      <a:r>
                        <a:rPr lang="en-GB" sz="750" b="0" dirty="0" smtClean="0">
                          <a:effectLst/>
                          <a:latin typeface="Lucida Sans Unicode (Body)"/>
                          <a:cs typeface="Calibri" panose="020F0502020204030204" pitchFamily="34" charset="0"/>
                        </a:rPr>
                        <a:t>SE1 5LU</a:t>
                      </a:r>
                    </a:p>
                    <a:p>
                      <a:pPr>
                        <a:lnSpc>
                          <a:spcPct val="115000"/>
                        </a:lnSpc>
                        <a:spcAft>
                          <a:spcPts val="0"/>
                        </a:spcAft>
                      </a:pPr>
                      <a:r>
                        <a:rPr lang="en-GB" sz="750" b="0" dirty="0" smtClean="0">
                          <a:solidFill>
                            <a:schemeClr val="tx1"/>
                          </a:solidFill>
                          <a:effectLst/>
                          <a:latin typeface="Lucida Sans Unicode (Body)"/>
                          <a:ea typeface="Calibri"/>
                          <a:cs typeface="Calibri" panose="020F0502020204030204" pitchFamily="34" charset="0"/>
                        </a:rPr>
                        <a:t>Mon 10:00-18:00, Tues 10:00-19:00</a:t>
                      </a:r>
                      <a:r>
                        <a:rPr lang="en-GB" sz="750" b="0" baseline="0" dirty="0" smtClean="0">
                          <a:solidFill>
                            <a:schemeClr val="tx1"/>
                          </a:solidFill>
                          <a:effectLst/>
                          <a:latin typeface="Lucida Sans Unicode (Body)"/>
                          <a:ea typeface="Calibri"/>
                          <a:cs typeface="Calibri" panose="020F0502020204030204" pitchFamily="34" charset="0"/>
                        </a:rPr>
                        <a:t> (drop in), Wed 10:00-18:30 (drop in), Thurs 10:00-19:00 (drop in), Fri 10:00-18:00 </a:t>
                      </a:r>
                      <a:endParaRPr lang="en-GB" sz="750" b="0" dirty="0">
                        <a:solidFill>
                          <a:schemeClr val="tx1"/>
                        </a:solidFill>
                        <a:effectLst/>
                        <a:latin typeface="Lucida Sans Unicode (Body)"/>
                        <a:ea typeface="Calibri"/>
                        <a:cs typeface="Calibri" panose="020F0502020204030204" pitchFamily="34" charset="0"/>
                      </a:endParaRPr>
                    </a:p>
                  </a:txBody>
                  <a:tcPr marL="10869" marR="10869" marT="0" marB="0"/>
                </a:tc>
              </a:tr>
              <a:tr h="512555">
                <a:tc>
                  <a:txBody>
                    <a:bodyPr/>
                    <a:lstStyle/>
                    <a:p>
                      <a:pPr>
                        <a:lnSpc>
                          <a:spcPct val="115000"/>
                        </a:lnSpc>
                        <a:spcAft>
                          <a:spcPts val="0"/>
                        </a:spcAft>
                      </a:pPr>
                      <a:r>
                        <a:rPr lang="en-GB" sz="1000" b="1" dirty="0">
                          <a:solidFill>
                            <a:schemeClr val="bg1"/>
                          </a:solidFill>
                          <a:effectLst/>
                          <a:latin typeface="Lucida Sans Unicode (Body)"/>
                          <a:cs typeface="Arial" panose="020B0604020202020204" pitchFamily="34" charset="0"/>
                          <a:hlinkClick r:id="rId13"/>
                        </a:rPr>
                        <a:t>Al-Anon</a:t>
                      </a:r>
                      <a:endParaRPr lang="en-GB" sz="1000" b="1" dirty="0">
                        <a:solidFill>
                          <a:schemeClr val="bg1"/>
                        </a:solidFill>
                        <a:effectLst/>
                        <a:latin typeface="Lucida Sans Unicode (Body)"/>
                        <a:cs typeface="Arial" panose="020B0604020202020204" pitchFamily="34" charset="0"/>
                      </a:endParaRPr>
                    </a:p>
                    <a:p>
                      <a:pPr>
                        <a:lnSpc>
                          <a:spcPct val="115000"/>
                        </a:lnSpc>
                        <a:spcAft>
                          <a:spcPts val="0"/>
                        </a:spcAft>
                      </a:pPr>
                      <a:r>
                        <a:rPr lang="en-GB" sz="1000" b="1" dirty="0">
                          <a:solidFill>
                            <a:schemeClr val="bg1"/>
                          </a:solidFill>
                          <a:effectLst/>
                          <a:latin typeface="Lucida Sans Unicode (Body)"/>
                          <a:cs typeface="Arial" panose="020B0604020202020204" pitchFamily="34" charset="0"/>
                        </a:rPr>
                        <a:t> </a:t>
                      </a:r>
                      <a:endParaRPr lang="en-GB" sz="1000" b="1" dirty="0">
                        <a:solidFill>
                          <a:schemeClr val="bg1"/>
                        </a:solidFill>
                        <a:effectLst/>
                        <a:latin typeface="Lucida Sans Unicode (Body)"/>
                        <a:ea typeface="Calibri"/>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Peer-led support programme </a:t>
                      </a:r>
                    </a:p>
                  </a:txBody>
                  <a:tcPr marL="10869" marR="10869" marT="0" marB="0"/>
                </a:tc>
                <a:tc>
                  <a:txBody>
                    <a:bodyPr/>
                    <a:lstStyle/>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Those with relatives/friends  with addictions </a:t>
                      </a:r>
                    </a:p>
                  </a:txBody>
                  <a:tcPr marL="10869" marR="10869" marT="0" marB="0"/>
                </a:tc>
                <a:tc>
                  <a:txBody>
                    <a:bodyPr/>
                    <a:lstStyle/>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020 7403 0888</a:t>
                      </a:r>
                    </a:p>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Denmark Place Baptist Church, 47A Coldharbour Lane,</a:t>
                      </a:r>
                      <a:r>
                        <a:rPr lang="en-GB" sz="750" b="0" baseline="0" dirty="0" smtClean="0">
                          <a:solidFill>
                            <a:schemeClr val="tx1"/>
                          </a:solidFill>
                          <a:effectLst/>
                          <a:latin typeface="Lucida Sans Unicode (Body)"/>
                          <a:cs typeface="Calibri" panose="020F0502020204030204" pitchFamily="34" charset="0"/>
                        </a:rPr>
                        <a:t> </a:t>
                      </a:r>
                      <a:r>
                        <a:rPr lang="en-GB" sz="750" b="0" dirty="0" smtClean="0">
                          <a:solidFill>
                            <a:schemeClr val="tx1"/>
                          </a:solidFill>
                          <a:effectLst/>
                          <a:latin typeface="Lucida Sans Unicode (Body)"/>
                          <a:cs typeface="Calibri" panose="020F0502020204030204" pitchFamily="34" charset="0"/>
                        </a:rPr>
                        <a:t>Camberwell,</a:t>
                      </a:r>
                      <a:r>
                        <a:rPr lang="en-GB" sz="750" b="0" baseline="0" dirty="0" smtClean="0">
                          <a:solidFill>
                            <a:schemeClr val="tx1"/>
                          </a:solidFill>
                          <a:effectLst/>
                          <a:latin typeface="Lucida Sans Unicode (Body)"/>
                          <a:cs typeface="Calibri" panose="020F0502020204030204" pitchFamily="34" charset="0"/>
                        </a:rPr>
                        <a:t> </a:t>
                      </a:r>
                      <a:r>
                        <a:rPr lang="en-GB" sz="750" b="0" dirty="0" smtClean="0">
                          <a:solidFill>
                            <a:schemeClr val="tx1"/>
                          </a:solidFill>
                          <a:effectLst/>
                          <a:latin typeface="Lucida Sans Unicode (Body)"/>
                          <a:cs typeface="Calibri" panose="020F0502020204030204" pitchFamily="34" charset="0"/>
                        </a:rPr>
                        <a:t>SE5 9NR</a:t>
                      </a:r>
                    </a:p>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hlinkClick r:id="rId14"/>
                        </a:rPr>
                        <a:t>Meetings</a:t>
                      </a:r>
                      <a:r>
                        <a:rPr lang="en-GB" sz="750" b="0" dirty="0" smtClean="0">
                          <a:solidFill>
                            <a:schemeClr val="tx1"/>
                          </a:solidFill>
                          <a:effectLst/>
                          <a:latin typeface="Lucida Sans Unicode (Body)"/>
                          <a:cs typeface="Calibri" panose="020F0502020204030204" pitchFamily="34" charset="0"/>
                        </a:rPr>
                        <a:t> Sat 12:00</a:t>
                      </a:r>
                      <a:r>
                        <a:rPr lang="en-GB" sz="750" b="0" baseline="0" dirty="0" smtClean="0">
                          <a:solidFill>
                            <a:schemeClr val="tx1"/>
                          </a:solidFill>
                          <a:effectLst/>
                          <a:latin typeface="Lucida Sans Unicode (Body)"/>
                          <a:cs typeface="Calibri" panose="020F0502020204030204" pitchFamily="34" charset="0"/>
                        </a:rPr>
                        <a:t> </a:t>
                      </a:r>
                    </a:p>
                    <a:p>
                      <a:pPr marL="0" marR="0" indent="0" algn="l" defTabSz="914400" rtl="0" eaLnBrk="1" fontAlgn="auto" latinLnBrk="0" hangingPunct="1">
                        <a:lnSpc>
                          <a:spcPct val="115000"/>
                        </a:lnSpc>
                        <a:spcBef>
                          <a:spcPts val="0"/>
                        </a:spcBef>
                        <a:spcAft>
                          <a:spcPts val="0"/>
                        </a:spcAft>
                        <a:buClrTx/>
                        <a:buSzTx/>
                        <a:buFontTx/>
                        <a:buNone/>
                        <a:tabLst/>
                        <a:defRPr/>
                      </a:pPr>
                      <a:r>
                        <a:rPr lang="en-GB" sz="750" b="0" baseline="0" dirty="0" smtClean="0">
                          <a:solidFill>
                            <a:schemeClr val="tx1"/>
                          </a:solidFill>
                          <a:effectLst/>
                          <a:latin typeface="Lucida Sans Unicode (Body)"/>
                          <a:cs typeface="Calibri" panose="020F0502020204030204" pitchFamily="34" charset="0"/>
                        </a:rPr>
                        <a:t>For info on Alateen meetings (for young people) call: </a:t>
                      </a:r>
                      <a:r>
                        <a:rPr lang="en-GB" sz="750" b="0" dirty="0" smtClean="0">
                          <a:latin typeface="Lucida Sans Unicode (Body)"/>
                          <a:cs typeface="Calibri" panose="020F0502020204030204" pitchFamily="34" charset="0"/>
                        </a:rPr>
                        <a:t>020 7593 2070</a:t>
                      </a:r>
                      <a:endParaRPr lang="en-GB" sz="750" b="0" dirty="0" smtClean="0">
                        <a:solidFill>
                          <a:schemeClr val="tx1"/>
                        </a:solidFill>
                        <a:effectLst/>
                        <a:latin typeface="Lucida Sans Unicode (Body)"/>
                        <a:cs typeface="Calibri" panose="020F0502020204030204" pitchFamily="34" charset="0"/>
                      </a:endParaRPr>
                    </a:p>
                  </a:txBody>
                  <a:tcPr marL="10869" marR="10869" marT="0" marB="0"/>
                </a:tc>
              </a:tr>
              <a:tr h="256277">
                <a:tc>
                  <a:txBody>
                    <a:bodyPr/>
                    <a:lstStyle/>
                    <a:p>
                      <a:pPr>
                        <a:lnSpc>
                          <a:spcPct val="115000"/>
                        </a:lnSpc>
                        <a:spcAft>
                          <a:spcPts val="0"/>
                        </a:spcAft>
                      </a:pPr>
                      <a:r>
                        <a:rPr lang="en-GB" sz="1000" b="1" dirty="0" smtClean="0">
                          <a:solidFill>
                            <a:schemeClr val="bg1"/>
                          </a:solidFill>
                          <a:effectLst/>
                          <a:latin typeface="Lucida Sans Unicode (Body)"/>
                          <a:ea typeface="Calibri"/>
                          <a:cs typeface="Arial" panose="020B0604020202020204" pitchFamily="34" charset="0"/>
                          <a:hlinkClick r:id="rId15"/>
                        </a:rPr>
                        <a:t>The Kappa</a:t>
                      </a:r>
                      <a:r>
                        <a:rPr lang="en-GB" sz="1000" b="1" baseline="0" dirty="0" smtClean="0">
                          <a:solidFill>
                            <a:schemeClr val="bg1"/>
                          </a:solidFill>
                          <a:effectLst/>
                          <a:latin typeface="Lucida Sans Unicode (Body)"/>
                          <a:ea typeface="Calibri"/>
                          <a:cs typeface="Arial" panose="020B0604020202020204" pitchFamily="34" charset="0"/>
                          <a:hlinkClick r:id="rId15"/>
                        </a:rPr>
                        <a:t> Project</a:t>
                      </a:r>
                      <a:endParaRPr lang="en-GB" sz="1000" b="1" dirty="0">
                        <a:solidFill>
                          <a:schemeClr val="bg1"/>
                        </a:solidFill>
                        <a:effectLst/>
                        <a:latin typeface="Lucida Sans Unicode (Body)"/>
                        <a:ea typeface="Calibri"/>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Drop-in for advice and support /</a:t>
                      </a:r>
                      <a:r>
                        <a:rPr lang="en-GB" sz="750" b="0" baseline="0" dirty="0" smtClean="0">
                          <a:solidFill>
                            <a:schemeClr val="tx1"/>
                          </a:solidFill>
                          <a:effectLst/>
                          <a:latin typeface="Lucida Sans Unicode (Body)"/>
                          <a:cs typeface="Calibri" panose="020F0502020204030204" pitchFamily="34" charset="0"/>
                        </a:rPr>
                        <a:t> </a:t>
                      </a:r>
                      <a:r>
                        <a:rPr lang="en-GB" sz="750" b="0" dirty="0" smtClean="0">
                          <a:solidFill>
                            <a:schemeClr val="tx1"/>
                          </a:solidFill>
                          <a:effectLst/>
                          <a:latin typeface="Lucida Sans Unicode (Body)"/>
                          <a:cs typeface="Calibri" panose="020F0502020204030204" pitchFamily="34" charset="0"/>
                        </a:rPr>
                        <a:t>Needle exchange</a:t>
                      </a:r>
                      <a:r>
                        <a:rPr lang="en-GB" sz="750" b="0" baseline="0" dirty="0" smtClean="0">
                          <a:solidFill>
                            <a:schemeClr val="tx1"/>
                          </a:solidFill>
                          <a:effectLst/>
                          <a:latin typeface="Lucida Sans Unicode (Body)"/>
                          <a:cs typeface="Calibri" panose="020F0502020204030204" pitchFamily="34" charset="0"/>
                        </a:rPr>
                        <a:t> / </a:t>
                      </a:r>
                      <a:r>
                        <a:rPr lang="en-GB" sz="750" b="0" dirty="0" smtClean="0">
                          <a:solidFill>
                            <a:schemeClr val="tx1"/>
                          </a:solidFill>
                          <a:effectLst/>
                          <a:latin typeface="Lucida Sans Unicode (Body)"/>
                          <a:cs typeface="Calibri" panose="020F0502020204030204" pitchFamily="34" charset="0"/>
                        </a:rPr>
                        <a:t>Referrals to specialist providers </a:t>
                      </a:r>
                    </a:p>
                  </a:txBody>
                  <a:tcPr marL="10869" marR="10869" marT="0" marB="0"/>
                </a:tc>
                <a:tc>
                  <a:txBody>
                    <a:bodyPr/>
                    <a:lstStyle/>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All</a:t>
                      </a:r>
                      <a:r>
                        <a:rPr lang="en-GB" sz="750" b="0" baseline="0" dirty="0" smtClean="0">
                          <a:solidFill>
                            <a:schemeClr val="tx1"/>
                          </a:solidFill>
                          <a:effectLst/>
                          <a:latin typeface="Lucida Sans Unicode (Body)"/>
                          <a:cs typeface="Calibri" panose="020F0502020204030204" pitchFamily="34" charset="0"/>
                        </a:rPr>
                        <a:t> with drug-related problems </a:t>
                      </a:r>
                      <a:endParaRPr lang="en-GB" sz="750" b="0" dirty="0" smtClean="0">
                        <a:solidFill>
                          <a:schemeClr val="tx1"/>
                        </a:solidFill>
                        <a:effectLst/>
                        <a:latin typeface="Lucida Sans Unicode (Body)"/>
                        <a:cs typeface="Calibri" panose="020F0502020204030204" pitchFamily="34" charset="0"/>
                      </a:endParaRP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latin typeface="Lucida Sans Unicode (Body)"/>
                          <a:cs typeface="Calibri" panose="020F0502020204030204" pitchFamily="34" charset="0"/>
                        </a:rPr>
                        <a:t>020 7582 2200  </a:t>
                      </a:r>
                    </a:p>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latin typeface="Lucida Sans Unicode (Body)"/>
                          <a:cs typeface="Calibri" panose="020F0502020204030204" pitchFamily="34" charset="0"/>
                        </a:rPr>
                        <a:t>Blenheim SDP, 231 Old Kent Road, London SE1 5LU</a:t>
                      </a:r>
                      <a:endParaRPr lang="en-GB" sz="750" b="0" dirty="0" smtClean="0">
                        <a:solidFill>
                          <a:schemeClr val="tx1"/>
                        </a:solidFill>
                        <a:effectLst/>
                        <a:latin typeface="Lucida Sans Unicode (Body)"/>
                        <a:cs typeface="Calibri" panose="020F0502020204030204" pitchFamily="34" charset="0"/>
                      </a:endParaRPr>
                    </a:p>
                  </a:txBody>
                  <a:tcPr marL="10869" marR="10869" marT="0" marB="0"/>
                </a:tc>
              </a:tr>
              <a:tr h="384416">
                <a:tc>
                  <a:txBody>
                    <a:bodyPr/>
                    <a:lstStyle/>
                    <a:p>
                      <a:pPr>
                        <a:lnSpc>
                          <a:spcPct val="115000"/>
                        </a:lnSpc>
                        <a:spcAft>
                          <a:spcPts val="0"/>
                        </a:spcAft>
                      </a:pPr>
                      <a:r>
                        <a:rPr lang="en-GB" sz="1000" b="1" dirty="0" smtClean="0">
                          <a:solidFill>
                            <a:schemeClr val="bg1"/>
                          </a:solidFill>
                          <a:effectLst/>
                          <a:latin typeface="Lucida Sans Unicode (Body)"/>
                          <a:ea typeface="Calibri"/>
                          <a:cs typeface="Arial" panose="020B0604020202020204" pitchFamily="34" charset="0"/>
                          <a:hlinkClick r:id="rId15"/>
                        </a:rPr>
                        <a:t>Evolve</a:t>
                      </a:r>
                      <a:endParaRPr lang="en-GB" sz="1000" b="1" dirty="0">
                        <a:solidFill>
                          <a:schemeClr val="bg1"/>
                        </a:solidFill>
                        <a:effectLst/>
                        <a:latin typeface="Lucida Sans Unicode (Body)"/>
                        <a:ea typeface="Calibri"/>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Support for users,</a:t>
                      </a:r>
                      <a:r>
                        <a:rPr lang="en-GB" sz="750" b="0" baseline="0" dirty="0" smtClean="0">
                          <a:solidFill>
                            <a:schemeClr val="tx1"/>
                          </a:solidFill>
                          <a:effectLst/>
                          <a:latin typeface="Lucida Sans Unicode (Body)"/>
                          <a:cs typeface="Calibri" panose="020F0502020204030204" pitchFamily="34" charset="0"/>
                        </a:rPr>
                        <a:t> family and friends</a:t>
                      </a:r>
                      <a:endParaRPr lang="en-GB" sz="750" b="0" dirty="0" smtClean="0">
                        <a:solidFill>
                          <a:schemeClr val="tx1"/>
                        </a:solidFill>
                        <a:effectLst/>
                        <a:latin typeface="Lucida Sans Unicode (Body)"/>
                        <a:cs typeface="Calibri" panose="020F0502020204030204" pitchFamily="34" charset="0"/>
                      </a:endParaRPr>
                    </a:p>
                  </a:txBody>
                  <a:tcPr marL="10869" marR="10869" marT="0" marB="0"/>
                </a:tc>
                <a:tc>
                  <a:txBody>
                    <a:bodyPr/>
                    <a:lstStyle/>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Crack/cocaine</a:t>
                      </a:r>
                      <a:r>
                        <a:rPr lang="en-GB" sz="750" b="0" baseline="0" dirty="0" smtClean="0">
                          <a:solidFill>
                            <a:schemeClr val="tx1"/>
                          </a:solidFill>
                          <a:effectLst/>
                          <a:latin typeface="Lucida Sans Unicode (Body)"/>
                          <a:cs typeface="Calibri" panose="020F0502020204030204" pitchFamily="34" charset="0"/>
                        </a:rPr>
                        <a:t> users</a:t>
                      </a:r>
                      <a:endParaRPr lang="en-GB" sz="750" b="0" dirty="0" smtClean="0">
                        <a:solidFill>
                          <a:schemeClr val="tx1"/>
                        </a:solidFill>
                        <a:effectLst/>
                        <a:latin typeface="Lucida Sans Unicode (Body)"/>
                        <a:cs typeface="Calibri" panose="020F0502020204030204" pitchFamily="34" charset="0"/>
                      </a:endParaRP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latin typeface="Lucida Sans Unicode (Body)"/>
                          <a:cs typeface="Calibri" panose="020F0502020204030204" pitchFamily="34" charset="0"/>
                        </a:rPr>
                        <a:t>020 7277 4580</a:t>
                      </a:r>
                      <a:r>
                        <a:rPr lang="en-GB" sz="750" b="0" baseline="0" dirty="0" smtClean="0">
                          <a:latin typeface="Lucida Sans Unicode (Body)"/>
                          <a:cs typeface="Calibri" panose="020F0502020204030204" pitchFamily="34" charset="0"/>
                        </a:rPr>
                        <a:t> – </a:t>
                      </a:r>
                      <a:r>
                        <a:rPr lang="en-GB" sz="750" b="0" dirty="0" smtClean="0">
                          <a:solidFill>
                            <a:schemeClr val="tx1"/>
                          </a:solidFill>
                          <a:effectLst/>
                          <a:latin typeface="Lucida Sans Unicode (Body)"/>
                          <a:cs typeface="Calibri" panose="020F0502020204030204" pitchFamily="34" charset="0"/>
                        </a:rPr>
                        <a:t>Mon-Fri 09:30-17:30</a:t>
                      </a:r>
                    </a:p>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cs typeface="Calibri" panose="020F0502020204030204" pitchFamily="34" charset="0"/>
                        </a:rPr>
                        <a:t>Drop-in</a:t>
                      </a:r>
                      <a:r>
                        <a:rPr lang="en-GB" sz="750" b="0" baseline="0" dirty="0" smtClean="0">
                          <a:solidFill>
                            <a:schemeClr val="tx1"/>
                          </a:solidFill>
                          <a:effectLst/>
                          <a:latin typeface="Lucida Sans Unicode (Body)"/>
                          <a:cs typeface="Calibri" panose="020F0502020204030204" pitchFamily="34" charset="0"/>
                        </a:rPr>
                        <a:t> Mon, Tue, Thurs, Fri 14:30-16:30 </a:t>
                      </a:r>
                    </a:p>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latin typeface="Lucida Sans Unicode (Body)"/>
                          <a:cs typeface="Calibri" panose="020F0502020204030204" pitchFamily="34" charset="0"/>
                        </a:rPr>
                        <a:t>146 Camberwell Road, SE5 OEE</a:t>
                      </a:r>
                      <a:endParaRPr lang="en-GB" sz="750" b="0" dirty="0" smtClean="0">
                        <a:solidFill>
                          <a:schemeClr val="tx1"/>
                        </a:solidFill>
                        <a:effectLst/>
                        <a:latin typeface="Lucida Sans Unicode (Body)"/>
                        <a:cs typeface="Calibri" panose="020F0502020204030204" pitchFamily="34" charset="0"/>
                      </a:endParaRPr>
                    </a:p>
                  </a:txBody>
                  <a:tcPr marL="10869" marR="10869" marT="0" marB="0"/>
                </a:tc>
              </a:tr>
              <a:tr h="1153249">
                <a:tc>
                  <a:txBody>
                    <a:bodyPr/>
                    <a:lstStyle/>
                    <a:p>
                      <a:pPr>
                        <a:lnSpc>
                          <a:spcPct val="115000"/>
                        </a:lnSpc>
                        <a:spcAft>
                          <a:spcPts val="0"/>
                        </a:spcAft>
                      </a:pPr>
                      <a:r>
                        <a:rPr lang="en-GB" sz="1000" b="1" dirty="0" smtClean="0">
                          <a:solidFill>
                            <a:schemeClr val="bg1"/>
                          </a:solidFill>
                          <a:effectLst/>
                          <a:latin typeface="Lucida Sans Unicode (Body)"/>
                          <a:ea typeface="Calibri"/>
                          <a:cs typeface="Arial" panose="020B0604020202020204" pitchFamily="34" charset="0"/>
                          <a:hlinkClick r:id="rId16"/>
                        </a:rPr>
                        <a:t>Foundation</a:t>
                      </a:r>
                      <a:r>
                        <a:rPr lang="en-GB" sz="1000" b="1" baseline="0" dirty="0" smtClean="0">
                          <a:solidFill>
                            <a:schemeClr val="bg1"/>
                          </a:solidFill>
                          <a:effectLst/>
                          <a:latin typeface="Lucida Sans Unicode (Body)"/>
                          <a:ea typeface="Calibri"/>
                          <a:cs typeface="Arial" panose="020B0604020202020204" pitchFamily="34" charset="0"/>
                          <a:hlinkClick r:id="rId16"/>
                        </a:rPr>
                        <a:t> 66 (Phoenix Futures</a:t>
                      </a:r>
                      <a:r>
                        <a:rPr lang="en-GB" sz="1000" b="1" baseline="0" dirty="0" smtClean="0">
                          <a:solidFill>
                            <a:schemeClr val="bg1"/>
                          </a:solidFill>
                          <a:effectLst/>
                          <a:latin typeface="Lucida Sans Unicode (Body)"/>
                          <a:ea typeface="Calibri"/>
                          <a:cs typeface="Arial" panose="020B0604020202020204" pitchFamily="34" charset="0"/>
                        </a:rPr>
                        <a:t>)</a:t>
                      </a:r>
                      <a:endParaRPr lang="en-GB" sz="1000" b="1" dirty="0">
                        <a:solidFill>
                          <a:schemeClr val="bg1"/>
                        </a:solidFill>
                        <a:effectLst/>
                        <a:latin typeface="Lucida Sans Unicode (Body)"/>
                        <a:ea typeface="Calibri"/>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Community services – 1-1,</a:t>
                      </a:r>
                      <a:r>
                        <a:rPr lang="en-GB" sz="750" b="0" baseline="0" dirty="0" smtClean="0">
                          <a:solidFill>
                            <a:schemeClr val="tx1"/>
                          </a:solidFill>
                          <a:effectLst/>
                          <a:latin typeface="Lucida Sans Unicode (Body)"/>
                          <a:cs typeface="Calibri" panose="020F0502020204030204" pitchFamily="34" charset="0"/>
                        </a:rPr>
                        <a:t> group work, peer support, for recovery </a:t>
                      </a:r>
                      <a:endParaRPr lang="en-GB" sz="750" b="0" dirty="0" smtClean="0">
                        <a:solidFill>
                          <a:schemeClr val="tx1"/>
                        </a:solidFill>
                        <a:effectLst/>
                        <a:latin typeface="Lucida Sans Unicode (Body)"/>
                        <a:cs typeface="Calibri" panose="020F0502020204030204" pitchFamily="34" charset="0"/>
                      </a:endParaRPr>
                    </a:p>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Residential services</a:t>
                      </a:r>
                    </a:p>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hlinkClick r:id="rId17"/>
                        </a:rPr>
                        <a:t>Grace</a:t>
                      </a:r>
                      <a:r>
                        <a:rPr lang="en-GB" sz="750" b="0" baseline="0" dirty="0" smtClean="0">
                          <a:solidFill>
                            <a:schemeClr val="tx1"/>
                          </a:solidFill>
                          <a:effectLst/>
                          <a:latin typeface="Lucida Sans Unicode (Body)"/>
                          <a:cs typeface="Calibri" panose="020F0502020204030204" pitchFamily="34" charset="0"/>
                          <a:hlinkClick r:id="rId17"/>
                        </a:rPr>
                        <a:t> House</a:t>
                      </a:r>
                      <a:r>
                        <a:rPr lang="en-GB" sz="750" b="0" baseline="0" dirty="0" smtClean="0">
                          <a:solidFill>
                            <a:schemeClr val="tx1"/>
                          </a:solidFill>
                          <a:effectLst/>
                          <a:latin typeface="Lucida Sans Unicode (Body)"/>
                          <a:cs typeface="Calibri" panose="020F0502020204030204" pitchFamily="34" charset="0"/>
                        </a:rPr>
                        <a:t>: s</a:t>
                      </a:r>
                      <a:r>
                        <a:rPr lang="en-GB" sz="750" b="0" dirty="0" smtClean="0">
                          <a:solidFill>
                            <a:schemeClr val="tx1"/>
                          </a:solidFill>
                          <a:effectLst/>
                          <a:latin typeface="Lucida Sans Unicode (Body)"/>
                          <a:cs typeface="Calibri" panose="020F0502020204030204" pitchFamily="34" charset="0"/>
                        </a:rPr>
                        <a:t>upported housing </a:t>
                      </a:r>
                    </a:p>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12-24</a:t>
                      </a:r>
                      <a:r>
                        <a:rPr lang="en-GB" sz="750" b="0" baseline="0" dirty="0" smtClean="0">
                          <a:solidFill>
                            <a:schemeClr val="tx1"/>
                          </a:solidFill>
                          <a:effectLst/>
                          <a:latin typeface="Lucida Sans Unicode (Body)"/>
                          <a:cs typeface="Calibri" panose="020F0502020204030204" pitchFamily="34" charset="0"/>
                        </a:rPr>
                        <a:t> week r</a:t>
                      </a:r>
                      <a:r>
                        <a:rPr lang="en-GB" sz="750" b="0" dirty="0" smtClean="0">
                          <a:solidFill>
                            <a:schemeClr val="tx1"/>
                          </a:solidFill>
                          <a:effectLst/>
                          <a:latin typeface="Lucida Sans Unicode (Body)"/>
                          <a:cs typeface="Calibri" panose="020F0502020204030204" pitchFamily="34" charset="0"/>
                        </a:rPr>
                        <a:t>esidential service for 18+ women with substance misuse problems and complex needs </a:t>
                      </a:r>
                    </a:p>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hlinkClick r:id="rId18"/>
                        </a:rPr>
                        <a:t>Lambeth Consortium</a:t>
                      </a:r>
                      <a:r>
                        <a:rPr lang="en-GB" sz="750" b="0" dirty="0" smtClean="0">
                          <a:solidFill>
                            <a:schemeClr val="tx1"/>
                          </a:solidFill>
                          <a:effectLst/>
                          <a:latin typeface="Lucida Sans Unicode (Body)"/>
                          <a:cs typeface="Calibri" panose="020F0502020204030204" pitchFamily="34" charset="0"/>
                        </a:rPr>
                        <a:t>: community support for those with drug  and alcohol problems,</a:t>
                      </a:r>
                      <a:r>
                        <a:rPr lang="en-GB" sz="750" b="0" baseline="0" dirty="0" smtClean="0">
                          <a:solidFill>
                            <a:schemeClr val="tx1"/>
                          </a:solidFill>
                          <a:effectLst/>
                          <a:latin typeface="Lucida Sans Unicode (Body)"/>
                          <a:cs typeface="Calibri" panose="020F0502020204030204" pitchFamily="34" charset="0"/>
                        </a:rPr>
                        <a:t> Southwark Peer Mentor Service: support for recovery</a:t>
                      </a:r>
                      <a:endParaRPr lang="en-GB" sz="750" b="0" dirty="0" smtClean="0">
                        <a:solidFill>
                          <a:schemeClr val="tx1"/>
                        </a:solidFill>
                        <a:effectLst/>
                        <a:latin typeface="Lucida Sans Unicode (Body)"/>
                        <a:cs typeface="Calibri" panose="020F0502020204030204" pitchFamily="34" charset="0"/>
                      </a:endParaRPr>
                    </a:p>
                  </a:txBody>
                  <a:tcPr marL="10869" marR="10869" marT="0" marB="0"/>
                </a:tc>
                <a:tc>
                  <a:txBody>
                    <a:bodyPr/>
                    <a:lstStyle/>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Grace House: 18+ women</a:t>
                      </a:r>
                    </a:p>
                    <a:p>
                      <a:pPr>
                        <a:lnSpc>
                          <a:spcPct val="115000"/>
                        </a:lnSpc>
                        <a:spcAft>
                          <a:spcPts val="0"/>
                        </a:spcAft>
                      </a:pPr>
                      <a:r>
                        <a:rPr lang="en-GB" sz="750" b="0" dirty="0" smtClean="0">
                          <a:solidFill>
                            <a:schemeClr val="tx1"/>
                          </a:solidFill>
                          <a:effectLst/>
                          <a:latin typeface="Lucida Sans Unicode (Body)"/>
                          <a:cs typeface="Calibri" panose="020F0502020204030204" pitchFamily="34" charset="0"/>
                        </a:rPr>
                        <a:t>Lambeth Consortium: a</a:t>
                      </a:r>
                      <a:r>
                        <a:rPr lang="en-GB" sz="750" b="0" baseline="0" dirty="0" smtClean="0">
                          <a:solidFill>
                            <a:schemeClr val="tx1"/>
                          </a:solidFill>
                          <a:effectLst/>
                          <a:latin typeface="Lucida Sans Unicode (Body)"/>
                          <a:cs typeface="Calibri" panose="020F0502020204030204" pitchFamily="34" charset="0"/>
                        </a:rPr>
                        <a:t> 18+ with drug and alcohol problems </a:t>
                      </a:r>
                    </a:p>
                    <a:p>
                      <a:pPr>
                        <a:lnSpc>
                          <a:spcPct val="115000"/>
                        </a:lnSpc>
                        <a:spcAft>
                          <a:spcPts val="0"/>
                        </a:spcAft>
                      </a:pPr>
                      <a:r>
                        <a:rPr lang="en-GB" sz="750" b="0" baseline="0" dirty="0" smtClean="0">
                          <a:solidFill>
                            <a:schemeClr val="tx1"/>
                          </a:solidFill>
                          <a:effectLst/>
                          <a:latin typeface="Lucida Sans Unicode (Body)"/>
                          <a:cs typeface="Calibri" panose="020F0502020204030204" pitchFamily="34" charset="0"/>
                        </a:rPr>
                        <a:t>Southwark Peer Mentor Service: 18+ using substance misuse services in Southwark </a:t>
                      </a:r>
                      <a:endParaRPr lang="en-GB" sz="750" b="0" dirty="0" smtClean="0">
                        <a:solidFill>
                          <a:schemeClr val="tx1"/>
                        </a:solidFill>
                        <a:effectLst/>
                        <a:latin typeface="Lucida Sans Unicode (Body)"/>
                        <a:cs typeface="Calibri" panose="020F0502020204030204" pitchFamily="34" charset="0"/>
                      </a:endParaRP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cs typeface="Calibri" panose="020F0502020204030204" pitchFamily="34" charset="0"/>
                        </a:rPr>
                        <a:t>Grace House </a:t>
                      </a:r>
                      <a:r>
                        <a:rPr lang="en-GB" sz="750" b="0" dirty="0" smtClean="0">
                          <a:solidFill>
                            <a:schemeClr val="tx1"/>
                          </a:solidFill>
                          <a:effectLst/>
                          <a:latin typeface="Lucida Sans Unicode (Body)"/>
                          <a:cs typeface="Calibri" panose="020F0502020204030204" pitchFamily="34" charset="0"/>
                          <a:hlinkClick r:id="rId19"/>
                        </a:rPr>
                        <a:t>leaflet </a:t>
                      </a:r>
                      <a:r>
                        <a:rPr lang="en-GB" sz="750" b="0" dirty="0" smtClean="0">
                          <a:solidFill>
                            <a:schemeClr val="tx1"/>
                          </a:solidFill>
                          <a:effectLst/>
                          <a:latin typeface="Lucida Sans Unicode (Body)"/>
                          <a:cs typeface="Calibri" panose="020F0502020204030204" pitchFamily="34" charset="0"/>
                        </a:rPr>
                        <a:t> - accepts multi-agency</a:t>
                      </a:r>
                      <a:r>
                        <a:rPr lang="en-GB" sz="750" b="0" baseline="0" dirty="0" smtClean="0">
                          <a:solidFill>
                            <a:schemeClr val="tx1"/>
                          </a:solidFill>
                          <a:effectLst/>
                          <a:latin typeface="Lucida Sans Unicode (Body)"/>
                          <a:cs typeface="Calibri" panose="020F0502020204030204" pitchFamily="34" charset="0"/>
                        </a:rPr>
                        <a:t> referrals / call </a:t>
                      </a:r>
                      <a:r>
                        <a:rPr lang="en-GB" sz="750" b="0" dirty="0" smtClean="0">
                          <a:latin typeface="Lucida Sans Unicode (Body)"/>
                          <a:cs typeface="Calibri" panose="020F0502020204030204" pitchFamily="34" charset="0"/>
                        </a:rPr>
                        <a:t>02079165013/ 07718563243 </a:t>
                      </a:r>
                    </a:p>
                    <a:p>
                      <a:pPr marL="0" marR="0" indent="0" algn="l" defTabSz="914400" rtl="0" eaLnBrk="1" fontAlgn="auto" latinLnBrk="0" hangingPunct="1">
                        <a:lnSpc>
                          <a:spcPct val="115000"/>
                        </a:lnSpc>
                        <a:spcBef>
                          <a:spcPts val="0"/>
                        </a:spcBef>
                        <a:spcAft>
                          <a:spcPts val="0"/>
                        </a:spcAft>
                        <a:buClrTx/>
                        <a:buSzTx/>
                        <a:buFontTx/>
                        <a:buNone/>
                        <a:tabLst/>
                        <a:defRPr/>
                      </a:pPr>
                      <a:endParaRPr lang="en-GB" sz="750" b="0" dirty="0" smtClean="0">
                        <a:solidFill>
                          <a:schemeClr val="tx1"/>
                        </a:solidFill>
                        <a:effectLst/>
                        <a:latin typeface="Lucida Sans Unicode (Body)"/>
                        <a:cs typeface="Calibri" panose="020F0502020204030204" pitchFamily="34" charset="0"/>
                      </a:endParaRPr>
                    </a:p>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cs typeface="Calibri" panose="020F0502020204030204" pitchFamily="34" charset="0"/>
                        </a:rPr>
                        <a:t>Lambeth Consortium:</a:t>
                      </a:r>
                      <a:r>
                        <a:rPr lang="en-GB" sz="750" b="0" baseline="0" dirty="0" smtClean="0">
                          <a:solidFill>
                            <a:schemeClr val="tx1"/>
                          </a:solidFill>
                          <a:effectLst/>
                          <a:latin typeface="Lucida Sans Unicode (Body)"/>
                          <a:cs typeface="Calibri" panose="020F0502020204030204" pitchFamily="34" charset="0"/>
                        </a:rPr>
                        <a:t> walk-in assessment Mon-Fri 09:00-11:00 / call: </a:t>
                      </a:r>
                      <a:r>
                        <a:rPr lang="en-GB" sz="750" b="0" dirty="0" smtClean="0">
                          <a:latin typeface="Lucida Sans Unicode (Body)"/>
                          <a:cs typeface="Calibri" panose="020F0502020204030204" pitchFamily="34" charset="0"/>
                        </a:rPr>
                        <a:t>020 3228 1500</a:t>
                      </a:r>
                    </a:p>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latin typeface="Lucida Sans Unicode (Body)"/>
                          <a:cs typeface="Calibri" panose="020F0502020204030204" pitchFamily="34" charset="0"/>
                        </a:rPr>
                        <a:t>Lorraine Hewitt House, 12-14 Brighton Terrace, Brixton SW9 8DG</a:t>
                      </a:r>
                    </a:p>
                    <a:p>
                      <a:pPr marL="0" marR="0" indent="0" algn="l" defTabSz="914400" rtl="0" eaLnBrk="1" fontAlgn="auto" latinLnBrk="0" hangingPunct="1">
                        <a:lnSpc>
                          <a:spcPct val="115000"/>
                        </a:lnSpc>
                        <a:spcBef>
                          <a:spcPts val="0"/>
                        </a:spcBef>
                        <a:spcAft>
                          <a:spcPts val="0"/>
                        </a:spcAft>
                        <a:buClrTx/>
                        <a:buSzTx/>
                        <a:buFontTx/>
                        <a:buNone/>
                        <a:tabLst/>
                        <a:defRPr/>
                      </a:pPr>
                      <a:endParaRPr lang="en-GB" sz="750" b="0" dirty="0" smtClean="0">
                        <a:solidFill>
                          <a:schemeClr val="tx1"/>
                        </a:solidFill>
                        <a:effectLst/>
                        <a:latin typeface="Lucida Sans Unicode (Body)"/>
                        <a:cs typeface="Calibri" panose="020F0502020204030204" pitchFamily="34" charset="0"/>
                      </a:endParaRPr>
                    </a:p>
                    <a:p>
                      <a:pPr marL="0" marR="0" indent="0" algn="l" defTabSz="914400" rtl="0" eaLnBrk="1" fontAlgn="auto" latinLnBrk="0" hangingPunct="1">
                        <a:lnSpc>
                          <a:spcPct val="115000"/>
                        </a:lnSpc>
                        <a:spcBef>
                          <a:spcPts val="0"/>
                        </a:spcBef>
                        <a:spcAft>
                          <a:spcPts val="0"/>
                        </a:spcAft>
                        <a:buClrTx/>
                        <a:buSzTx/>
                        <a:buFontTx/>
                        <a:buNone/>
                        <a:tabLst/>
                        <a:defRPr/>
                      </a:pPr>
                      <a:r>
                        <a:rPr lang="en-GB" sz="750" b="0" dirty="0" smtClean="0">
                          <a:solidFill>
                            <a:schemeClr val="tx1"/>
                          </a:solidFill>
                          <a:effectLst/>
                          <a:latin typeface="Lucida Sans Unicode (Body)"/>
                          <a:cs typeface="Calibri" panose="020F0502020204030204" pitchFamily="34" charset="0"/>
                        </a:rPr>
                        <a:t>Southwark Peer Mentor Service:</a:t>
                      </a:r>
                      <a:r>
                        <a:rPr lang="en-GB" sz="750" b="0" baseline="0" dirty="0" smtClean="0">
                          <a:solidFill>
                            <a:schemeClr val="tx1"/>
                          </a:solidFill>
                          <a:effectLst/>
                          <a:latin typeface="Lucida Sans Unicode (Body)"/>
                          <a:cs typeface="Calibri" panose="020F0502020204030204" pitchFamily="34" charset="0"/>
                        </a:rPr>
                        <a:t> </a:t>
                      </a:r>
                      <a:r>
                        <a:rPr lang="en-GB" sz="750" b="0" dirty="0" smtClean="0">
                          <a:latin typeface="Lucida Sans Unicode (Body)"/>
                          <a:cs typeface="Calibri" panose="020F0502020204030204" pitchFamily="34" charset="0"/>
                        </a:rPr>
                        <a:t>078 1498 6370</a:t>
                      </a:r>
                      <a:endParaRPr lang="en-GB" sz="750" b="0" dirty="0" smtClean="0">
                        <a:solidFill>
                          <a:schemeClr val="tx1"/>
                        </a:solidFill>
                        <a:effectLst/>
                        <a:latin typeface="Lucida Sans Unicode (Body)"/>
                        <a:cs typeface="Calibri" panose="020F0502020204030204" pitchFamily="34" charset="0"/>
                      </a:endParaRPr>
                    </a:p>
                  </a:txBody>
                  <a:tcPr marL="10869" marR="10869" marT="0" marB="0"/>
                </a:tc>
              </a:tr>
            </a:tbl>
          </a:graphicData>
        </a:graphic>
      </p:graphicFrame>
      <p:sp>
        <p:nvSpPr>
          <p:cNvPr id="3" name="TextBox 2"/>
          <p:cNvSpPr txBox="1"/>
          <p:nvPr/>
        </p:nvSpPr>
        <p:spPr>
          <a:xfrm>
            <a:off x="251520" y="260648"/>
            <a:ext cx="4320480" cy="369332"/>
          </a:xfrm>
          <a:prstGeom prst="rect">
            <a:avLst/>
          </a:prstGeom>
          <a:noFill/>
        </p:spPr>
        <p:txBody>
          <a:bodyPr wrap="square" rtlCol="0">
            <a:spAutoFit/>
          </a:bodyPr>
          <a:lstStyle/>
          <a:p>
            <a:r>
              <a:rPr lang="en-GB" b="1" dirty="0" smtClean="0"/>
              <a:t>Addiction</a:t>
            </a:r>
            <a:endParaRPr lang="en-GB" b="1" dirty="0"/>
          </a:p>
        </p:txBody>
      </p:sp>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21"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7" name="Picture 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422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60648"/>
            <a:ext cx="4320480" cy="369332"/>
          </a:xfrm>
          <a:prstGeom prst="rect">
            <a:avLst/>
          </a:prstGeom>
          <a:noFill/>
        </p:spPr>
        <p:txBody>
          <a:bodyPr wrap="square" rtlCol="0">
            <a:spAutoFit/>
          </a:bodyPr>
          <a:lstStyle/>
          <a:p>
            <a:r>
              <a:rPr lang="en-GB" b="1" dirty="0" smtClean="0"/>
              <a:t>Anger management </a:t>
            </a:r>
            <a:endParaRPr lang="en-GB" b="1" dirty="0"/>
          </a:p>
        </p:txBody>
      </p:sp>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3189061015"/>
              </p:ext>
            </p:extLst>
          </p:nvPr>
        </p:nvGraphicFramePr>
        <p:xfrm>
          <a:off x="251520" y="908720"/>
          <a:ext cx="8496944" cy="3420166"/>
        </p:xfrm>
        <a:graphic>
          <a:graphicData uri="http://schemas.openxmlformats.org/drawingml/2006/table">
            <a:tbl>
              <a:tblPr firstRow="1" firstCol="1" bandRow="1">
                <a:tableStyleId>{5C22544A-7EE6-4342-B048-85BDC9FD1C3A}</a:tableStyleId>
              </a:tblPr>
              <a:tblGrid>
                <a:gridCol w="1513154"/>
                <a:gridCol w="2015238"/>
                <a:gridCol w="1728192"/>
                <a:gridCol w="3240360"/>
              </a:tblGrid>
              <a:tr h="291413">
                <a:tc>
                  <a:txBody>
                    <a:bodyPr/>
                    <a:lstStyle/>
                    <a:p>
                      <a:pPr>
                        <a:lnSpc>
                          <a:spcPct val="115000"/>
                        </a:lnSpc>
                        <a:spcAft>
                          <a:spcPts val="0"/>
                        </a:spcAft>
                      </a:pPr>
                      <a:r>
                        <a:rPr lang="en-GB" sz="1100" b="1" dirty="0">
                          <a:solidFill>
                            <a:schemeClr val="bg1"/>
                          </a:solidFill>
                          <a:effectLst/>
                          <a:latin typeface="+mn-lt"/>
                        </a:rPr>
                        <a:t>ORGANISATION</a:t>
                      </a:r>
                      <a:endParaRPr lang="en-GB" sz="1100" b="1" dirty="0">
                        <a:solidFill>
                          <a:schemeClr val="bg1"/>
                        </a:solidFill>
                        <a:effectLst/>
                        <a:latin typeface="+mn-lt"/>
                        <a:ea typeface="Calibri"/>
                        <a:cs typeface="Times New Roman"/>
                      </a:endParaRPr>
                    </a:p>
                  </a:txBody>
                  <a:tcPr marL="68580" marR="68580" marT="0" marB="0"/>
                </a:tc>
                <a:tc>
                  <a:txBody>
                    <a:bodyPr/>
                    <a:lstStyle/>
                    <a:p>
                      <a:pPr>
                        <a:lnSpc>
                          <a:spcPct val="115000"/>
                        </a:lnSpc>
                        <a:spcAft>
                          <a:spcPts val="0"/>
                        </a:spcAft>
                      </a:pPr>
                      <a:r>
                        <a:rPr lang="en-GB" sz="1100" b="1" dirty="0" smtClean="0">
                          <a:solidFill>
                            <a:schemeClr val="bg1"/>
                          </a:solidFill>
                          <a:effectLst/>
                          <a:latin typeface="+mn-lt"/>
                          <a:ea typeface="Calibri"/>
                          <a:cs typeface="Times New Roman"/>
                        </a:rPr>
                        <a:t>SERVICES</a:t>
                      </a:r>
                      <a:endParaRPr lang="en-GB" sz="1100" b="1" dirty="0">
                        <a:solidFill>
                          <a:schemeClr val="bg1"/>
                        </a:solidFill>
                        <a:effectLst/>
                        <a:latin typeface="+mn-lt"/>
                        <a:ea typeface="Calibri"/>
                        <a:cs typeface="Times New Roman"/>
                      </a:endParaRPr>
                    </a:p>
                  </a:txBody>
                  <a:tcPr marL="68580" marR="68580" marT="0" marB="0"/>
                </a:tc>
                <a:tc>
                  <a:txBody>
                    <a:bodyPr/>
                    <a:lstStyle/>
                    <a:p>
                      <a:pPr>
                        <a:lnSpc>
                          <a:spcPct val="115000"/>
                        </a:lnSpc>
                        <a:spcAft>
                          <a:spcPts val="0"/>
                        </a:spcAft>
                      </a:pPr>
                      <a:r>
                        <a:rPr lang="en-GB" sz="1100" b="1" dirty="0" smtClean="0">
                          <a:solidFill>
                            <a:schemeClr val="bg1"/>
                          </a:solidFill>
                          <a:effectLst/>
                          <a:latin typeface="+mn-lt"/>
                          <a:ea typeface="Calibri"/>
                          <a:cs typeface="Times New Roman"/>
                        </a:rPr>
                        <a:t>WHO’S ELIGIBLE?</a:t>
                      </a:r>
                      <a:endParaRPr lang="en-GB" sz="1100" b="1" dirty="0">
                        <a:solidFill>
                          <a:schemeClr val="bg1"/>
                        </a:solidFill>
                        <a:effectLst/>
                        <a:latin typeface="+mn-lt"/>
                        <a:ea typeface="Calibri"/>
                        <a:cs typeface="Times New Roman"/>
                      </a:endParaRPr>
                    </a:p>
                  </a:txBody>
                  <a:tcPr marL="68580" marR="68580" marT="0" marB="0"/>
                </a:tc>
                <a:tc>
                  <a:txBody>
                    <a:bodyPr/>
                    <a:lstStyle/>
                    <a:p>
                      <a:pPr>
                        <a:lnSpc>
                          <a:spcPct val="115000"/>
                        </a:lnSpc>
                        <a:spcAft>
                          <a:spcPts val="0"/>
                        </a:spcAft>
                      </a:pPr>
                      <a:r>
                        <a:rPr lang="en-GB" sz="1100" b="1" dirty="0" smtClean="0">
                          <a:solidFill>
                            <a:schemeClr val="bg1"/>
                          </a:solidFill>
                          <a:effectLst/>
                          <a:latin typeface="+mn-lt"/>
                        </a:rPr>
                        <a:t>CONTACT</a:t>
                      </a:r>
                      <a:endParaRPr lang="en-GB" sz="1100" b="1" dirty="0">
                        <a:solidFill>
                          <a:schemeClr val="bg1"/>
                        </a:solidFill>
                        <a:effectLst/>
                        <a:latin typeface="+mn-lt"/>
                        <a:ea typeface="Calibri"/>
                        <a:cs typeface="Times New Roman"/>
                      </a:endParaRPr>
                    </a:p>
                  </a:txBody>
                  <a:tcPr marL="68580" marR="68580" marT="0" marB="0"/>
                </a:tc>
              </a:tr>
              <a:tr h="212643">
                <a:tc gridSpan="4">
                  <a:txBody>
                    <a:bodyPr/>
                    <a:lstStyle/>
                    <a:p>
                      <a:pPr>
                        <a:lnSpc>
                          <a:spcPct val="115000"/>
                        </a:lnSpc>
                        <a:spcAft>
                          <a:spcPts val="0"/>
                        </a:spcAft>
                      </a:pPr>
                      <a:r>
                        <a:rPr lang="en-GB" sz="1100" b="1" i="1" u="none" dirty="0" smtClean="0">
                          <a:solidFill>
                            <a:schemeClr val="tx1"/>
                          </a:solidFill>
                          <a:effectLst/>
                          <a:latin typeface="Lucida Sans Unicode (Body)"/>
                          <a:ea typeface="Calibri"/>
                          <a:cs typeface="Times New Roman"/>
                        </a:rPr>
                        <a:t>LOCAL</a:t>
                      </a:r>
                      <a:endParaRPr lang="en-GB" sz="1100" b="1" i="1" u="none" dirty="0">
                        <a:solidFill>
                          <a:schemeClr val="tx1"/>
                        </a:solidFill>
                        <a:effectLst/>
                        <a:latin typeface="Lucida Sans Unicode (Body)"/>
                        <a:ea typeface="Calibri"/>
                        <a:cs typeface="Times New Roman"/>
                      </a:endParaRPr>
                    </a:p>
                  </a:txBody>
                  <a:tcPr marL="68580" marR="68580" marT="0" marB="0">
                    <a:solidFill>
                      <a:srgbClr val="CDE0E8"/>
                    </a:solidFill>
                  </a:tcPr>
                </a:tc>
                <a:tc hMerge="1">
                  <a:txBody>
                    <a:bodyPr/>
                    <a:lstStyle/>
                    <a:p>
                      <a:pPr>
                        <a:lnSpc>
                          <a:spcPct val="115000"/>
                        </a:lnSpc>
                        <a:spcAft>
                          <a:spcPts val="0"/>
                        </a:spcAft>
                      </a:pPr>
                      <a:endParaRPr lang="en-GB" sz="1100" b="0" dirty="0">
                        <a:effectLst/>
                        <a:latin typeface="+mn-lt"/>
                        <a:ea typeface="Calibri"/>
                        <a:cs typeface="Times New Roman"/>
                      </a:endParaRPr>
                    </a:p>
                  </a:txBody>
                  <a:tcPr marL="68580" marR="68580" marT="0" marB="0"/>
                </a:tc>
                <a:tc hMerge="1">
                  <a:txBody>
                    <a:bodyPr/>
                    <a:lstStyle/>
                    <a:p>
                      <a:pPr>
                        <a:lnSpc>
                          <a:spcPct val="115000"/>
                        </a:lnSpc>
                        <a:spcAft>
                          <a:spcPts val="0"/>
                        </a:spcAft>
                      </a:pPr>
                      <a:endParaRPr lang="en-GB" sz="1100" b="0" dirty="0">
                        <a:effectLst/>
                        <a:latin typeface="+mn-lt"/>
                        <a:ea typeface="Calibri"/>
                        <a:cs typeface="Times New Roman"/>
                      </a:endParaRPr>
                    </a:p>
                  </a:txBody>
                  <a:tcPr marL="68580" marR="68580" marT="0" marB="0"/>
                </a:tc>
                <a:tc hMerge="1">
                  <a:txBody>
                    <a:bodyPr/>
                    <a:lstStyle/>
                    <a:p>
                      <a:pPr>
                        <a:lnSpc>
                          <a:spcPct val="115000"/>
                        </a:lnSpc>
                        <a:spcAft>
                          <a:spcPts val="0"/>
                        </a:spcAft>
                      </a:pPr>
                      <a:endParaRPr lang="en-GB" sz="1100" b="0" dirty="0">
                        <a:effectLst/>
                        <a:latin typeface="+mn-lt"/>
                        <a:ea typeface="Calibri"/>
                        <a:cs typeface="Times New Roman"/>
                      </a:endParaRPr>
                    </a:p>
                  </a:txBody>
                  <a:tcPr marL="68580" marR="68580" marT="0" marB="0"/>
                </a:tc>
              </a:tr>
              <a:tr h="893884">
                <a:tc>
                  <a:txBody>
                    <a:bodyPr/>
                    <a:lstStyle/>
                    <a:p>
                      <a:pPr>
                        <a:lnSpc>
                          <a:spcPct val="115000"/>
                        </a:lnSpc>
                        <a:spcAft>
                          <a:spcPts val="0"/>
                        </a:spcAft>
                      </a:pPr>
                      <a:r>
                        <a:rPr lang="en-GB" sz="1100" b="1" dirty="0">
                          <a:solidFill>
                            <a:schemeClr val="tx1"/>
                          </a:solidFill>
                          <a:effectLst/>
                          <a:latin typeface="Lucida Sans Unicode (Body)"/>
                          <a:hlinkClick r:id="rId4"/>
                        </a:rPr>
                        <a:t>Southwark Psychological Therapies </a:t>
                      </a:r>
                      <a:r>
                        <a:rPr lang="en-GB" sz="1100" b="1" dirty="0" smtClean="0">
                          <a:solidFill>
                            <a:schemeClr val="tx1"/>
                          </a:solidFill>
                          <a:effectLst/>
                          <a:latin typeface="Lucida Sans Unicode (Body)"/>
                          <a:hlinkClick r:id="rId4"/>
                        </a:rPr>
                        <a:t>Service </a:t>
                      </a:r>
                      <a:r>
                        <a:rPr lang="en-GB" sz="1100" b="1" dirty="0">
                          <a:solidFill>
                            <a:schemeClr val="tx1"/>
                          </a:solidFill>
                          <a:effectLst/>
                          <a:latin typeface="Lucida Sans Unicode (Body)"/>
                        </a:rPr>
                        <a:t>(NHS) </a:t>
                      </a:r>
                      <a:endParaRPr lang="en-GB" sz="1100" b="1" dirty="0">
                        <a:solidFill>
                          <a:schemeClr val="tx1"/>
                        </a:solidFill>
                        <a:effectLst/>
                        <a:latin typeface="Lucida Sans Unicode (Body)"/>
                        <a:ea typeface="Calibri"/>
                        <a:cs typeface="Times New Roman"/>
                      </a:endParaRPr>
                    </a:p>
                  </a:txBody>
                  <a:tcPr marL="68580" marR="68580" marT="0" marB="0">
                    <a:solidFill>
                      <a:srgbClr val="CDE0E8"/>
                    </a:solidFill>
                  </a:tcPr>
                </a:tc>
                <a:tc>
                  <a:txBody>
                    <a:bodyPr/>
                    <a:lstStyle/>
                    <a:p>
                      <a:pPr>
                        <a:lnSpc>
                          <a:spcPct val="115000"/>
                        </a:lnSpc>
                        <a:spcAft>
                          <a:spcPts val="0"/>
                        </a:spcAft>
                      </a:pPr>
                      <a:r>
                        <a:rPr lang="en-GB" sz="1100" b="0" dirty="0" smtClean="0">
                          <a:effectLst/>
                          <a:latin typeface="Lucida Sans Unicode (Body)"/>
                        </a:rPr>
                        <a:t>Range of services: workshops, groups, 1-1, telephone support, vocational support </a:t>
                      </a:r>
                      <a:endParaRPr lang="en-GB" sz="1100" b="0" dirty="0">
                        <a:effectLst/>
                        <a:latin typeface="Lucida Sans Unicode (Body)"/>
                      </a:endParaRPr>
                    </a:p>
                  </a:txBody>
                  <a:tcPr marL="68580" marR="68580" marT="0" marB="0"/>
                </a:tc>
                <a:tc>
                  <a:txBody>
                    <a:bodyPr/>
                    <a:lstStyle/>
                    <a:p>
                      <a:pPr>
                        <a:lnSpc>
                          <a:spcPct val="115000"/>
                        </a:lnSpc>
                        <a:spcAft>
                          <a:spcPts val="0"/>
                        </a:spcAft>
                      </a:pPr>
                      <a:r>
                        <a:rPr lang="en-GB" sz="1100" b="0" dirty="0" smtClean="0">
                          <a:effectLst/>
                          <a:latin typeface="Lucida Sans Unicode (Body)"/>
                        </a:rPr>
                        <a:t>18+</a:t>
                      </a:r>
                      <a:r>
                        <a:rPr lang="en-GB" sz="1100" b="0" baseline="0" dirty="0" smtClean="0">
                          <a:effectLst/>
                          <a:latin typeface="Lucida Sans Unicode (Body)"/>
                        </a:rPr>
                        <a:t> Southwark residents registered with GP </a:t>
                      </a:r>
                      <a:endParaRPr lang="en-GB" sz="1100" b="0" dirty="0">
                        <a:effectLst/>
                        <a:latin typeface="Lucida Sans Unicode (Body)"/>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effectLst/>
                          <a:latin typeface="Lucida Sans Unicode (Body)"/>
                        </a:rPr>
                        <a:t>Self-referral by calling: 0203 228 2194 OR</a:t>
                      </a:r>
                      <a:r>
                        <a:rPr lang="en-GB" sz="1100" b="0" baseline="0" dirty="0" smtClean="0">
                          <a:effectLst/>
                          <a:latin typeface="Lucida Sans Unicode (Body)"/>
                        </a:rPr>
                        <a:t> </a:t>
                      </a:r>
                      <a:r>
                        <a:rPr lang="en-GB" sz="1100" b="0" baseline="0" dirty="0" smtClean="0">
                          <a:effectLst/>
                          <a:latin typeface="Lucida Sans Unicode (Body)"/>
                          <a:hlinkClick r:id="rId5"/>
                        </a:rPr>
                        <a:t>online form </a:t>
                      </a:r>
                      <a:r>
                        <a:rPr lang="en-GB" sz="1100" b="0" baseline="0" dirty="0" smtClean="0">
                          <a:effectLst/>
                          <a:latin typeface="Lucida Sans Unicode (Body)"/>
                        </a:rPr>
                        <a:t>OR ask GP </a:t>
                      </a:r>
                      <a:r>
                        <a:rPr lang="en-GB" sz="1100" b="0" dirty="0" smtClean="0">
                          <a:effectLst/>
                          <a:latin typeface="Lucida Sans Unicode (Body)"/>
                        </a:rPr>
                        <a:t> </a:t>
                      </a:r>
                    </a:p>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effectLst/>
                          <a:latin typeface="Lucida Sans Unicode (Body)"/>
                        </a:rPr>
                        <a:t>Lower </a:t>
                      </a:r>
                      <a:r>
                        <a:rPr lang="en-GB" sz="1100" b="0" dirty="0">
                          <a:effectLst/>
                          <a:latin typeface="Lucida Sans Unicode (Body)"/>
                        </a:rPr>
                        <a:t>Ground Floor, Eileen Skellern House, Maudsley Hospital, Denmark Hill</a:t>
                      </a:r>
                      <a:r>
                        <a:rPr lang="en-GB" sz="1100" b="0" dirty="0" smtClean="0">
                          <a:effectLst/>
                          <a:latin typeface="Lucida Sans Unicode (Body)"/>
                        </a:rPr>
                        <a:t>, </a:t>
                      </a:r>
                      <a:r>
                        <a:rPr lang="en-GB" sz="1100" b="0" dirty="0">
                          <a:effectLst/>
                          <a:latin typeface="Lucida Sans Unicode (Body)"/>
                        </a:rPr>
                        <a:t>SE5 </a:t>
                      </a:r>
                      <a:r>
                        <a:rPr lang="en-GB" sz="1100" b="0" dirty="0" smtClean="0">
                          <a:effectLst/>
                          <a:latin typeface="Lucida Sans Unicode (Body)"/>
                        </a:rPr>
                        <a:t>8AZ</a:t>
                      </a:r>
                      <a:endParaRPr lang="en-GB" sz="1100" b="0" dirty="0">
                        <a:effectLst/>
                        <a:latin typeface="Lucida Sans Unicode (Body)"/>
                      </a:endParaRPr>
                    </a:p>
                  </a:txBody>
                  <a:tcPr marL="68580" marR="68580" marT="0" marB="0"/>
                </a:tc>
              </a:tr>
              <a:tr h="893884">
                <a:tc>
                  <a:txBody>
                    <a:bodyPr/>
                    <a:lstStyle/>
                    <a:p>
                      <a:pPr>
                        <a:lnSpc>
                          <a:spcPct val="115000"/>
                        </a:lnSpc>
                        <a:spcAft>
                          <a:spcPts val="0"/>
                        </a:spcAft>
                      </a:pPr>
                      <a:r>
                        <a:rPr lang="en-GB" sz="1100" b="1" dirty="0" smtClean="0">
                          <a:solidFill>
                            <a:schemeClr val="tx1"/>
                          </a:solidFill>
                          <a:effectLst/>
                          <a:latin typeface="Lucida Sans Unicode (Body)"/>
                          <a:ea typeface="Calibri"/>
                          <a:cs typeface="Times New Roman"/>
                          <a:hlinkClick r:id="rId6"/>
                        </a:rPr>
                        <a:t>Everyman Project </a:t>
                      </a:r>
                      <a:endParaRPr lang="en-GB" sz="1100" b="1" dirty="0">
                        <a:solidFill>
                          <a:schemeClr val="tx1"/>
                        </a:solidFill>
                        <a:effectLst/>
                        <a:latin typeface="Lucida Sans Unicode (Body)"/>
                        <a:ea typeface="Calibri"/>
                        <a:cs typeface="Times New Roman"/>
                      </a:endParaRPr>
                    </a:p>
                  </a:txBody>
                  <a:tcPr marL="68580" marR="68580" marT="0" marB="0">
                    <a:solidFill>
                      <a:srgbClr val="CDE0E8"/>
                    </a:solidFill>
                  </a:tcPr>
                </a:tc>
                <a:tc>
                  <a:txBody>
                    <a:bodyPr/>
                    <a:lstStyle/>
                    <a:p>
                      <a:pPr>
                        <a:lnSpc>
                          <a:spcPct val="115000"/>
                        </a:lnSpc>
                        <a:spcAft>
                          <a:spcPts val="0"/>
                        </a:spcAft>
                      </a:pPr>
                      <a:r>
                        <a:rPr lang="en-GB" sz="1100" b="0" dirty="0" smtClean="0">
                          <a:effectLst/>
                          <a:latin typeface="Lucida Sans Unicode (Body)"/>
                        </a:rPr>
                        <a:t>Helpline for anyone concerned about male violence</a:t>
                      </a:r>
                    </a:p>
                    <a:p>
                      <a:pPr>
                        <a:lnSpc>
                          <a:spcPct val="115000"/>
                        </a:lnSpc>
                        <a:spcAft>
                          <a:spcPts val="0"/>
                        </a:spcAft>
                      </a:pPr>
                      <a:r>
                        <a:rPr lang="en-GB" sz="1100" b="0" dirty="0" smtClean="0">
                          <a:effectLst/>
                          <a:latin typeface="Lucida Sans Unicode (Body)"/>
                        </a:rPr>
                        <a:t>7-wee</a:t>
                      </a:r>
                      <a:r>
                        <a:rPr lang="en-GB" sz="1100" b="0" baseline="0" dirty="0" smtClean="0">
                          <a:effectLst/>
                          <a:latin typeface="Lucida Sans Unicode (Body)"/>
                        </a:rPr>
                        <a:t>k c</a:t>
                      </a:r>
                      <a:r>
                        <a:rPr lang="en-GB" sz="1100" b="0" dirty="0" smtClean="0">
                          <a:effectLst/>
                          <a:latin typeface="Lucida Sans Unicode (Body)"/>
                        </a:rPr>
                        <a:t>ounselling for men who want to stop violence</a:t>
                      </a:r>
                      <a:r>
                        <a:rPr lang="en-GB" sz="1100" b="0" baseline="0" dirty="0" smtClean="0">
                          <a:effectLst/>
                          <a:latin typeface="Lucida Sans Unicode (Body)"/>
                        </a:rPr>
                        <a:t> </a:t>
                      </a:r>
                      <a:endParaRPr lang="en-GB" sz="1100" b="0" dirty="0">
                        <a:effectLst/>
                        <a:latin typeface="Lucida Sans Unicode (Body)"/>
                      </a:endParaRPr>
                    </a:p>
                  </a:txBody>
                  <a:tcPr marL="68580" marR="68580" marT="0" marB="0"/>
                </a:tc>
                <a:tc>
                  <a:txBody>
                    <a:bodyPr/>
                    <a:lstStyle/>
                    <a:p>
                      <a:pPr>
                        <a:lnSpc>
                          <a:spcPct val="115000"/>
                        </a:lnSpc>
                        <a:spcAft>
                          <a:spcPts val="0"/>
                        </a:spcAft>
                      </a:pPr>
                      <a:r>
                        <a:rPr lang="en-GB" sz="1100" b="0" dirty="0" smtClean="0">
                          <a:effectLst/>
                          <a:latin typeface="Lucida Sans Unicode (Body)"/>
                        </a:rPr>
                        <a:t>All</a:t>
                      </a:r>
                      <a:r>
                        <a:rPr lang="en-GB" sz="1100" b="0" baseline="0" dirty="0" smtClean="0">
                          <a:effectLst/>
                          <a:latin typeface="Lucida Sans Unicode (Body)"/>
                        </a:rPr>
                        <a:t> concerned </a:t>
                      </a:r>
                      <a:endParaRPr lang="en-GB" sz="1100" b="0" dirty="0">
                        <a:effectLst/>
                        <a:latin typeface="Lucida Sans Unicode (Body)"/>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effectLst/>
                          <a:latin typeface="Lucida Sans Unicode (Body)"/>
                        </a:rPr>
                        <a:t>020</a:t>
                      </a:r>
                      <a:r>
                        <a:rPr lang="en-GB" sz="1100" b="0" baseline="0" dirty="0" smtClean="0">
                          <a:effectLst/>
                          <a:latin typeface="Lucida Sans Unicode (Body)"/>
                        </a:rPr>
                        <a:t> 7737 6747 / </a:t>
                      </a:r>
                      <a:r>
                        <a:rPr lang="en-GB" sz="1100" dirty="0" smtClean="0">
                          <a:latin typeface="Lucida Sans Unicode (Body)"/>
                        </a:rPr>
                        <a:t>0207 263 8884</a:t>
                      </a:r>
                      <a:endParaRPr lang="en-GB" sz="1100" b="0" dirty="0">
                        <a:effectLst/>
                        <a:latin typeface="Lucida Sans Unicode (Body)"/>
                      </a:endParaRPr>
                    </a:p>
                  </a:txBody>
                  <a:tcPr marL="68580" marR="68580" marT="0" marB="0"/>
                </a:tc>
              </a:tr>
              <a:tr h="225075">
                <a:tc gridSpan="4">
                  <a:txBody>
                    <a:bodyPr/>
                    <a:lstStyle/>
                    <a:p>
                      <a:pPr>
                        <a:lnSpc>
                          <a:spcPct val="115000"/>
                        </a:lnSpc>
                        <a:spcAft>
                          <a:spcPts val="0"/>
                        </a:spcAft>
                      </a:pPr>
                      <a:r>
                        <a:rPr lang="en-GB" sz="1100" b="1" i="1" u="none" dirty="0" smtClean="0">
                          <a:solidFill>
                            <a:schemeClr val="tx1"/>
                          </a:solidFill>
                          <a:effectLst/>
                          <a:latin typeface="Lucida Sans Unicode (Body)"/>
                          <a:ea typeface="Calibri"/>
                          <a:cs typeface="Times New Roman"/>
                        </a:rPr>
                        <a:t>CRISIS</a:t>
                      </a:r>
                      <a:endParaRPr lang="en-GB" sz="1100" b="1" i="1" u="none" dirty="0">
                        <a:solidFill>
                          <a:schemeClr val="tx1"/>
                        </a:solidFill>
                        <a:effectLst/>
                        <a:latin typeface="Lucida Sans Unicode (Body)"/>
                        <a:ea typeface="Calibri"/>
                        <a:cs typeface="Times New Roman"/>
                      </a:endParaRPr>
                    </a:p>
                  </a:txBody>
                  <a:tcPr marL="68580" marR="68580" marT="0" marB="0">
                    <a:solidFill>
                      <a:srgbClr val="CDE0E8"/>
                    </a:solidFill>
                  </a:tcPr>
                </a:tc>
                <a:tc hMerge="1">
                  <a:txBody>
                    <a:bodyPr/>
                    <a:lstStyle/>
                    <a:p>
                      <a:pPr>
                        <a:lnSpc>
                          <a:spcPct val="115000"/>
                        </a:lnSpc>
                        <a:spcAft>
                          <a:spcPts val="0"/>
                        </a:spcAft>
                      </a:pPr>
                      <a:endParaRPr lang="en-GB" sz="1100" b="0" dirty="0">
                        <a:effectLst/>
                        <a:latin typeface="+mn-lt"/>
                        <a:ea typeface="Calibri"/>
                        <a:cs typeface="Times New Roman"/>
                      </a:endParaRPr>
                    </a:p>
                  </a:txBody>
                  <a:tcPr marL="68580" marR="68580" marT="0" marB="0"/>
                </a:tc>
                <a:tc hMerge="1">
                  <a:txBody>
                    <a:bodyPr/>
                    <a:lstStyle/>
                    <a:p>
                      <a:pPr>
                        <a:lnSpc>
                          <a:spcPct val="115000"/>
                        </a:lnSpc>
                        <a:spcAft>
                          <a:spcPts val="0"/>
                        </a:spcAft>
                      </a:pPr>
                      <a:endParaRPr lang="en-GB" sz="1100" b="0" dirty="0">
                        <a:effectLst/>
                        <a:latin typeface="+mn-lt"/>
                        <a:ea typeface="Calibri"/>
                        <a:cs typeface="Times New Roman"/>
                      </a:endParaRPr>
                    </a:p>
                  </a:txBody>
                  <a:tcPr marL="68580" marR="68580" marT="0" marB="0"/>
                </a:tc>
                <a:tc hMerge="1">
                  <a:txBody>
                    <a:bodyPr/>
                    <a:lstStyle/>
                    <a:p>
                      <a:pPr>
                        <a:lnSpc>
                          <a:spcPct val="115000"/>
                        </a:lnSpc>
                        <a:spcAft>
                          <a:spcPts val="0"/>
                        </a:spcAft>
                      </a:pPr>
                      <a:endParaRPr lang="en-GB" sz="1100" b="0" dirty="0">
                        <a:effectLst/>
                        <a:latin typeface="+mn-lt"/>
                        <a:ea typeface="Calibri"/>
                        <a:cs typeface="Times New Roman"/>
                      </a:endParaRPr>
                    </a:p>
                  </a:txBody>
                  <a:tcPr marL="68580" marR="68580" marT="0" marB="0"/>
                </a:tc>
              </a:tr>
              <a:tr h="465217">
                <a:tc>
                  <a:txBody>
                    <a:bodyPr/>
                    <a:lstStyle/>
                    <a:p>
                      <a:pPr>
                        <a:lnSpc>
                          <a:spcPct val="115000"/>
                        </a:lnSpc>
                        <a:spcAft>
                          <a:spcPts val="0"/>
                        </a:spcAft>
                      </a:pPr>
                      <a:r>
                        <a:rPr lang="en-GB" sz="1100" b="1" dirty="0" smtClean="0">
                          <a:solidFill>
                            <a:schemeClr val="tx1"/>
                          </a:solidFill>
                          <a:effectLst/>
                          <a:latin typeface="Lucida Sans Unicode (Body)"/>
                          <a:ea typeface="Calibri"/>
                          <a:cs typeface="Times New Roman"/>
                          <a:hlinkClick r:id="rId7"/>
                        </a:rPr>
                        <a:t>Respect</a:t>
                      </a:r>
                      <a:endParaRPr lang="en-GB" sz="1100" b="1" dirty="0" smtClean="0">
                        <a:solidFill>
                          <a:schemeClr val="tx1"/>
                        </a:solidFill>
                        <a:effectLst/>
                        <a:latin typeface="Lucida Sans Unicode (Body)"/>
                        <a:ea typeface="Calibri"/>
                        <a:cs typeface="Times New Roman"/>
                      </a:endParaRPr>
                    </a:p>
                  </a:txBody>
                  <a:tcPr marL="68580" marR="68580"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Lucida Sans Unicode (Body)"/>
                          <a:ea typeface="Calibri"/>
                          <a:cs typeface="Times New Roman"/>
                        </a:rPr>
                        <a:t>Helpline</a:t>
                      </a: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Lucida Sans Unicode (Body)"/>
                          <a:ea typeface="Calibri"/>
                          <a:cs typeface="Times New Roman"/>
                        </a:rPr>
                        <a:t>Those using violence in relationships </a:t>
                      </a:r>
                    </a:p>
                    <a:p>
                      <a:pPr marL="0" marR="0" indent="0" algn="l" defTabSz="914400" rtl="0" eaLnBrk="1" fontAlgn="auto" latinLnBrk="0" hangingPunct="1">
                        <a:lnSpc>
                          <a:spcPct val="115000"/>
                        </a:lnSpc>
                        <a:spcBef>
                          <a:spcPts val="0"/>
                        </a:spcBef>
                        <a:spcAft>
                          <a:spcPts val="0"/>
                        </a:spcAft>
                        <a:buClrTx/>
                        <a:buSzTx/>
                        <a:buFontTx/>
                        <a:buNone/>
                        <a:tabLst/>
                        <a:defRPr/>
                      </a:pPr>
                      <a:endParaRPr lang="en-GB" sz="1100" b="0" dirty="0" smtClean="0">
                        <a:solidFill>
                          <a:schemeClr val="tx1"/>
                        </a:solidFill>
                        <a:effectLst/>
                        <a:latin typeface="Lucida Sans Unicode (Body)"/>
                        <a:ea typeface="Calibri"/>
                        <a:cs typeface="Times New Roman"/>
                      </a:endParaRPr>
                    </a:p>
                  </a:txBody>
                  <a:tcPr marL="68580" marR="68580" marT="0" marB="0"/>
                </a:tc>
                <a:tc>
                  <a:txBody>
                    <a:bodyPr/>
                    <a:lstStyle/>
                    <a:p>
                      <a:pPr>
                        <a:lnSpc>
                          <a:spcPct val="115000"/>
                        </a:lnSpc>
                        <a:spcAft>
                          <a:spcPts val="0"/>
                        </a:spcAft>
                      </a:pPr>
                      <a:r>
                        <a:rPr kumimoji="0" lang="en-GB" sz="1100" kern="1200" dirty="0" smtClean="0">
                          <a:solidFill>
                            <a:schemeClr val="dk1"/>
                          </a:solidFill>
                          <a:effectLst/>
                          <a:latin typeface="Lucida Sans Unicode (Body)"/>
                          <a:ea typeface="+mn-ea"/>
                          <a:cs typeface="+mn-cs"/>
                        </a:rPr>
                        <a:t>0808 802 4040 , Mon-Fri 09:00-17:00</a:t>
                      </a:r>
                      <a:endParaRPr lang="en-GB" sz="1100" b="0" dirty="0">
                        <a:effectLst/>
                        <a:latin typeface="Lucida Sans Unicode (Body)"/>
                      </a:endParaRPr>
                    </a:p>
                  </a:txBody>
                  <a:tcPr marL="68580" marR="68580" marT="0" marB="0"/>
                </a:tc>
              </a:tr>
              <a:tr h="254863">
                <a:tc>
                  <a:txBody>
                    <a:bodyPr/>
                    <a:lstStyle/>
                    <a:p>
                      <a:pPr>
                        <a:lnSpc>
                          <a:spcPct val="115000"/>
                        </a:lnSpc>
                        <a:spcAft>
                          <a:spcPts val="0"/>
                        </a:spcAft>
                      </a:pPr>
                      <a:r>
                        <a:rPr lang="en-GB" sz="1100" b="1" dirty="0" smtClean="0">
                          <a:solidFill>
                            <a:schemeClr val="tx1"/>
                          </a:solidFill>
                          <a:effectLst/>
                          <a:latin typeface="Lucida Sans Unicode (Body)"/>
                          <a:hlinkClick r:id="rId8"/>
                        </a:rPr>
                        <a:t>Mind</a:t>
                      </a:r>
                      <a:endParaRPr lang="en-GB" sz="1100" b="1" dirty="0" smtClean="0">
                        <a:solidFill>
                          <a:schemeClr val="tx1"/>
                        </a:solidFill>
                        <a:effectLst/>
                        <a:latin typeface="Lucida Sans Unicode (Body)"/>
                      </a:endParaRPr>
                    </a:p>
                  </a:txBody>
                  <a:tcPr marL="68580" marR="68580" marT="0" marB="0">
                    <a:solidFill>
                      <a:srgbClr val="CDE0E8"/>
                    </a:solidFill>
                  </a:tcPr>
                </a:tc>
                <a:tc>
                  <a:txBody>
                    <a:bodyPr/>
                    <a:lstStyle/>
                    <a:p>
                      <a:pPr>
                        <a:lnSpc>
                          <a:spcPct val="115000"/>
                        </a:lnSpc>
                        <a:spcAft>
                          <a:spcPts val="0"/>
                        </a:spcAft>
                      </a:pPr>
                      <a:r>
                        <a:rPr lang="en-GB" sz="1100" b="0" dirty="0" smtClean="0">
                          <a:effectLst/>
                          <a:latin typeface="Lucida Sans Unicode (Body)"/>
                          <a:ea typeface="Calibri"/>
                          <a:cs typeface="Times New Roman"/>
                        </a:rPr>
                        <a:t>Support and advice </a:t>
                      </a:r>
                      <a:endParaRPr lang="en-GB" sz="1100" b="0" dirty="0">
                        <a:effectLst/>
                        <a:latin typeface="Lucida Sans Unicode (Body)"/>
                        <a:ea typeface="Calibri"/>
                        <a:cs typeface="Times New Roman"/>
                      </a:endParaRPr>
                    </a:p>
                  </a:txBody>
                  <a:tcPr marL="68580" marR="68580" marT="0" marB="0"/>
                </a:tc>
                <a:tc>
                  <a:txBody>
                    <a:bodyPr/>
                    <a:lstStyle/>
                    <a:p>
                      <a:pPr>
                        <a:lnSpc>
                          <a:spcPct val="115000"/>
                        </a:lnSpc>
                        <a:spcAft>
                          <a:spcPts val="0"/>
                        </a:spcAft>
                      </a:pPr>
                      <a:r>
                        <a:rPr lang="en-GB" sz="1100" b="0" dirty="0" smtClean="0">
                          <a:effectLst/>
                          <a:latin typeface="Lucida Sans Unicode (Body)"/>
                          <a:ea typeface="Calibri"/>
                          <a:cs typeface="Times New Roman"/>
                        </a:rPr>
                        <a:t>All </a:t>
                      </a:r>
                      <a:endParaRPr lang="en-GB" sz="1100" b="0" dirty="0">
                        <a:effectLst/>
                        <a:latin typeface="Lucida Sans Unicode (Body)"/>
                        <a:ea typeface="Calibri"/>
                        <a:cs typeface="Times New Roman"/>
                      </a:endParaRPr>
                    </a:p>
                  </a:txBody>
                  <a:tcPr marL="68580" marR="68580" marT="0" marB="0"/>
                </a:tc>
                <a:tc>
                  <a:txBody>
                    <a:bodyPr/>
                    <a:lstStyle/>
                    <a:p>
                      <a:pPr>
                        <a:lnSpc>
                          <a:spcPct val="115000"/>
                        </a:lnSpc>
                        <a:spcAft>
                          <a:spcPts val="0"/>
                        </a:spcAft>
                      </a:pPr>
                      <a:r>
                        <a:rPr lang="en-GB" sz="1100" b="0" dirty="0">
                          <a:effectLst/>
                          <a:latin typeface="Lucida Sans Unicode (Body)"/>
                        </a:rPr>
                        <a:t>0300 123 </a:t>
                      </a:r>
                      <a:r>
                        <a:rPr lang="en-GB" sz="1100" b="0" dirty="0" smtClean="0">
                          <a:effectLst/>
                          <a:latin typeface="Lucida Sans Unicode (Body)"/>
                        </a:rPr>
                        <a:t>3393</a:t>
                      </a:r>
                      <a:r>
                        <a:rPr lang="en-GB" sz="1100" b="0" baseline="0" dirty="0" smtClean="0">
                          <a:effectLst/>
                          <a:latin typeface="Lucida Sans Unicode (Body)"/>
                        </a:rPr>
                        <a:t> – </a:t>
                      </a:r>
                      <a:r>
                        <a:rPr lang="en-GB" sz="1100" b="0" dirty="0" smtClean="0">
                          <a:effectLst/>
                          <a:latin typeface="Lucida Sans Unicode (Body)"/>
                        </a:rPr>
                        <a:t>Mon-Fri, 09:00-18:00 </a:t>
                      </a:r>
                    </a:p>
                  </a:txBody>
                  <a:tcPr marL="68580" marR="68580" marT="0" marB="0"/>
                </a:tc>
              </a:tr>
            </a:tbl>
          </a:graphicData>
        </a:graphic>
      </p:graphicFrame>
      <p:sp>
        <p:nvSpPr>
          <p:cNvPr id="7" name="Rounded Rectangle 6">
            <a:hlinkClick r:id="rId9"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736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93702342"/>
              </p:ext>
            </p:extLst>
          </p:nvPr>
        </p:nvGraphicFramePr>
        <p:xfrm>
          <a:off x="323528" y="764704"/>
          <a:ext cx="8496943" cy="5329232"/>
        </p:xfrm>
        <a:graphic>
          <a:graphicData uri="http://schemas.openxmlformats.org/drawingml/2006/table">
            <a:tbl>
              <a:tblPr firstRow="1" bandRow="1">
                <a:tableStyleId>{5C22544A-7EE6-4342-B048-85BDC9FD1C3A}</a:tableStyleId>
              </a:tblPr>
              <a:tblGrid>
                <a:gridCol w="1512168"/>
                <a:gridCol w="1475768"/>
                <a:gridCol w="1692584"/>
                <a:gridCol w="3816423"/>
              </a:tblGrid>
              <a:tr h="370840">
                <a:tc>
                  <a:txBody>
                    <a:bodyPr/>
                    <a:lstStyle/>
                    <a:p>
                      <a:r>
                        <a:rPr lang="en-GB" sz="900" i="0" dirty="0" smtClean="0"/>
                        <a:t>ORGANISATION</a:t>
                      </a:r>
                      <a:endParaRPr lang="en-GB" sz="900" i="0" dirty="0"/>
                    </a:p>
                  </a:txBody>
                  <a:tcPr/>
                </a:tc>
                <a:tc>
                  <a:txBody>
                    <a:bodyPr/>
                    <a:lstStyle/>
                    <a:p>
                      <a:r>
                        <a:rPr lang="en-GB" sz="900" i="0" dirty="0" smtClean="0"/>
                        <a:t>SERVICES</a:t>
                      </a:r>
                      <a:endParaRPr lang="en-GB" sz="900" i="0" dirty="0"/>
                    </a:p>
                  </a:txBody>
                  <a:tcPr/>
                </a:tc>
                <a:tc>
                  <a:txBody>
                    <a:bodyPr/>
                    <a:lstStyle/>
                    <a:p>
                      <a:r>
                        <a:rPr lang="en-GB" sz="900" i="0" dirty="0" smtClean="0"/>
                        <a:t>WHO’S ELIGIBLE?</a:t>
                      </a:r>
                      <a:r>
                        <a:rPr lang="en-GB" sz="900" i="0" baseline="0" dirty="0" smtClean="0"/>
                        <a:t> </a:t>
                      </a:r>
                      <a:endParaRPr lang="en-GB" sz="900" i="0" dirty="0"/>
                    </a:p>
                  </a:txBody>
                  <a:tcPr/>
                </a:tc>
                <a:tc>
                  <a:txBody>
                    <a:bodyPr/>
                    <a:lstStyle/>
                    <a:p>
                      <a:r>
                        <a:rPr lang="en-GB" sz="900" i="0" dirty="0" smtClean="0"/>
                        <a:t>CONTACT</a:t>
                      </a:r>
                      <a:endParaRPr lang="en-GB" sz="900" i="0" dirty="0"/>
                    </a:p>
                  </a:txBody>
                  <a:tcPr/>
                </a:tc>
              </a:tr>
              <a:tr h="205224">
                <a:tc gridSpan="4">
                  <a:txBody>
                    <a:bodyPr/>
                    <a:lstStyle/>
                    <a:p>
                      <a:r>
                        <a:rPr lang="en-GB" sz="900" b="1" i="1" dirty="0" smtClean="0"/>
                        <a:t>LOCAL</a:t>
                      </a:r>
                      <a:endParaRPr lang="en-GB" sz="900" b="1" i="1" dirty="0"/>
                    </a:p>
                  </a:txBody>
                  <a:tcPr/>
                </a:tc>
                <a:tc hMerge="1">
                  <a:txBody>
                    <a:bodyPr/>
                    <a:lstStyle/>
                    <a:p>
                      <a:endParaRPr lang="en-GB" sz="900" i="0" dirty="0"/>
                    </a:p>
                  </a:txBody>
                  <a:tcPr/>
                </a:tc>
                <a:tc hMerge="1">
                  <a:txBody>
                    <a:bodyPr/>
                    <a:lstStyle/>
                    <a:p>
                      <a:endParaRPr lang="en-GB" sz="900" i="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900" b="0" i="0" kern="1200" dirty="0" smtClean="0">
                        <a:solidFill>
                          <a:schemeClr val="dk1"/>
                        </a:solidFill>
                        <a:effectLst/>
                        <a:latin typeface="Arial" panose="020B0604020202020204" pitchFamily="34" charset="0"/>
                        <a:ea typeface="+mn-ea"/>
                        <a:cs typeface="Arial" panose="020B0604020202020204" pitchFamily="34" charset="0"/>
                      </a:endParaRPr>
                    </a:p>
                  </a:txBody>
                  <a:tcPr/>
                </a:tc>
              </a:tr>
              <a:tr h="370840">
                <a:tc>
                  <a:txBody>
                    <a:bodyPr/>
                    <a:lstStyle/>
                    <a:p>
                      <a:r>
                        <a:rPr lang="en-GB" sz="900" b="1" i="0" dirty="0" smtClean="0">
                          <a:latin typeface="Lucida Sans Unicode (Body)"/>
                          <a:hlinkClick r:id="rId3"/>
                        </a:rPr>
                        <a:t>Child Bereavement UK</a:t>
                      </a:r>
                      <a:endParaRPr lang="en-GB" sz="900" b="1" i="0" dirty="0">
                        <a:latin typeface="Lucida Sans Unicode (Body)"/>
                      </a:endParaRPr>
                    </a:p>
                  </a:txBody>
                  <a:tcPr/>
                </a:tc>
                <a:tc>
                  <a:txBody>
                    <a:bodyPr/>
                    <a:lstStyle/>
                    <a:p>
                      <a:r>
                        <a:rPr lang="en-GB" sz="900" i="0" dirty="0" smtClean="0">
                          <a:latin typeface="Lucida Sans Unicode (Body)"/>
                        </a:rPr>
                        <a:t>Face-to-face</a:t>
                      </a:r>
                      <a:r>
                        <a:rPr lang="en-GB" sz="900" i="0" baseline="0" dirty="0" smtClean="0">
                          <a:latin typeface="Lucida Sans Unicode (Body)"/>
                        </a:rPr>
                        <a:t> support: family support groups, young people’s group, parents’ group, drop-in service </a:t>
                      </a:r>
                      <a:endParaRPr lang="en-GB" sz="900" i="0" dirty="0">
                        <a:latin typeface="Lucida Sans Unicode (Body)"/>
                      </a:endParaRPr>
                    </a:p>
                  </a:txBody>
                  <a:tcPr/>
                </a:tc>
                <a:tc>
                  <a:txBody>
                    <a:bodyPr/>
                    <a:lstStyle/>
                    <a:p>
                      <a:r>
                        <a:rPr lang="en-GB" sz="900" i="0" dirty="0" smtClean="0">
                          <a:latin typeface="Lucida Sans Unicode (Body)"/>
                        </a:rPr>
                        <a:t>Families where a child has died, where young people up to 25 are</a:t>
                      </a:r>
                      <a:r>
                        <a:rPr lang="en-GB" sz="900" i="0" baseline="0" dirty="0" smtClean="0">
                          <a:latin typeface="Lucida Sans Unicode (Body)"/>
                        </a:rPr>
                        <a:t> bereaved, or families expecting bereavement </a:t>
                      </a:r>
                      <a:endParaRPr lang="en-GB" sz="900" i="0" dirty="0">
                        <a:latin typeface="Lucida Sans Unicode (Body)"/>
                      </a:endParaRPr>
                    </a:p>
                  </a:txBody>
                  <a:tcPr/>
                </a:tc>
                <a:tc>
                  <a:txBody>
                    <a:bodyPr/>
                    <a:lstStyle/>
                    <a:p>
                      <a:r>
                        <a:rPr kumimoji="0" lang="en-GB" sz="900" b="0" i="0" kern="1200" dirty="0" smtClean="0">
                          <a:solidFill>
                            <a:schemeClr val="dk1"/>
                          </a:solidFill>
                          <a:effectLst/>
                          <a:latin typeface="Lucida Sans Unicode (Body)"/>
                          <a:ea typeface="+mn-ea"/>
                          <a:cs typeface="+mn-cs"/>
                        </a:rPr>
                        <a:t>Helpline: 0800 028 8840 – </a:t>
                      </a:r>
                      <a:r>
                        <a:rPr kumimoji="0" lang="en-GB" sz="900" b="0" i="0" kern="1200" baseline="0" dirty="0" smtClean="0">
                          <a:solidFill>
                            <a:schemeClr val="dk1"/>
                          </a:solidFill>
                          <a:effectLst/>
                          <a:latin typeface="Lucida Sans Unicode (Body)"/>
                          <a:ea typeface="+mn-ea"/>
                          <a:cs typeface="+mn-cs"/>
                        </a:rPr>
                        <a:t>Mon-Fri, </a:t>
                      </a:r>
                      <a:r>
                        <a:rPr kumimoji="0" lang="en-GB" sz="900" b="0" i="0" kern="1200" dirty="0" smtClean="0">
                          <a:solidFill>
                            <a:schemeClr val="dk1"/>
                          </a:solidFill>
                          <a:effectLst/>
                          <a:latin typeface="Lucida Sans Unicode (Body)"/>
                          <a:ea typeface="+mn-ea"/>
                          <a:cs typeface="+mn-cs"/>
                        </a:rPr>
                        <a:t>09:00-17:00</a:t>
                      </a:r>
                    </a:p>
                    <a:p>
                      <a:r>
                        <a:rPr kumimoji="0" lang="en-GB" sz="900" b="0" i="0" kern="1200" baseline="0" dirty="0" smtClean="0">
                          <a:solidFill>
                            <a:schemeClr val="dk1"/>
                          </a:solidFill>
                          <a:effectLst/>
                          <a:latin typeface="Lucida Sans Unicode (Body)"/>
                          <a:ea typeface="+mn-ea"/>
                          <a:cs typeface="+mn-cs"/>
                        </a:rPr>
                        <a:t>Support group: </a:t>
                      </a:r>
                      <a:r>
                        <a:rPr lang="en-GB" sz="900" dirty="0" smtClean="0">
                          <a:latin typeface="Lucida Sans Unicode (Body)"/>
                        </a:rPr>
                        <a:t>Stratford Advice Arcade,107-109 The Grove,</a:t>
                      </a:r>
                      <a:r>
                        <a:rPr lang="en-GB" sz="900" baseline="0" dirty="0" smtClean="0">
                          <a:latin typeface="Lucida Sans Unicode (Body)"/>
                        </a:rPr>
                        <a:t> </a:t>
                      </a:r>
                      <a:r>
                        <a:rPr lang="en-GB" sz="900" dirty="0" smtClean="0">
                          <a:latin typeface="Lucida Sans Unicode (Body)"/>
                        </a:rPr>
                        <a:t>E15 1HP</a:t>
                      </a:r>
                    </a:p>
                    <a:p>
                      <a:r>
                        <a:rPr lang="en-GB" sz="900" b="0" i="0" baseline="0" dirty="0" smtClean="0">
                          <a:latin typeface="Lucida Sans Unicode (Body)"/>
                        </a:rPr>
                        <a:t>Arrange telephone support by calling: 0</a:t>
                      </a:r>
                      <a:r>
                        <a:rPr lang="en-GB" sz="900" dirty="0" smtClean="0">
                          <a:latin typeface="Lucida Sans Unicode (Body)"/>
                        </a:rPr>
                        <a:t>800 02 888 40 or emailing</a:t>
                      </a:r>
                      <a:r>
                        <a:rPr lang="en-GB" sz="900" baseline="0" dirty="0" smtClean="0">
                          <a:latin typeface="Lucida Sans Unicode (Body)"/>
                        </a:rPr>
                        <a:t>: </a:t>
                      </a:r>
                      <a:r>
                        <a:rPr lang="en-GB" sz="900" dirty="0" smtClean="0">
                          <a:latin typeface="Lucida Sans Unicode (Body)"/>
                          <a:hlinkClick r:id="rId4"/>
                        </a:rPr>
                        <a:t>support@childbereavementuk.org</a:t>
                      </a:r>
                      <a:endParaRPr lang="en-GB" sz="900" dirty="0" smtClean="0">
                        <a:latin typeface="Lucida Sans Unicode (Body)"/>
                      </a:endParaRPr>
                    </a:p>
                    <a:p>
                      <a:r>
                        <a:rPr lang="en-GB" sz="900" b="0" i="0" baseline="0" dirty="0" smtClean="0">
                          <a:latin typeface="Lucida Sans Unicode (Body)"/>
                          <a:hlinkClick r:id="rId5"/>
                        </a:rPr>
                        <a:t>Newham leaflet </a:t>
                      </a:r>
                      <a:endParaRPr lang="en-GB" sz="900" b="0" i="0" baseline="0" dirty="0" smtClean="0">
                        <a:latin typeface="Lucida Sans Unicode (Body)"/>
                      </a:endParaRPr>
                    </a:p>
                  </a:txBody>
                  <a:tcPr/>
                </a:tc>
              </a:tr>
              <a:tr h="370840">
                <a:tc>
                  <a:txBody>
                    <a:bodyPr/>
                    <a:lstStyle/>
                    <a:p>
                      <a:r>
                        <a:rPr lang="en-GB" sz="900" b="1" i="0" dirty="0" smtClean="0">
                          <a:latin typeface="Lucida Sans Unicode (Body)"/>
                          <a:hlinkClick r:id="rId6"/>
                        </a:rPr>
                        <a:t>Cruse </a:t>
                      </a:r>
                      <a:endParaRPr lang="en-GB" sz="900" b="1" i="0" dirty="0">
                        <a:latin typeface="Lucida Sans Unicode (Body)"/>
                      </a:endParaRPr>
                    </a:p>
                  </a:txBody>
                  <a:tcPr/>
                </a:tc>
                <a:tc>
                  <a:txBody>
                    <a:bodyPr/>
                    <a:lstStyle/>
                    <a:p>
                      <a:r>
                        <a:rPr lang="en-GB" sz="900" i="0" dirty="0" smtClean="0">
                          <a:latin typeface="Lucida Sans Unicode (Body)"/>
                        </a:rPr>
                        <a:t>Support: face-to-face,</a:t>
                      </a:r>
                      <a:r>
                        <a:rPr lang="en-GB" sz="900" i="0" baseline="0" dirty="0" smtClean="0">
                          <a:latin typeface="Lucida Sans Unicode (Body)"/>
                        </a:rPr>
                        <a:t> email and website </a:t>
                      </a:r>
                      <a:endParaRPr lang="en-GB" sz="900" i="0" dirty="0">
                        <a:latin typeface="Lucida Sans Unicode (Body)"/>
                      </a:endParaRPr>
                    </a:p>
                  </a:txBody>
                  <a:tcPr/>
                </a:tc>
                <a:tc>
                  <a:txBody>
                    <a:bodyPr/>
                    <a:lstStyle/>
                    <a:p>
                      <a:r>
                        <a:rPr lang="en-GB" sz="900" i="0" dirty="0" smtClean="0">
                          <a:latin typeface="Lucida Sans Unicode (Body)"/>
                        </a:rPr>
                        <a:t>All bereaved</a:t>
                      </a:r>
                      <a:r>
                        <a:rPr lang="en-GB" sz="900" i="0" baseline="0" dirty="0" smtClean="0">
                          <a:latin typeface="Lucida Sans Unicode (Body)"/>
                        </a:rPr>
                        <a:t> people </a:t>
                      </a:r>
                      <a:endParaRPr lang="en-GB" sz="900" i="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900" b="0" i="0" kern="1200" dirty="0" smtClean="0">
                          <a:solidFill>
                            <a:schemeClr val="dk1"/>
                          </a:solidFill>
                          <a:effectLst/>
                          <a:latin typeface="Lucida Sans Unicode (Body)"/>
                          <a:ea typeface="+mn-ea"/>
                          <a:cs typeface="Arial" panose="020B0604020202020204" pitchFamily="34" charset="0"/>
                        </a:rPr>
                        <a:t>0808 808 1677</a:t>
                      </a:r>
                      <a:r>
                        <a:rPr kumimoji="0" lang="en-GB" sz="900" b="0" i="0" kern="1200" baseline="0" dirty="0" smtClean="0">
                          <a:solidFill>
                            <a:schemeClr val="dk1"/>
                          </a:solidFill>
                          <a:effectLst/>
                          <a:latin typeface="Lucida Sans Unicode (Body)"/>
                          <a:ea typeface="+mn-ea"/>
                          <a:cs typeface="Arial" panose="020B0604020202020204" pitchFamily="34" charset="0"/>
                        </a:rPr>
                        <a:t> – </a:t>
                      </a:r>
                      <a:r>
                        <a:rPr kumimoji="0" lang="en-GB" sz="900" b="0" i="0" kern="1200" dirty="0" smtClean="0">
                          <a:solidFill>
                            <a:schemeClr val="dk1"/>
                          </a:solidFill>
                          <a:effectLst/>
                          <a:latin typeface="Lucida Sans Unicode (Body)"/>
                          <a:ea typeface="+mn-ea"/>
                          <a:cs typeface="Arial" panose="020B0604020202020204" pitchFamily="34" charset="0"/>
                        </a:rPr>
                        <a:t>Mon/Fri 9:30-17:00;</a:t>
                      </a:r>
                      <a:r>
                        <a:rPr kumimoji="0" lang="en-GB" sz="900" b="0" i="0" kern="1200" baseline="0" dirty="0" smtClean="0">
                          <a:solidFill>
                            <a:schemeClr val="dk1"/>
                          </a:solidFill>
                          <a:effectLst/>
                          <a:latin typeface="Lucida Sans Unicode (Body)"/>
                          <a:ea typeface="+mn-ea"/>
                          <a:cs typeface="Arial" panose="020B0604020202020204" pitchFamily="34" charset="0"/>
                        </a:rPr>
                        <a:t> </a:t>
                      </a:r>
                      <a:r>
                        <a:rPr kumimoji="0" lang="en-GB" sz="900" b="0" i="0" kern="1200" dirty="0" smtClean="0">
                          <a:solidFill>
                            <a:schemeClr val="dk1"/>
                          </a:solidFill>
                          <a:effectLst/>
                          <a:latin typeface="Lucida Sans Unicode (Body)"/>
                          <a:ea typeface="+mn-ea"/>
                          <a:cs typeface="Arial" panose="020B0604020202020204" pitchFamily="34" charset="0"/>
                        </a:rPr>
                        <a:t>Tues/Wed/Thurs 9:30 – 20:00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900" b="0" i="0" kern="1200" dirty="0" smtClean="0">
                          <a:solidFill>
                            <a:schemeClr val="dk1"/>
                          </a:solidFill>
                          <a:effectLst/>
                          <a:latin typeface="Lucida Sans Unicode (Body)"/>
                          <a:ea typeface="+mn-ea"/>
                          <a:cs typeface="Arial" panose="020B0604020202020204" pitchFamily="34" charset="0"/>
                        </a:rPr>
                        <a:t>Lambeth branch: </a:t>
                      </a:r>
                      <a:r>
                        <a:rPr lang="en-GB" sz="900" b="0" i="0" dirty="0" smtClean="0">
                          <a:latin typeface="Lucida Sans Unicode (Body)"/>
                        </a:rPr>
                        <a:t>020 7620 3999 </a:t>
                      </a:r>
                      <a:endParaRPr kumimoji="0" lang="en-GB" sz="900" b="0" i="0" kern="1200" dirty="0" smtClean="0">
                        <a:solidFill>
                          <a:schemeClr val="dk1"/>
                        </a:solidFill>
                        <a:effectLst/>
                        <a:latin typeface="Lucida Sans Unicode (Body)"/>
                        <a:ea typeface="+mn-ea"/>
                        <a:cs typeface="Arial" panose="020B0604020202020204" pitchFamily="34" charset="0"/>
                      </a:endParaRPr>
                    </a:p>
                  </a:txBody>
                  <a:tcPr/>
                </a:tc>
              </a:tr>
              <a:tr h="370840">
                <a:tc>
                  <a:txBody>
                    <a:bodyPr/>
                    <a:lstStyle/>
                    <a:p>
                      <a:r>
                        <a:rPr lang="en-GB" sz="900" b="1" i="0" dirty="0" smtClean="0">
                          <a:latin typeface="Lucida Sans Unicode (Body)"/>
                          <a:hlinkClick r:id="rId7"/>
                        </a:rPr>
                        <a:t>Survivors of Bereavement</a:t>
                      </a:r>
                      <a:r>
                        <a:rPr lang="en-GB" sz="900" b="1" i="0" baseline="0" dirty="0" smtClean="0">
                          <a:latin typeface="Lucida Sans Unicode (Body)"/>
                          <a:hlinkClick r:id="rId7"/>
                        </a:rPr>
                        <a:t> by Suicide (SOBS)</a:t>
                      </a:r>
                      <a:endParaRPr lang="en-GB" sz="900" b="1" i="0" dirty="0">
                        <a:latin typeface="Lucida Sans Unicode (Body)"/>
                      </a:endParaRPr>
                    </a:p>
                  </a:txBody>
                  <a:tcPr/>
                </a:tc>
                <a:tc>
                  <a:txBody>
                    <a:bodyPr/>
                    <a:lstStyle/>
                    <a:p>
                      <a:r>
                        <a:rPr lang="en-GB" sz="900" i="0" dirty="0" smtClean="0">
                          <a:latin typeface="Lucida Sans Unicode (Body)"/>
                        </a:rPr>
                        <a:t>Support group </a:t>
                      </a:r>
                      <a:endParaRPr lang="en-GB" sz="900" i="0" dirty="0">
                        <a:latin typeface="Lucida Sans Unicode (Body)"/>
                      </a:endParaRPr>
                    </a:p>
                  </a:txBody>
                  <a:tcPr/>
                </a:tc>
                <a:tc>
                  <a:txBody>
                    <a:bodyPr/>
                    <a:lstStyle/>
                    <a:p>
                      <a:r>
                        <a:rPr lang="en-GB" sz="900" i="0" dirty="0" smtClean="0">
                          <a:latin typeface="Lucida Sans Unicode (Body)"/>
                        </a:rPr>
                        <a:t>Those 18+ bereaved by suicide </a:t>
                      </a:r>
                      <a:endParaRPr lang="en-GB" sz="900" i="0" dirty="0">
                        <a:latin typeface="Lucida Sans Unicode (Body)"/>
                      </a:endParaRPr>
                    </a:p>
                  </a:txBody>
                  <a:tcPr/>
                </a:tc>
                <a:tc>
                  <a:txBody>
                    <a:bodyPr/>
                    <a:lstStyle/>
                    <a:p>
                      <a:r>
                        <a:rPr lang="en-GB" sz="900" b="0" i="0" dirty="0" smtClean="0">
                          <a:latin typeface="Lucida Sans Unicode (Body)"/>
                        </a:rPr>
                        <a:t>Helpline: 0300 111 5065 – free, 09:00-21:00, 7 days a week</a:t>
                      </a:r>
                    </a:p>
                    <a:p>
                      <a:r>
                        <a:rPr lang="en-GB" sz="900" b="0" i="0" dirty="0" smtClean="0">
                          <a:latin typeface="Lucida Sans Unicode (Body)"/>
                        </a:rPr>
                        <a:t>For location of local</a:t>
                      </a:r>
                      <a:r>
                        <a:rPr lang="en-GB" sz="900" b="0" i="0" baseline="0" dirty="0" smtClean="0">
                          <a:latin typeface="Lucida Sans Unicode (Body)"/>
                        </a:rPr>
                        <a:t> </a:t>
                      </a:r>
                      <a:r>
                        <a:rPr lang="en-GB" sz="900" b="0" i="0" baseline="0" dirty="0" smtClean="0">
                          <a:latin typeface="Lucida Sans Unicode (Body)"/>
                          <a:hlinkClick r:id="rId8"/>
                        </a:rPr>
                        <a:t>support group</a:t>
                      </a:r>
                      <a:r>
                        <a:rPr lang="en-GB" sz="900" b="0" i="0" baseline="0" dirty="0" smtClean="0">
                          <a:latin typeface="Lucida Sans Unicode (Body)"/>
                        </a:rPr>
                        <a:t>, c</a:t>
                      </a:r>
                      <a:r>
                        <a:rPr lang="en-GB" sz="900" b="0" i="0" dirty="0" smtClean="0">
                          <a:latin typeface="Lucida Sans Unicode (Body)"/>
                        </a:rPr>
                        <a:t>all</a:t>
                      </a:r>
                      <a:r>
                        <a:rPr lang="en-GB" sz="900" b="0" i="0" baseline="0" dirty="0" smtClean="0">
                          <a:latin typeface="Lucida Sans Unicode (Body)"/>
                        </a:rPr>
                        <a:t>: </a:t>
                      </a:r>
                      <a:r>
                        <a:rPr lang="en-GB" sz="900" b="0" i="0" dirty="0" smtClean="0">
                          <a:latin typeface="Lucida Sans Unicode (Body)"/>
                        </a:rPr>
                        <a:t>0208 675 5862</a:t>
                      </a:r>
                      <a:r>
                        <a:rPr lang="en-GB" sz="900" b="0" i="0" baseline="0" dirty="0" smtClean="0">
                          <a:latin typeface="Lucida Sans Unicode (Body)"/>
                        </a:rPr>
                        <a:t> – 10:00-22:00 </a:t>
                      </a:r>
                      <a:r>
                        <a:rPr lang="en-GB" sz="900" b="0" i="0" dirty="0" smtClean="0">
                          <a:latin typeface="Lucida Sans Unicode (Body)"/>
                        </a:rPr>
                        <a:t> </a:t>
                      </a:r>
                      <a:endParaRPr lang="en-GB" sz="900" b="0" i="0" dirty="0">
                        <a:latin typeface="Lucida Sans Unicode (Body)"/>
                      </a:endParaRPr>
                    </a:p>
                  </a:txBody>
                  <a:tcPr/>
                </a:tc>
              </a:tr>
              <a:tr h="197832">
                <a:tc gridSpan="4">
                  <a:txBody>
                    <a:bodyPr/>
                    <a:lstStyle/>
                    <a:p>
                      <a:r>
                        <a:rPr lang="en-GB" sz="900" b="1" i="1" dirty="0" smtClean="0">
                          <a:latin typeface="Lucida Sans Unicode (Body)"/>
                        </a:rPr>
                        <a:t>CRISIS</a:t>
                      </a:r>
                      <a:endParaRPr lang="en-GB" sz="900" b="1" i="1" dirty="0">
                        <a:latin typeface="Lucida Sans Unicode (Body)"/>
                      </a:endParaRPr>
                    </a:p>
                  </a:txBody>
                  <a:tcPr/>
                </a:tc>
                <a:tc hMerge="1">
                  <a:txBody>
                    <a:bodyPr/>
                    <a:lstStyle/>
                    <a:p>
                      <a:endParaRPr lang="en-GB" sz="900" i="0" dirty="0"/>
                    </a:p>
                  </a:txBody>
                  <a:tcPr/>
                </a:tc>
                <a:tc hMerge="1">
                  <a:txBody>
                    <a:bodyPr/>
                    <a:lstStyle/>
                    <a:p>
                      <a:endParaRPr lang="en-GB" sz="900" i="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900" b="0" i="0" kern="1200" dirty="0" smtClean="0">
                        <a:solidFill>
                          <a:schemeClr val="dk1"/>
                        </a:solidFill>
                        <a:effectLst/>
                        <a:latin typeface="Arial" panose="020B0604020202020204" pitchFamily="34" charset="0"/>
                        <a:ea typeface="+mn-ea"/>
                        <a:cs typeface="Arial" panose="020B0604020202020204" pitchFamily="34" charset="0"/>
                      </a:endParaRPr>
                    </a:p>
                  </a:txBody>
                  <a:tcPr/>
                </a:tc>
              </a:tr>
              <a:tr h="370840">
                <a:tc>
                  <a:txBody>
                    <a:bodyPr/>
                    <a:lstStyle/>
                    <a:p>
                      <a:r>
                        <a:rPr lang="en-GB" sz="900" b="1" i="0" dirty="0" smtClean="0">
                          <a:latin typeface="Lucida Sans Unicode (Body)"/>
                          <a:hlinkClick r:id="rId9"/>
                        </a:rPr>
                        <a:t>Bereavement</a:t>
                      </a:r>
                      <a:r>
                        <a:rPr lang="en-GB" sz="900" b="1" i="0" baseline="0" dirty="0" smtClean="0">
                          <a:latin typeface="Lucida Sans Unicode (Body)"/>
                          <a:hlinkClick r:id="rId9"/>
                        </a:rPr>
                        <a:t> Trust </a:t>
                      </a:r>
                      <a:endParaRPr lang="en-GB" sz="900" b="1" i="0" dirty="0">
                        <a:latin typeface="Lucida Sans Unicode (Body)"/>
                      </a:endParaRPr>
                    </a:p>
                  </a:txBody>
                  <a:tcPr/>
                </a:tc>
                <a:tc>
                  <a:txBody>
                    <a:bodyPr/>
                    <a:lstStyle/>
                    <a:p>
                      <a:r>
                        <a:rPr lang="en-GB" sz="900" i="0" dirty="0" smtClean="0">
                          <a:latin typeface="Lucida Sans Unicode (Body)"/>
                        </a:rPr>
                        <a:t>Helpline</a:t>
                      </a:r>
                      <a:r>
                        <a:rPr lang="en-GB" sz="900" i="0" baseline="0" dirty="0" smtClean="0">
                          <a:latin typeface="Lucida Sans Unicode (Body)"/>
                        </a:rPr>
                        <a:t> out-of-hours </a:t>
                      </a:r>
                      <a:endParaRPr lang="en-GB" sz="900" i="0" dirty="0">
                        <a:latin typeface="Lucida Sans Unicode (Body)"/>
                      </a:endParaRPr>
                    </a:p>
                  </a:txBody>
                  <a:tcPr/>
                </a:tc>
                <a:tc>
                  <a:txBody>
                    <a:bodyPr/>
                    <a:lstStyle/>
                    <a:p>
                      <a:r>
                        <a:rPr lang="en-GB" sz="900" i="0" dirty="0" smtClean="0">
                          <a:latin typeface="Lucida Sans Unicode (Body)"/>
                        </a:rPr>
                        <a:t>All affected by bereavement </a:t>
                      </a:r>
                      <a:endParaRPr lang="en-GB" sz="900" i="0" dirty="0">
                        <a:latin typeface="Lucida Sans Unicode (Body)"/>
                      </a:endParaRPr>
                    </a:p>
                  </a:txBody>
                  <a:tcPr/>
                </a:tc>
                <a:tc>
                  <a:txBody>
                    <a:bodyPr/>
                    <a:lstStyle/>
                    <a:p>
                      <a:r>
                        <a:rPr lang="en-GB" sz="900" b="0" i="0" dirty="0" smtClean="0">
                          <a:effectLst/>
                          <a:latin typeface="Lucida Sans Unicode (Body)"/>
                        </a:rPr>
                        <a:t>0800 435 455</a:t>
                      </a:r>
                      <a:r>
                        <a:rPr lang="en-GB" sz="900" b="0" i="0" baseline="0" dirty="0" smtClean="0">
                          <a:effectLst/>
                          <a:latin typeface="Lucida Sans Unicode (Body)"/>
                        </a:rPr>
                        <a:t> – free, 7 days a week, 18:00-22:00</a:t>
                      </a:r>
                      <a:endParaRPr lang="en-GB" sz="900" b="0" i="0" dirty="0">
                        <a:latin typeface="Lucida Sans Unicode (Body)"/>
                      </a:endParaRPr>
                    </a:p>
                  </a:txBody>
                  <a:tcPr/>
                </a:tc>
              </a:tr>
              <a:tr h="370840">
                <a:tc>
                  <a:txBody>
                    <a:bodyPr/>
                    <a:lstStyle/>
                    <a:p>
                      <a:r>
                        <a:rPr lang="en-GB" sz="900" b="1" i="0" dirty="0" smtClean="0">
                          <a:latin typeface="Lucida Sans Unicode (Body)"/>
                          <a:hlinkClick r:id="rId10"/>
                        </a:rPr>
                        <a:t>Bereavement Advice Centre</a:t>
                      </a:r>
                      <a:r>
                        <a:rPr lang="en-GB" sz="900" b="1" i="0" baseline="0" dirty="0" smtClean="0">
                          <a:latin typeface="Lucida Sans Unicode (Body)"/>
                          <a:hlinkClick r:id="rId10"/>
                        </a:rPr>
                        <a:t> </a:t>
                      </a:r>
                      <a:endParaRPr lang="en-GB" sz="900" b="1" i="0" dirty="0">
                        <a:latin typeface="Lucida Sans Unicode (Body)"/>
                      </a:endParaRPr>
                    </a:p>
                  </a:txBody>
                  <a:tcPr/>
                </a:tc>
                <a:tc>
                  <a:txBody>
                    <a:bodyPr/>
                    <a:lstStyle/>
                    <a:p>
                      <a:r>
                        <a:rPr lang="en-GB" sz="900" i="0" dirty="0" smtClean="0">
                          <a:latin typeface="Lucida Sans Unicode (Body)"/>
                        </a:rPr>
                        <a:t>Helpline </a:t>
                      </a:r>
                    </a:p>
                  </a:txBody>
                  <a:tcPr/>
                </a:tc>
                <a:tc>
                  <a:txBody>
                    <a:bodyPr/>
                    <a:lstStyle/>
                    <a:p>
                      <a:r>
                        <a:rPr lang="en-GB" sz="900" i="0" dirty="0" smtClean="0">
                          <a:latin typeface="Lucida Sans Unicode (Body)"/>
                        </a:rPr>
                        <a:t>All affected by bereavement </a:t>
                      </a:r>
                      <a:endParaRPr lang="en-GB" sz="900" i="0" dirty="0">
                        <a:latin typeface="Lucida Sans Unicode (Body)"/>
                      </a:endParaRPr>
                    </a:p>
                  </a:txBody>
                  <a:tcPr/>
                </a:tc>
                <a:tc>
                  <a:txBody>
                    <a:bodyPr/>
                    <a:lstStyle/>
                    <a:p>
                      <a:r>
                        <a:rPr lang="en-GB" sz="900" b="0" i="0" dirty="0" smtClean="0">
                          <a:latin typeface="Lucida Sans Unicode (Body)"/>
                        </a:rPr>
                        <a:t>0800 634 9494 – free,</a:t>
                      </a:r>
                      <a:r>
                        <a:rPr lang="en-GB" sz="900" b="0" i="0" baseline="0" dirty="0" smtClean="0">
                          <a:latin typeface="Lucida Sans Unicode (Body)"/>
                        </a:rPr>
                        <a:t> Mon-Fri, 09:00-17:00 </a:t>
                      </a:r>
                      <a:endParaRPr lang="en-GB" sz="900" b="0" i="0" dirty="0">
                        <a:latin typeface="Lucida Sans Unicode (Body)"/>
                      </a:endParaRPr>
                    </a:p>
                  </a:txBody>
                  <a:tcPr/>
                </a:tc>
              </a:tr>
              <a:tr h="370840">
                <a:tc>
                  <a:txBody>
                    <a:bodyPr/>
                    <a:lstStyle/>
                    <a:p>
                      <a:r>
                        <a:rPr lang="en-GB" sz="900" b="1" i="0" dirty="0" smtClean="0">
                          <a:latin typeface="Lucida Sans Unicode (Body)"/>
                          <a:hlinkClick r:id="rId11"/>
                        </a:rPr>
                        <a:t>Child Death Helpline</a:t>
                      </a:r>
                      <a:endParaRPr lang="en-GB" sz="900" b="1" i="0" dirty="0">
                        <a:latin typeface="Lucida Sans Unicode (Body)"/>
                      </a:endParaRPr>
                    </a:p>
                  </a:txBody>
                  <a:tcPr/>
                </a:tc>
                <a:tc>
                  <a:txBody>
                    <a:bodyPr/>
                    <a:lstStyle/>
                    <a:p>
                      <a:r>
                        <a:rPr lang="en-GB" sz="900" i="0" dirty="0" smtClean="0">
                          <a:latin typeface="Lucida Sans Unicode (Body)"/>
                        </a:rPr>
                        <a:t>Helpline </a:t>
                      </a:r>
                      <a:endParaRPr lang="en-GB" sz="900" i="0" dirty="0">
                        <a:latin typeface="Lucida Sans Unicode (Body)"/>
                      </a:endParaRPr>
                    </a:p>
                  </a:txBody>
                  <a:tcPr/>
                </a:tc>
                <a:tc>
                  <a:txBody>
                    <a:bodyPr/>
                    <a:lstStyle/>
                    <a:p>
                      <a:r>
                        <a:rPr lang="en-GB" sz="900" i="0" dirty="0" smtClean="0">
                          <a:latin typeface="Lucida Sans Unicode (Body)"/>
                        </a:rPr>
                        <a:t>All affected by death of a child </a:t>
                      </a:r>
                      <a:endParaRPr lang="en-GB" sz="900" i="0" dirty="0">
                        <a:latin typeface="Lucida Sans Unicode (Body)"/>
                      </a:endParaRPr>
                    </a:p>
                  </a:txBody>
                  <a:tcPr/>
                </a:tc>
                <a:tc>
                  <a:txBody>
                    <a:bodyPr/>
                    <a:lstStyle/>
                    <a:p>
                      <a:r>
                        <a:rPr lang="en-GB" sz="900" b="0" i="0" dirty="0" smtClean="0">
                          <a:latin typeface="Lucida Sans Unicode (Body)"/>
                        </a:rPr>
                        <a:t>Landline:</a:t>
                      </a:r>
                      <a:r>
                        <a:rPr lang="en-GB" sz="900" b="0" i="0" baseline="0" dirty="0" smtClean="0">
                          <a:latin typeface="Lucida Sans Unicode (Body)"/>
                        </a:rPr>
                        <a:t> 0800282986 – free</a:t>
                      </a:r>
                    </a:p>
                    <a:p>
                      <a:r>
                        <a:rPr lang="en-GB" sz="900" b="0" i="0" baseline="0" dirty="0" smtClean="0">
                          <a:latin typeface="Lucida Sans Unicode (Body)"/>
                        </a:rPr>
                        <a:t>Mobile: 08088006019 – free </a:t>
                      </a:r>
                    </a:p>
                    <a:p>
                      <a:r>
                        <a:rPr lang="en-GB" sz="900" b="0" i="0" baseline="0" dirty="0" smtClean="0">
                          <a:latin typeface="Lucida Sans Unicode (Body)"/>
                        </a:rPr>
                        <a:t>Mon-Fri 10:00-13:00, Tues -Wed13:00-16:00, 7 days 19:00-22:00 </a:t>
                      </a:r>
                    </a:p>
                  </a:txBody>
                  <a:tcPr/>
                </a:tc>
              </a:tr>
              <a:tr h="370840">
                <a:tc>
                  <a:txBody>
                    <a:bodyPr/>
                    <a:lstStyle/>
                    <a:p>
                      <a:r>
                        <a:rPr lang="en-GB" sz="900" b="1" i="0" dirty="0" smtClean="0">
                          <a:latin typeface="Lucida Sans Unicode (Body)"/>
                          <a:hlinkClick r:id="rId12"/>
                        </a:rPr>
                        <a:t>Suicide Bereaved Network </a:t>
                      </a:r>
                      <a:endParaRPr lang="en-GB" sz="900" b="1" i="0" dirty="0" smtClean="0">
                        <a:latin typeface="Lucida Sans Unicode (Body)"/>
                      </a:endParaRPr>
                    </a:p>
                  </a:txBody>
                  <a:tcPr/>
                </a:tc>
                <a:tc>
                  <a:txBody>
                    <a:bodyPr/>
                    <a:lstStyle/>
                    <a:p>
                      <a:r>
                        <a:rPr lang="en-GB" sz="900" i="0" dirty="0" smtClean="0">
                          <a:latin typeface="Lucida Sans Unicode (Body)"/>
                        </a:rPr>
                        <a:t>Volunteer-led</a:t>
                      </a:r>
                      <a:r>
                        <a:rPr lang="en-GB" sz="900" i="0" baseline="0" dirty="0" smtClean="0">
                          <a:latin typeface="Lucida Sans Unicode (Body)"/>
                        </a:rPr>
                        <a:t> support groups </a:t>
                      </a:r>
                      <a:endParaRPr lang="en-GB" sz="900" i="0" dirty="0" smtClean="0">
                        <a:latin typeface="Lucida Sans Unicode (Body)"/>
                      </a:endParaRPr>
                    </a:p>
                  </a:txBody>
                  <a:tcPr/>
                </a:tc>
                <a:tc>
                  <a:txBody>
                    <a:bodyPr/>
                    <a:lstStyle/>
                    <a:p>
                      <a:r>
                        <a:rPr lang="en-GB" sz="900" i="0" dirty="0" smtClean="0">
                          <a:latin typeface="Lucida Sans Unicode (Body)"/>
                        </a:rPr>
                        <a:t>All affected by bereavement</a:t>
                      </a:r>
                      <a:r>
                        <a:rPr lang="en-GB" sz="900" i="0" baseline="0" dirty="0" smtClean="0">
                          <a:latin typeface="Lucida Sans Unicode (Body)"/>
                        </a:rPr>
                        <a:t> by suicide </a:t>
                      </a:r>
                      <a:endParaRPr lang="en-GB" sz="900" i="0" dirty="0" smtClean="0">
                        <a:latin typeface="Lucida Sans Unicode (Body)"/>
                      </a:endParaRPr>
                    </a:p>
                  </a:txBody>
                  <a:tcPr/>
                </a:tc>
                <a:tc>
                  <a:txBody>
                    <a:bodyPr/>
                    <a:lstStyle/>
                    <a:p>
                      <a:r>
                        <a:rPr kumimoji="0" lang="en-GB" sz="900" b="0" i="0" kern="1200" dirty="0" smtClean="0">
                          <a:solidFill>
                            <a:schemeClr val="dk1"/>
                          </a:solidFill>
                          <a:effectLst/>
                          <a:latin typeface="Lucida Sans Unicode (Body)"/>
                          <a:ea typeface="+mn-ea"/>
                          <a:cs typeface="+mn-cs"/>
                        </a:rPr>
                        <a:t>Fo</a:t>
                      </a:r>
                      <a:r>
                        <a:rPr kumimoji="0" lang="en-GB" sz="900" b="0" i="0" kern="1200" baseline="0" dirty="0" smtClean="0">
                          <a:solidFill>
                            <a:schemeClr val="dk1"/>
                          </a:solidFill>
                          <a:effectLst/>
                          <a:latin typeface="Lucida Sans Unicode (Body)"/>
                          <a:ea typeface="+mn-ea"/>
                          <a:cs typeface="+mn-cs"/>
                        </a:rPr>
                        <a:t>r more info call: </a:t>
                      </a:r>
                      <a:r>
                        <a:rPr kumimoji="0" lang="en-GB" sz="900" b="0" i="0" kern="1200" dirty="0" smtClean="0">
                          <a:solidFill>
                            <a:schemeClr val="dk1"/>
                          </a:solidFill>
                          <a:effectLst/>
                          <a:latin typeface="Lucida Sans Unicode (Body)"/>
                          <a:ea typeface="+mn-ea"/>
                          <a:cs typeface="+mn-cs"/>
                        </a:rPr>
                        <a:t>0300 999 0003</a:t>
                      </a:r>
                    </a:p>
                  </a:txBody>
                  <a:tcPr/>
                </a:tc>
              </a:tr>
              <a:tr h="370840">
                <a:tc>
                  <a:txBody>
                    <a:bodyPr/>
                    <a:lstStyle/>
                    <a:p>
                      <a:r>
                        <a:rPr lang="en-GB" sz="900" b="1" i="0" dirty="0" smtClean="0">
                          <a:latin typeface="Lucida Sans Unicode (Body)"/>
                          <a:hlinkClick r:id="rId13"/>
                        </a:rPr>
                        <a:t>The Bereavement</a:t>
                      </a:r>
                      <a:r>
                        <a:rPr lang="en-GB" sz="900" b="1" i="0" baseline="0" dirty="0" smtClean="0">
                          <a:latin typeface="Lucida Sans Unicode (Body)"/>
                          <a:hlinkClick r:id="rId13"/>
                        </a:rPr>
                        <a:t> Counselling Charity</a:t>
                      </a:r>
                      <a:endParaRPr lang="en-GB" sz="900" b="1" i="0" dirty="0" smtClean="0">
                        <a:latin typeface="Lucida Sans Unicode (Body)"/>
                      </a:endParaRPr>
                    </a:p>
                  </a:txBody>
                  <a:tcPr/>
                </a:tc>
                <a:tc>
                  <a:txBody>
                    <a:bodyPr/>
                    <a:lstStyle/>
                    <a:p>
                      <a:r>
                        <a:rPr lang="en-GB" sz="900" i="0" dirty="0" smtClean="0">
                          <a:latin typeface="Lucida Sans Unicode (Body)"/>
                        </a:rPr>
                        <a:t>Counselling </a:t>
                      </a:r>
                    </a:p>
                  </a:txBody>
                  <a:tcPr/>
                </a:tc>
                <a:tc>
                  <a:txBody>
                    <a:bodyPr/>
                    <a:lstStyle/>
                    <a:p>
                      <a:r>
                        <a:rPr lang="en-GB" sz="900" i="0" dirty="0" smtClean="0">
                          <a:latin typeface="Lucida Sans Unicode (Body)"/>
                        </a:rPr>
                        <a:t>All affected by bereavement</a:t>
                      </a:r>
                      <a:r>
                        <a:rPr lang="en-GB" sz="900" i="0" baseline="0" dirty="0" smtClean="0">
                          <a:latin typeface="Lucida Sans Unicode (Body)"/>
                        </a:rPr>
                        <a:t> </a:t>
                      </a:r>
                      <a:endParaRPr lang="en-GB" sz="900" i="0" dirty="0" smtClean="0">
                        <a:latin typeface="Lucida Sans Unicode (Body)"/>
                      </a:endParaRPr>
                    </a:p>
                  </a:txBody>
                  <a:tcPr/>
                </a:tc>
                <a:tc>
                  <a:txBody>
                    <a:bodyPr/>
                    <a:lstStyle/>
                    <a:p>
                      <a:r>
                        <a:rPr lang="en-GB" sz="900" b="0" i="0" dirty="0" smtClean="0">
                          <a:latin typeface="Lucida Sans Unicode (Body)"/>
                        </a:rPr>
                        <a:t>For adults: </a:t>
                      </a:r>
                      <a:r>
                        <a:rPr kumimoji="0" lang="en-GB" sz="900" b="0" i="0" kern="1200" dirty="0" smtClean="0">
                          <a:solidFill>
                            <a:schemeClr val="dk1"/>
                          </a:solidFill>
                          <a:effectLst/>
                          <a:latin typeface="Lucida Sans Unicode (Body)"/>
                          <a:ea typeface="+mn-ea"/>
                          <a:cs typeface="+mn-cs"/>
                        </a:rPr>
                        <a:t>07827 491902</a:t>
                      </a:r>
                      <a:endParaRPr lang="en-GB" sz="900" b="0" i="0" dirty="0" smtClean="0">
                        <a:latin typeface="Lucida Sans Unicode (Body)"/>
                      </a:endParaRPr>
                    </a:p>
                    <a:p>
                      <a:r>
                        <a:rPr lang="en-GB" sz="900" b="0" i="0" dirty="0" smtClean="0">
                          <a:latin typeface="Lucida Sans Unicode (Body)"/>
                        </a:rPr>
                        <a:t>For children: </a:t>
                      </a:r>
                      <a:r>
                        <a:rPr kumimoji="0" lang="en-GB" sz="900" b="0" i="0" kern="1200" dirty="0" smtClean="0">
                          <a:solidFill>
                            <a:schemeClr val="dk1"/>
                          </a:solidFill>
                          <a:effectLst/>
                          <a:latin typeface="Lucida Sans Unicode (Body)"/>
                          <a:ea typeface="+mn-ea"/>
                          <a:cs typeface="+mn-cs"/>
                        </a:rPr>
                        <a:t>07827 492158</a:t>
                      </a:r>
                    </a:p>
                    <a:p>
                      <a:r>
                        <a:rPr kumimoji="0" lang="en-GB" sz="900" b="0" i="0" kern="1200" dirty="0" smtClean="0">
                          <a:solidFill>
                            <a:schemeClr val="dk1"/>
                          </a:solidFill>
                          <a:effectLst/>
                          <a:latin typeface="Lucida Sans Unicode (Body)"/>
                          <a:ea typeface="+mn-ea"/>
                          <a:cs typeface="+mn-cs"/>
                        </a:rPr>
                        <a:t>Counsellor will arrange a visit </a:t>
                      </a:r>
                      <a:endParaRPr lang="en-GB" sz="900" b="0" i="0" dirty="0">
                        <a:latin typeface="Lucida Sans Unicode (Body)"/>
                      </a:endParaRPr>
                    </a:p>
                  </a:txBody>
                  <a:tcPr/>
                </a:tc>
              </a:tr>
              <a:tr h="228912">
                <a:tc gridSpan="4">
                  <a:txBody>
                    <a:bodyPr/>
                    <a:lstStyle/>
                    <a:p>
                      <a:r>
                        <a:rPr lang="en-GB" sz="900" b="1" i="1" dirty="0" smtClean="0">
                          <a:latin typeface="Lucida Sans Unicode (Body)"/>
                        </a:rPr>
                        <a:t>FOR</a:t>
                      </a:r>
                      <a:r>
                        <a:rPr lang="en-GB" sz="900" b="1" i="1" baseline="0" dirty="0" smtClean="0">
                          <a:latin typeface="Lucida Sans Unicode (Body)"/>
                        </a:rPr>
                        <a:t> YOUNG PEOPLE</a:t>
                      </a:r>
                      <a:endParaRPr lang="en-GB" sz="900" b="1" i="1" dirty="0">
                        <a:latin typeface="Lucida Sans Unicode (Body)"/>
                      </a:endParaRPr>
                    </a:p>
                  </a:txBody>
                  <a:tcPr/>
                </a:tc>
                <a:tc hMerge="1">
                  <a:txBody>
                    <a:bodyPr/>
                    <a:lstStyle/>
                    <a:p>
                      <a:endParaRPr lang="en-GB" sz="900" dirty="0"/>
                    </a:p>
                  </a:txBody>
                  <a:tcPr/>
                </a:tc>
                <a:tc hMerge="1">
                  <a:txBody>
                    <a:bodyPr/>
                    <a:lstStyle/>
                    <a:p>
                      <a:endParaRPr lang="en-GB" sz="900" dirty="0"/>
                    </a:p>
                  </a:txBody>
                  <a:tcPr/>
                </a:tc>
                <a:tc hMerge="1">
                  <a:txBody>
                    <a:bodyPr/>
                    <a:lstStyle/>
                    <a:p>
                      <a:endParaRPr lang="en-GB" sz="900" dirty="0"/>
                    </a:p>
                  </a:txBody>
                  <a:tcPr/>
                </a:tc>
              </a:tr>
              <a:tr h="370840">
                <a:tc>
                  <a:txBody>
                    <a:bodyPr/>
                    <a:lstStyle/>
                    <a:p>
                      <a:r>
                        <a:rPr lang="en-GB" sz="900" b="1" i="0" dirty="0" smtClean="0">
                          <a:latin typeface="Lucida Sans Unicode (Body)"/>
                          <a:hlinkClick r:id="rId14"/>
                        </a:rPr>
                        <a:t>Grief</a:t>
                      </a:r>
                      <a:r>
                        <a:rPr lang="en-GB" sz="900" b="1" i="0" baseline="0" dirty="0" smtClean="0">
                          <a:latin typeface="Lucida Sans Unicode (Body)"/>
                          <a:hlinkClick r:id="rId14"/>
                        </a:rPr>
                        <a:t> Encounter</a:t>
                      </a:r>
                      <a:endParaRPr lang="en-GB" sz="900" b="1" i="0" baseline="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i="0" baseline="0" dirty="0" smtClean="0">
                          <a:latin typeface="Lucida Sans Unicode (Body)"/>
                        </a:rPr>
                        <a:t>Helpline to connect to other support incl. workshops </a:t>
                      </a:r>
                      <a:endParaRPr lang="en-GB" sz="900" i="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i="0" dirty="0" smtClean="0">
                          <a:latin typeface="Lucida Sans Unicode (Body)"/>
                        </a:rPr>
                        <a:t>Bereaved</a:t>
                      </a:r>
                      <a:r>
                        <a:rPr lang="en-GB" sz="900" i="0" baseline="0" dirty="0" smtClean="0">
                          <a:latin typeface="Lucida Sans Unicode (Body)"/>
                        </a:rPr>
                        <a:t> y</a:t>
                      </a:r>
                      <a:r>
                        <a:rPr lang="en-GB" sz="900" i="0" dirty="0" smtClean="0">
                          <a:latin typeface="Lucida Sans Unicode (Body)"/>
                        </a:rPr>
                        <a:t>oung people 14+ </a:t>
                      </a:r>
                    </a:p>
                  </a:txBody>
                  <a:tcPr/>
                </a:tc>
                <a:tc>
                  <a:txBody>
                    <a:bodyPr/>
                    <a:lstStyle/>
                    <a:p>
                      <a:r>
                        <a:rPr lang="en-GB" sz="900" b="0" i="0" dirty="0" smtClean="0">
                          <a:latin typeface="Lucida Sans Unicode (Body)"/>
                        </a:rPr>
                        <a:t>020 8371 8455 </a:t>
                      </a:r>
                    </a:p>
                    <a:p>
                      <a:r>
                        <a:rPr lang="en-GB" sz="900" b="0" i="0" dirty="0" smtClean="0">
                          <a:effectLst/>
                          <a:latin typeface="Lucida Sans Unicode (Body)"/>
                          <a:hlinkClick r:id="rId15"/>
                        </a:rPr>
                        <a:t>support@griefencounter.org.uk</a:t>
                      </a:r>
                      <a:r>
                        <a:rPr lang="en-GB" sz="900" b="0" i="0" baseline="0" dirty="0" smtClean="0">
                          <a:effectLst/>
                          <a:latin typeface="Lucida Sans Unicode (Body)"/>
                        </a:rPr>
                        <a:t> </a:t>
                      </a:r>
                    </a:p>
                    <a:p>
                      <a:r>
                        <a:rPr lang="en-GB" sz="900" b="0" i="0" baseline="0" dirty="0" smtClean="0">
                          <a:effectLst/>
                          <a:latin typeface="Lucida Sans Unicode (Body)"/>
                        </a:rPr>
                        <a:t>E-counselling: self-referral via </a:t>
                      </a:r>
                      <a:r>
                        <a:rPr lang="en-GB" sz="900" b="0" i="0" baseline="0" dirty="0" smtClean="0">
                          <a:effectLst/>
                          <a:latin typeface="Lucida Sans Unicode (Body)"/>
                          <a:hlinkClick r:id="rId16"/>
                        </a:rPr>
                        <a:t>online form </a:t>
                      </a:r>
                      <a:endParaRPr lang="en-GB" sz="900" b="0" i="0" dirty="0">
                        <a:latin typeface="Lucida Sans Unicode (Body)"/>
                      </a:endParaRPr>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Bereavement </a:t>
            </a:r>
            <a:endParaRPr lang="en-GB" b="1" dirty="0"/>
          </a:p>
        </p:txBody>
      </p:sp>
      <p:sp>
        <p:nvSpPr>
          <p:cNvPr id="7" name="Rounded Rectangle 6">
            <a:hlinkClick r:id="rId17"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8" name="Picture 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610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642163685"/>
              </p:ext>
            </p:extLst>
          </p:nvPr>
        </p:nvGraphicFramePr>
        <p:xfrm>
          <a:off x="323528" y="836712"/>
          <a:ext cx="8424937" cy="4516120"/>
        </p:xfrm>
        <a:graphic>
          <a:graphicData uri="http://schemas.openxmlformats.org/drawingml/2006/table">
            <a:tbl>
              <a:tblPr firstRow="1" bandRow="1">
                <a:tableStyleId>{5C22544A-7EE6-4342-B048-85BDC9FD1C3A}</a:tableStyleId>
              </a:tblPr>
              <a:tblGrid>
                <a:gridCol w="1440160"/>
                <a:gridCol w="1512168"/>
                <a:gridCol w="2330095"/>
                <a:gridCol w="3142514"/>
              </a:tblGrid>
              <a:tr h="370840">
                <a:tc>
                  <a:txBody>
                    <a:bodyPr/>
                    <a:lstStyle/>
                    <a:p>
                      <a:r>
                        <a:rPr lang="en-GB" sz="1100" i="0" dirty="0" smtClean="0"/>
                        <a:t>ORGANISATION</a:t>
                      </a:r>
                      <a:endParaRPr lang="en-GB" sz="1100" i="0" dirty="0"/>
                    </a:p>
                  </a:txBody>
                  <a:tcPr/>
                </a:tc>
                <a:tc>
                  <a:txBody>
                    <a:bodyPr/>
                    <a:lstStyle/>
                    <a:p>
                      <a:r>
                        <a:rPr lang="en-GB" sz="1100" i="0" dirty="0" smtClean="0"/>
                        <a:t>SERVICES</a:t>
                      </a:r>
                      <a:endParaRPr lang="en-GB" sz="1100" i="0" dirty="0"/>
                    </a:p>
                  </a:txBody>
                  <a:tcPr/>
                </a:tc>
                <a:tc>
                  <a:txBody>
                    <a:bodyPr/>
                    <a:lstStyle/>
                    <a:p>
                      <a:r>
                        <a:rPr lang="en-GB" sz="1100" i="0" dirty="0" smtClean="0"/>
                        <a:t>WHO’S ELIGIBLE?</a:t>
                      </a:r>
                      <a:endParaRPr lang="en-GB" sz="1100" i="0" dirty="0"/>
                    </a:p>
                  </a:txBody>
                  <a:tcPr/>
                </a:tc>
                <a:tc>
                  <a:txBody>
                    <a:bodyPr/>
                    <a:lstStyle/>
                    <a:p>
                      <a:r>
                        <a:rPr lang="en-GB" sz="1100" i="0" dirty="0" smtClean="0"/>
                        <a:t>CONTACT</a:t>
                      </a:r>
                      <a:endParaRPr lang="en-GB" sz="1100" i="0" dirty="0"/>
                    </a:p>
                  </a:txBody>
                  <a:tcPr/>
                </a:tc>
              </a:tr>
              <a:tr h="370840">
                <a:tc>
                  <a:txBody>
                    <a:bodyPr/>
                    <a:lstStyle/>
                    <a:p>
                      <a:r>
                        <a:rPr lang="en-GB" sz="1100" b="1" i="0" dirty="0" smtClean="0">
                          <a:latin typeface="Lucida Sans Unicode (Body)"/>
                          <a:hlinkClick r:id="rId4"/>
                        </a:rPr>
                        <a:t>Coram</a:t>
                      </a:r>
                      <a:r>
                        <a:rPr lang="en-GB" sz="1100" b="1" i="0" baseline="0" dirty="0" smtClean="0">
                          <a:latin typeface="Lucida Sans Unicode (Body)"/>
                          <a:hlinkClick r:id="rId4"/>
                        </a:rPr>
                        <a:t> Voice</a:t>
                      </a:r>
                      <a:endParaRPr lang="en-GB" sz="1100" b="1" i="0" baseline="0" dirty="0" smtClean="0">
                        <a:latin typeface="Lucida Sans Unicode (Body)"/>
                      </a:endParaRPr>
                    </a:p>
                  </a:txBody>
                  <a:tcPr/>
                </a:tc>
                <a:tc>
                  <a:txBody>
                    <a:bodyPr/>
                    <a:lstStyle/>
                    <a:p>
                      <a:r>
                        <a:rPr lang="en-GB" sz="1100" i="0" baseline="0" dirty="0" smtClean="0">
                          <a:latin typeface="Lucida Sans Unicode (Body)"/>
                        </a:rPr>
                        <a:t>Support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i="0" baseline="0" dirty="0" smtClean="0">
                          <a:latin typeface="Lucida Sans Unicode (Body)"/>
                        </a:rPr>
                        <a:t>Young people in care </a:t>
                      </a:r>
                      <a:endParaRPr lang="en-GB" sz="1100" i="0" dirty="0" smtClean="0">
                        <a:latin typeface="Lucida Sans Unicode (Body)"/>
                      </a:endParaRPr>
                    </a:p>
                    <a:p>
                      <a:endParaRPr lang="en-GB" sz="1100" i="0" dirty="0">
                        <a:latin typeface="Lucida Sans Unicode (Body)"/>
                      </a:endParaRPr>
                    </a:p>
                  </a:txBody>
                  <a:tcPr/>
                </a:tc>
                <a:tc>
                  <a:txBody>
                    <a:bodyPr/>
                    <a:lstStyle/>
                    <a:p>
                      <a:r>
                        <a:rPr lang="en-GB" sz="1100" b="0" i="0" dirty="0" smtClean="0">
                          <a:latin typeface="Lucida Sans Unicode (Body)"/>
                        </a:rPr>
                        <a:t>0808 800 5792 – free,</a:t>
                      </a:r>
                      <a:r>
                        <a:rPr lang="en-GB" sz="1100" b="0" i="0" baseline="0" dirty="0" smtClean="0">
                          <a:latin typeface="Lucida Sans Unicode (Body)"/>
                        </a:rPr>
                        <a:t> </a:t>
                      </a:r>
                      <a:r>
                        <a:rPr lang="en-GB" sz="1100" b="0" i="0" dirty="0" smtClean="0">
                          <a:latin typeface="Lucida Sans Unicode (Body)"/>
                        </a:rPr>
                        <a:t>Mon-Fri, 09:30-18:00; Sat 10:00-16:00</a:t>
                      </a:r>
                      <a:r>
                        <a:rPr lang="en-GB" sz="1100" b="0" i="0" baseline="0" dirty="0" smtClean="0">
                          <a:latin typeface="Lucida Sans Unicode (Body)"/>
                        </a:rPr>
                        <a:t> </a:t>
                      </a:r>
                    </a:p>
                    <a:p>
                      <a:r>
                        <a:rPr lang="en-GB" sz="1100" b="0" i="0" baseline="0" dirty="0" smtClean="0">
                          <a:latin typeface="Lucida Sans Unicode (Body)"/>
                        </a:rPr>
                        <a:t>Interpreters available </a:t>
                      </a:r>
                      <a:endParaRPr lang="en-GB" sz="1100" b="0" i="0" dirty="0">
                        <a:latin typeface="Lucida Sans Unicode (Body)"/>
                      </a:endParaRPr>
                    </a:p>
                  </a:txBody>
                  <a:tcPr/>
                </a:tc>
              </a:tr>
              <a:tr h="370840">
                <a:tc>
                  <a:txBody>
                    <a:bodyPr/>
                    <a:lstStyle/>
                    <a:p>
                      <a:r>
                        <a:rPr lang="en-GB" sz="1100" b="1" i="0" dirty="0" smtClean="0">
                          <a:latin typeface="Lucida Sans Unicode (Body)"/>
                          <a:hlinkClick r:id="rId5"/>
                        </a:rPr>
                        <a:t>Pause</a:t>
                      </a:r>
                      <a:endParaRPr lang="en-GB" sz="1100" b="1" i="0" dirty="0" smtClean="0">
                        <a:latin typeface="Lucida Sans Unicode (Body)"/>
                      </a:endParaRPr>
                    </a:p>
                  </a:txBody>
                  <a:tcPr/>
                </a:tc>
                <a:tc>
                  <a:txBody>
                    <a:bodyPr/>
                    <a:lstStyle/>
                    <a:p>
                      <a:r>
                        <a:rPr lang="en-GB" sz="1100" i="0" dirty="0" smtClean="0">
                          <a:latin typeface="Lucida Sans Unicode (Body)"/>
                        </a:rPr>
                        <a:t>1-1</a:t>
                      </a:r>
                      <a:r>
                        <a:rPr lang="en-GB" sz="1100" i="0" baseline="0" dirty="0" smtClean="0">
                          <a:latin typeface="Lucida Sans Unicode (Body)"/>
                        </a:rPr>
                        <a:t> support </a:t>
                      </a:r>
                    </a:p>
                    <a:p>
                      <a:r>
                        <a:rPr lang="en-GB" sz="1100" i="0" baseline="0" dirty="0" smtClean="0">
                          <a:latin typeface="Lucida Sans Unicode (Body)"/>
                        </a:rPr>
                        <a:t>Fortnightly group</a:t>
                      </a:r>
                    </a:p>
                    <a:p>
                      <a:r>
                        <a:rPr lang="en-GB" sz="1100" i="0" baseline="0" dirty="0" smtClean="0">
                          <a:latin typeface="Lucida Sans Unicode (Body)"/>
                        </a:rPr>
                        <a:t>Advocacy </a:t>
                      </a:r>
                    </a:p>
                    <a:p>
                      <a:endParaRPr lang="en-GB" sz="1100" i="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i="0" dirty="0" smtClean="0">
                          <a:latin typeface="Lucida Sans Unicode (Body)"/>
                        </a:rPr>
                        <a:t>Women</a:t>
                      </a:r>
                      <a:r>
                        <a:rPr lang="en-GB" sz="1100" i="0" baseline="0" dirty="0" smtClean="0">
                          <a:latin typeface="Lucida Sans Unicode (Body)"/>
                        </a:rPr>
                        <a:t> who have had 2+ children permanently removed from their care, without any children in their care</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i="0" baseline="0" dirty="0" smtClean="0">
                          <a:latin typeface="Lucida Sans Unicode (Body)"/>
                        </a:rPr>
                        <a:t>female care leavers under 26 with 1+ children permanently removed from their care </a:t>
                      </a:r>
                    </a:p>
                  </a:txBody>
                  <a:tcPr/>
                </a:tc>
                <a:tc>
                  <a:txBody>
                    <a:bodyPr/>
                    <a:lstStyle/>
                    <a:p>
                      <a:r>
                        <a:rPr kumimoji="0" lang="en-GB" sz="1100" i="0" kern="1200" dirty="0" smtClean="0">
                          <a:solidFill>
                            <a:schemeClr val="dk1"/>
                          </a:solidFill>
                          <a:effectLst/>
                          <a:latin typeface="Lucida Sans Unicode (Body)"/>
                          <a:ea typeface="+mn-ea"/>
                          <a:cs typeface="+mn-cs"/>
                        </a:rPr>
                        <a:t>0207 525 5489 / 07540 143 410 </a:t>
                      </a:r>
                    </a:p>
                  </a:txBody>
                  <a:tcPr/>
                </a:tc>
              </a:tr>
              <a:tr h="370840">
                <a:tc>
                  <a:txBody>
                    <a:bodyPr/>
                    <a:lstStyle/>
                    <a:p>
                      <a:r>
                        <a:rPr lang="en-GB" sz="1100" b="1" i="0" dirty="0" smtClean="0">
                          <a:latin typeface="Lucida Sans Unicode (Body)"/>
                          <a:hlinkClick r:id="rId6"/>
                        </a:rPr>
                        <a:t>GROW</a:t>
                      </a:r>
                      <a:endParaRPr lang="en-GB" sz="1100" b="1" i="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i="0" dirty="0" smtClean="0">
                          <a:latin typeface="Lucida Sans Unicode (Body)"/>
                        </a:rPr>
                        <a:t>Employment support</a:t>
                      </a:r>
                      <a:endParaRPr lang="en-GB" sz="1100" i="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i="0" dirty="0" smtClean="0">
                          <a:latin typeface="Lucida Sans Unicode (Body)"/>
                        </a:rPr>
                        <a:t>Young</a:t>
                      </a:r>
                      <a:r>
                        <a:rPr lang="en-GB" sz="1100" i="0" baseline="0" dirty="0" smtClean="0">
                          <a:latin typeface="Lucida Sans Unicode (Body)"/>
                        </a:rPr>
                        <a:t> people incl. those in care </a:t>
                      </a:r>
                      <a:endParaRPr lang="en-GB" sz="1100" i="0" dirty="0" smtClean="0">
                        <a:latin typeface="Lucida Sans Unicode (Body)"/>
                      </a:endParaRPr>
                    </a:p>
                    <a:p>
                      <a:endParaRPr lang="en-GB" sz="1100" i="0" dirty="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i="0" kern="1200" dirty="0" smtClean="0">
                          <a:solidFill>
                            <a:schemeClr val="dk1"/>
                          </a:solidFill>
                          <a:effectLst/>
                          <a:latin typeface="Lucida Sans Unicode (Body)"/>
                          <a:ea typeface="+mn-ea"/>
                          <a:cs typeface="+mn-cs"/>
                        </a:rPr>
                        <a:t>020 7708 8000 /</a:t>
                      </a:r>
                      <a:r>
                        <a:rPr kumimoji="0" lang="en-GB" sz="1100" i="0" kern="1200" baseline="0" dirty="0" smtClean="0">
                          <a:solidFill>
                            <a:schemeClr val="dk1"/>
                          </a:solidFill>
                          <a:effectLst/>
                          <a:latin typeface="Lucida Sans Unicode (Body)"/>
                          <a:ea typeface="+mn-ea"/>
                          <a:cs typeface="+mn-cs"/>
                        </a:rPr>
                        <a:t> </a:t>
                      </a:r>
                      <a:r>
                        <a:rPr lang="en-GB" sz="1100" i="0" dirty="0" smtClean="0">
                          <a:latin typeface="Lucida Sans Unicode (Body)"/>
                        </a:rPr>
                        <a:t>0207 708 8040 </a:t>
                      </a:r>
                      <a:r>
                        <a:rPr kumimoji="0" lang="en-GB" sz="1100" i="0" kern="1200" dirty="0" smtClean="0">
                          <a:solidFill>
                            <a:schemeClr val="dk1"/>
                          </a:solidFill>
                          <a:effectLst/>
                          <a:latin typeface="Lucida Sans Unicode (Body)"/>
                          <a:ea typeface="+mn-ea"/>
                          <a:cs typeface="+mn-cs"/>
                        </a:rPr>
                        <a:t>/</a:t>
                      </a:r>
                      <a:r>
                        <a:rPr kumimoji="0" lang="en-GB" sz="1100" i="0" kern="1200" baseline="0" dirty="0" smtClean="0">
                          <a:solidFill>
                            <a:schemeClr val="dk1"/>
                          </a:solidFill>
                          <a:effectLst/>
                          <a:latin typeface="Lucida Sans Unicode (Body)"/>
                          <a:ea typeface="+mn-ea"/>
                          <a:cs typeface="+mn-cs"/>
                        </a:rPr>
                        <a:t> </a:t>
                      </a:r>
                      <a:r>
                        <a:rPr kumimoji="0" lang="en-GB" sz="1100" i="0" u="sng" kern="1200" dirty="0" smtClean="0">
                          <a:solidFill>
                            <a:schemeClr val="dk1"/>
                          </a:solidFill>
                          <a:effectLst/>
                          <a:latin typeface="Lucida Sans Unicode (Body)"/>
                          <a:ea typeface="+mn-ea"/>
                          <a:cs typeface="+mn-cs"/>
                          <a:hlinkClick r:id="rId7"/>
                        </a:rPr>
                        <a:t>GROWproject@stgilestrust.org.uk</a:t>
                      </a:r>
                      <a:endParaRPr kumimoji="0" lang="en-GB" sz="1100" i="0" kern="1200" dirty="0" smtClean="0">
                        <a:solidFill>
                          <a:schemeClr val="dk1"/>
                        </a:solidFill>
                        <a:effectLst/>
                        <a:latin typeface="Lucida Sans Unicode (Body)"/>
                        <a:ea typeface="+mn-ea"/>
                        <a:cs typeface="+mn-cs"/>
                      </a:endParaRPr>
                    </a:p>
                    <a:p>
                      <a:r>
                        <a:rPr lang="en-GB" sz="1100" i="0" dirty="0" smtClean="0">
                          <a:latin typeface="Lucida Sans Unicode (Body)"/>
                        </a:rPr>
                        <a:t> </a:t>
                      </a:r>
                      <a:endParaRPr lang="en-GB" sz="1100" i="0" dirty="0">
                        <a:latin typeface="Lucida Sans Unicode (Body)"/>
                      </a:endParaRPr>
                    </a:p>
                  </a:txBody>
                  <a:tcPr/>
                </a:tc>
              </a:tr>
              <a:tr h="370840">
                <a:tc>
                  <a:txBody>
                    <a:bodyPr/>
                    <a:lstStyle/>
                    <a:p>
                      <a:r>
                        <a:rPr lang="en-GB" sz="1100" b="1" dirty="0" smtClean="0">
                          <a:latin typeface="Lucida Sans Unicode (Body)"/>
                          <a:hlinkClick r:id="rId8"/>
                        </a:rPr>
                        <a:t>Carewatch</a:t>
                      </a:r>
                      <a:r>
                        <a:rPr lang="en-GB" sz="1100" b="1" baseline="0" dirty="0" smtClean="0">
                          <a:latin typeface="Lucida Sans Unicode (Body)"/>
                          <a:hlinkClick r:id="rId8"/>
                        </a:rPr>
                        <a:t> </a:t>
                      </a:r>
                      <a:endParaRPr lang="en-GB" sz="1100" b="1" dirty="0">
                        <a:latin typeface="Lucida Sans Unicode (Body)"/>
                      </a:endParaRPr>
                    </a:p>
                  </a:txBody>
                  <a:tcPr/>
                </a:tc>
                <a:tc>
                  <a:txBody>
                    <a:bodyPr/>
                    <a:lstStyle/>
                    <a:p>
                      <a:r>
                        <a:rPr lang="en-GB" sz="1100" dirty="0" smtClean="0">
                          <a:effectLst/>
                          <a:latin typeface="Lucida Sans Unicode (Body)"/>
                        </a:rPr>
                        <a:t>Support and advice with</a:t>
                      </a:r>
                      <a:r>
                        <a:rPr lang="en-GB" sz="1100" baseline="0" dirty="0" smtClean="0">
                          <a:effectLst/>
                          <a:latin typeface="Lucida Sans Unicode (Body)"/>
                        </a:rPr>
                        <a:t> home care services</a:t>
                      </a:r>
                      <a:endParaRPr lang="en-GB" sz="1100" dirty="0" smtClean="0">
                        <a:effectLst/>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effectLst/>
                          <a:latin typeface="Lucida Sans Unicode (Body)"/>
                        </a:rPr>
                        <a:t>Adults in home care incl. those with learning and physical disabilities and mental health needs </a:t>
                      </a:r>
                      <a:endParaRPr lang="en-GB" sz="1100" dirty="0" smtClean="0">
                        <a:effectLst/>
                        <a:latin typeface="Lucida Sans Unicode (Body)"/>
                      </a:endParaRPr>
                    </a:p>
                  </a:txBody>
                  <a:tcPr/>
                </a:tc>
                <a:tc>
                  <a:txBody>
                    <a:bodyPr/>
                    <a:lstStyle/>
                    <a:p>
                      <a:r>
                        <a:rPr lang="en-GB" sz="1100" dirty="0" smtClean="0">
                          <a:latin typeface="Lucida Sans Unicode (Body)"/>
                        </a:rPr>
                        <a:t>020 7231 5533</a:t>
                      </a:r>
                    </a:p>
                    <a:p>
                      <a:r>
                        <a:rPr lang="en-GB" sz="1100" dirty="0" smtClean="0">
                          <a:latin typeface="Lucida Sans Unicode (Body)"/>
                        </a:rPr>
                        <a:t>160 Bromley Road,</a:t>
                      </a:r>
                      <a:r>
                        <a:rPr lang="en-GB" sz="1100" baseline="0" dirty="0" smtClean="0">
                          <a:latin typeface="Lucida Sans Unicode (Body)"/>
                        </a:rPr>
                        <a:t> </a:t>
                      </a:r>
                      <a:r>
                        <a:rPr lang="en-GB" sz="1100" dirty="0" smtClean="0">
                          <a:latin typeface="Lucida Sans Unicode (Body)"/>
                        </a:rPr>
                        <a:t>Catford,</a:t>
                      </a:r>
                      <a:r>
                        <a:rPr lang="en-GB" sz="1100" baseline="0" dirty="0" smtClean="0">
                          <a:latin typeface="Lucida Sans Unicode (Body)"/>
                        </a:rPr>
                        <a:t> </a:t>
                      </a:r>
                      <a:r>
                        <a:rPr lang="en-GB" sz="1100" dirty="0" smtClean="0">
                          <a:latin typeface="Lucida Sans Unicode (Body)"/>
                        </a:rPr>
                        <a:t>SE6 2NZ</a:t>
                      </a:r>
                      <a:endParaRPr lang="en-GB" sz="1100" dirty="0" smtClean="0">
                        <a:solidFill>
                          <a:srgbClr val="FF0000"/>
                        </a:solidFill>
                        <a:effectLst/>
                        <a:latin typeface="Lucida Sans Unicode (Body)"/>
                      </a:endParaRPr>
                    </a:p>
                  </a:txBody>
                  <a:tcPr/>
                </a:tc>
              </a:tr>
              <a:tr h="370840">
                <a:tc>
                  <a:txBody>
                    <a:bodyPr/>
                    <a:lstStyle/>
                    <a:p>
                      <a:r>
                        <a:rPr lang="en-GB" sz="1100" b="1" dirty="0" smtClean="0">
                          <a:latin typeface="Lucida Sans Unicode (Body)"/>
                          <a:hlinkClick r:id="rId9"/>
                        </a:rPr>
                        <a:t>Drive</a:t>
                      </a:r>
                      <a:r>
                        <a:rPr lang="en-GB" sz="1100" b="1" baseline="0" dirty="0" smtClean="0">
                          <a:latin typeface="Lucida Sans Unicode (Body)"/>
                          <a:hlinkClick r:id="rId9"/>
                        </a:rPr>
                        <a:t> Forward Foundation </a:t>
                      </a:r>
                      <a:endParaRPr lang="en-GB" sz="1100" b="1" dirty="0">
                        <a:latin typeface="Lucida Sans Unicode (Body)"/>
                      </a:endParaRPr>
                    </a:p>
                  </a:txBody>
                  <a:tcPr/>
                </a:tc>
                <a:tc>
                  <a:txBody>
                    <a:bodyPr/>
                    <a:lstStyle/>
                    <a:p>
                      <a:r>
                        <a:rPr lang="en-GB" sz="1100" dirty="0" smtClean="0">
                          <a:effectLst/>
                          <a:latin typeface="Lucida Sans Unicode (Body)"/>
                        </a:rPr>
                        <a:t>Employment support :1-1 and</a:t>
                      </a:r>
                      <a:r>
                        <a:rPr lang="en-GB" sz="1100" baseline="0" dirty="0" smtClean="0">
                          <a:effectLst/>
                          <a:latin typeface="Lucida Sans Unicode (Body)"/>
                        </a:rPr>
                        <a:t> group sessions, access to employers </a:t>
                      </a:r>
                      <a:endParaRPr lang="en-GB" sz="1100" dirty="0" smtClean="0">
                        <a:effectLst/>
                        <a:latin typeface="Lucida Sans Unicode (Body)"/>
                      </a:endParaRPr>
                    </a:p>
                  </a:txBody>
                  <a:tcPr/>
                </a:tc>
                <a:tc>
                  <a:txBody>
                    <a:bodyPr/>
                    <a:lstStyle/>
                    <a:p>
                      <a:r>
                        <a:rPr lang="en-GB" sz="1100" dirty="0" smtClean="0">
                          <a:effectLst/>
                          <a:latin typeface="Lucida Sans Unicode (Body)"/>
                        </a:rPr>
                        <a:t>Care leavers </a:t>
                      </a:r>
                    </a:p>
                  </a:txBody>
                  <a:tcPr/>
                </a:tc>
                <a:tc>
                  <a:txBody>
                    <a:bodyPr/>
                    <a:lstStyle/>
                    <a:p>
                      <a:r>
                        <a:rPr lang="en-GB" sz="1100" dirty="0" smtClean="0">
                          <a:solidFill>
                            <a:schemeClr val="tx1"/>
                          </a:solidFill>
                          <a:effectLst/>
                          <a:latin typeface="Lucida Sans Unicode (Body)"/>
                        </a:rPr>
                        <a:t>For</a:t>
                      </a:r>
                      <a:r>
                        <a:rPr lang="en-GB" sz="1100" baseline="0" dirty="0" smtClean="0">
                          <a:solidFill>
                            <a:schemeClr val="tx1"/>
                          </a:solidFill>
                          <a:effectLst/>
                          <a:latin typeface="Lucida Sans Unicode (Body)"/>
                        </a:rPr>
                        <a:t> info: </a:t>
                      </a:r>
                      <a:r>
                        <a:rPr lang="en-GB" sz="1100" dirty="0" smtClean="0">
                          <a:solidFill>
                            <a:schemeClr val="tx1"/>
                          </a:solidFill>
                          <a:latin typeface="Lucida Sans Unicode (Body)"/>
                        </a:rPr>
                        <a:t>0207 </a:t>
                      </a:r>
                      <a:r>
                        <a:rPr lang="en-GB" sz="1100" dirty="0" smtClean="0">
                          <a:latin typeface="Lucida Sans Unicode (Body)"/>
                        </a:rPr>
                        <a:t>620 3000 / 07848 889 191 / register interest via </a:t>
                      </a:r>
                      <a:r>
                        <a:rPr lang="en-GB" sz="1100" dirty="0" smtClean="0">
                          <a:latin typeface="Lucida Sans Unicode (Body)"/>
                          <a:hlinkClick r:id="rId10"/>
                        </a:rPr>
                        <a:t>form</a:t>
                      </a:r>
                      <a:endParaRPr lang="en-GB" sz="1100" dirty="0" smtClean="0">
                        <a:latin typeface="Lucida Sans Unicode (Body)"/>
                      </a:endParaRPr>
                    </a:p>
                    <a:p>
                      <a:r>
                        <a:rPr lang="en-GB" sz="1100" dirty="0" smtClean="0">
                          <a:latin typeface="Lucida Sans Unicode (Body)"/>
                        </a:rPr>
                        <a:t>Drive Forward, 14-15 Lower Marsh, SE1 7RJ</a:t>
                      </a:r>
                    </a:p>
                    <a:p>
                      <a:endParaRPr lang="en-GB" sz="1100" dirty="0" smtClean="0">
                        <a:latin typeface="Lucida Sans Unicode (Body)"/>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i="1" dirty="0" smtClean="0">
                        <a:solidFill>
                          <a:srgbClr val="7030A0"/>
                        </a:solidFill>
                        <a:effectLst/>
                        <a:latin typeface="Lucida Sans Unicode (Body)"/>
                      </a:endParaRPr>
                    </a:p>
                  </a:txBody>
                  <a:tcPr/>
                </a:tc>
              </a:tr>
            </a:tbl>
          </a:graphicData>
        </a:graphic>
      </p:graphicFrame>
      <p:sp>
        <p:nvSpPr>
          <p:cNvPr id="5" name="TextBox 4"/>
          <p:cNvSpPr txBox="1"/>
          <p:nvPr/>
        </p:nvSpPr>
        <p:spPr>
          <a:xfrm>
            <a:off x="251520" y="260648"/>
            <a:ext cx="8496944" cy="369332"/>
          </a:xfrm>
          <a:prstGeom prst="rect">
            <a:avLst/>
          </a:prstGeom>
          <a:noFill/>
        </p:spPr>
        <p:txBody>
          <a:bodyPr wrap="square" rtlCol="0">
            <a:spAutoFit/>
          </a:bodyPr>
          <a:lstStyle/>
          <a:p>
            <a:r>
              <a:rPr lang="en-GB" b="1" dirty="0" smtClean="0"/>
              <a:t>People in care / care leavers </a:t>
            </a:r>
            <a:endParaRPr lang="en-GB" b="1" dirty="0"/>
          </a:p>
        </p:txBody>
      </p:sp>
      <p:sp>
        <p:nvSpPr>
          <p:cNvPr id="7" name="Rounded Rectangle 6">
            <a:hlinkClick r:id="rId11"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2001788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4259861937"/>
              </p:ext>
            </p:extLst>
          </p:nvPr>
        </p:nvGraphicFramePr>
        <p:xfrm>
          <a:off x="323528" y="836712"/>
          <a:ext cx="8424937" cy="2042160"/>
        </p:xfrm>
        <a:graphic>
          <a:graphicData uri="http://schemas.openxmlformats.org/drawingml/2006/table">
            <a:tbl>
              <a:tblPr firstRow="1" bandRow="1">
                <a:tableStyleId>{5C22544A-7EE6-4342-B048-85BDC9FD1C3A}</a:tableStyleId>
              </a:tblPr>
              <a:tblGrid>
                <a:gridCol w="1296144"/>
                <a:gridCol w="1645846"/>
                <a:gridCol w="1829933"/>
                <a:gridCol w="3653014"/>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WHO’S ELIGIBLE?</a:t>
                      </a:r>
                      <a:endParaRPr lang="en-GB" sz="1100" dirty="0"/>
                    </a:p>
                  </a:txBody>
                  <a:tcPr/>
                </a:tc>
                <a:tc>
                  <a:txBody>
                    <a:bodyPr/>
                    <a:lstStyle/>
                    <a:p>
                      <a:r>
                        <a:rPr lang="en-GB" sz="1100" dirty="0" smtClean="0"/>
                        <a:t>CONTACT</a:t>
                      </a:r>
                      <a:endParaRPr lang="en-GB" sz="1100" dirty="0"/>
                    </a:p>
                  </a:txBody>
                  <a:tcPr/>
                </a:tc>
              </a:tr>
              <a:tr h="370840">
                <a:tc>
                  <a:txBody>
                    <a:bodyPr/>
                    <a:lstStyle/>
                    <a:p>
                      <a:r>
                        <a:rPr lang="en-GB" sz="1100" b="1" i="0" dirty="0" smtClean="0">
                          <a:latin typeface="Lucida Sans Unicode (Body)"/>
                          <a:hlinkClick r:id="rId4"/>
                        </a:rPr>
                        <a:t>Southwark</a:t>
                      </a:r>
                      <a:r>
                        <a:rPr lang="en-GB" sz="1100" b="1" i="0" baseline="0" dirty="0" smtClean="0">
                          <a:latin typeface="Lucida Sans Unicode (Body)"/>
                          <a:hlinkClick r:id="rId4"/>
                        </a:rPr>
                        <a:t> Carers </a:t>
                      </a:r>
                      <a:endParaRPr lang="en-GB" sz="1100" b="1" i="0" dirty="0">
                        <a:latin typeface="Lucida Sans Unicode (Body)"/>
                      </a:endParaRPr>
                    </a:p>
                  </a:txBody>
                  <a:tcPr>
                    <a:solidFill>
                      <a:srgbClr val="CDE0E8"/>
                    </a:solidFill>
                  </a:tcPr>
                </a:tc>
                <a:tc>
                  <a:txBody>
                    <a:bodyPr/>
                    <a:lstStyle/>
                    <a:p>
                      <a:r>
                        <a:rPr lang="en-GB" sz="1100" i="0" dirty="0" smtClean="0">
                          <a:effectLst/>
                          <a:latin typeface="Lucida Sans Unicode (Body)"/>
                        </a:rPr>
                        <a:t>Support and advice </a:t>
                      </a:r>
                    </a:p>
                  </a:txBody>
                  <a:tcPr/>
                </a:tc>
                <a:tc>
                  <a:txBody>
                    <a:bodyPr/>
                    <a:lstStyle/>
                    <a:p>
                      <a:r>
                        <a:rPr lang="en-GB" sz="1100" i="0" dirty="0" smtClean="0">
                          <a:effectLst/>
                          <a:latin typeface="Lucida Sans Unicode (Body)"/>
                        </a:rPr>
                        <a:t>All</a:t>
                      </a:r>
                      <a:r>
                        <a:rPr lang="en-GB" sz="1100" i="0" baseline="0" dirty="0" smtClean="0">
                          <a:effectLst/>
                          <a:latin typeface="Lucida Sans Unicode (Body)"/>
                        </a:rPr>
                        <a:t> carers </a:t>
                      </a:r>
                      <a:endParaRPr lang="en-GB" sz="1100" i="0" dirty="0" smtClean="0">
                        <a:effectLst/>
                        <a:latin typeface="Lucida Sans Unicode (Body)"/>
                      </a:endParaRPr>
                    </a:p>
                  </a:txBody>
                  <a:tcPr/>
                </a:tc>
                <a:tc>
                  <a:txBody>
                    <a:bodyPr/>
                    <a:lstStyle/>
                    <a:p>
                      <a:r>
                        <a:rPr lang="en-GB" sz="1100" i="0" dirty="0" smtClean="0">
                          <a:solidFill>
                            <a:schemeClr val="tx1"/>
                          </a:solidFill>
                          <a:effectLst/>
                          <a:latin typeface="Lucida Sans Unicode (Body)"/>
                        </a:rPr>
                        <a:t>02077084497 </a:t>
                      </a:r>
                    </a:p>
                    <a:p>
                      <a:r>
                        <a:rPr lang="en-GB" sz="1100" i="0" dirty="0" smtClean="0">
                          <a:solidFill>
                            <a:schemeClr val="tx1"/>
                          </a:solidFill>
                          <a:effectLst/>
                          <a:latin typeface="Lucida Sans Unicode (Body)"/>
                        </a:rPr>
                        <a:t>3</a:t>
                      </a:r>
                      <a:r>
                        <a:rPr lang="en-GB" sz="1100" i="0" baseline="30000" dirty="0" smtClean="0">
                          <a:solidFill>
                            <a:schemeClr val="tx1"/>
                          </a:solidFill>
                          <a:effectLst/>
                          <a:latin typeface="Lucida Sans Unicode (Body)"/>
                        </a:rPr>
                        <a:t>rd</a:t>
                      </a:r>
                      <a:r>
                        <a:rPr lang="en-GB" sz="1100" i="0" baseline="0" dirty="0" smtClean="0">
                          <a:solidFill>
                            <a:schemeClr val="tx1"/>
                          </a:solidFill>
                          <a:effectLst/>
                          <a:latin typeface="Lucida Sans Unicode (Body)"/>
                        </a:rPr>
                        <a:t> Floor, </a:t>
                      </a:r>
                      <a:r>
                        <a:rPr lang="en-GB" sz="1100" i="0" dirty="0" smtClean="0">
                          <a:solidFill>
                            <a:schemeClr val="tx1"/>
                          </a:solidFill>
                          <a:effectLst/>
                          <a:latin typeface="Lucida Sans Unicode (Body)"/>
                        </a:rPr>
                        <a:t>Walworth</a:t>
                      </a:r>
                      <a:r>
                        <a:rPr lang="en-GB" sz="1100" i="0" baseline="0" dirty="0" smtClean="0">
                          <a:solidFill>
                            <a:schemeClr val="tx1"/>
                          </a:solidFill>
                          <a:effectLst/>
                          <a:latin typeface="Lucida Sans Unicode (Body)"/>
                        </a:rPr>
                        <a:t> Methodist Church, </a:t>
                      </a:r>
                      <a:r>
                        <a:rPr lang="en-GB" sz="1100" i="0" dirty="0" smtClean="0">
                          <a:solidFill>
                            <a:schemeClr val="tx1"/>
                          </a:solidFill>
                          <a:latin typeface="Lucida Sans Unicode (Body)"/>
                        </a:rPr>
                        <a:t>SE5 0EN</a:t>
                      </a:r>
                      <a:endParaRPr lang="en-GB" sz="1100" i="0" dirty="0" smtClean="0">
                        <a:solidFill>
                          <a:schemeClr val="tx1"/>
                        </a:solidFill>
                        <a:effectLst/>
                        <a:latin typeface="Lucida Sans Unicode (Body)"/>
                      </a:endParaRPr>
                    </a:p>
                  </a:txBody>
                  <a:tcPr/>
                </a:tc>
              </a:tr>
              <a:tr h="370840">
                <a:tc>
                  <a:txBody>
                    <a:bodyPr/>
                    <a:lstStyle/>
                    <a:p>
                      <a:r>
                        <a:rPr lang="en-GB" sz="1100" b="1" i="0" dirty="0" smtClean="0">
                          <a:latin typeface="Lucida Sans Unicode (Body)"/>
                          <a:hlinkClick r:id="rId5"/>
                        </a:rPr>
                        <a:t>Carers UK </a:t>
                      </a:r>
                      <a:endParaRPr lang="en-GB" sz="1100" b="1" i="0" dirty="0">
                        <a:latin typeface="Lucida Sans Unicode (Body)"/>
                      </a:endParaRPr>
                    </a:p>
                  </a:txBody>
                  <a:tcPr>
                    <a:solidFill>
                      <a:srgbClr val="CDE0E8"/>
                    </a:solidFill>
                  </a:tcPr>
                </a:tc>
                <a:tc>
                  <a:txBody>
                    <a:bodyPr/>
                    <a:lstStyle/>
                    <a:p>
                      <a:r>
                        <a:rPr lang="en-GB" sz="1100" i="0" dirty="0" smtClean="0">
                          <a:latin typeface="Lucida Sans Unicode (Body)"/>
                        </a:rPr>
                        <a:t>Support and advice </a:t>
                      </a:r>
                    </a:p>
                  </a:txBody>
                  <a:tcPr/>
                </a:tc>
                <a:tc>
                  <a:txBody>
                    <a:bodyPr/>
                    <a:lstStyle/>
                    <a:p>
                      <a:r>
                        <a:rPr lang="en-GB" sz="1100" i="0" dirty="0" smtClean="0">
                          <a:latin typeface="Lucida Sans Unicode (Body)"/>
                        </a:rPr>
                        <a:t>All</a:t>
                      </a:r>
                      <a:r>
                        <a:rPr lang="en-GB" sz="1100" i="0" baseline="0" dirty="0" smtClean="0">
                          <a:latin typeface="Lucida Sans Unicode (Body)"/>
                        </a:rPr>
                        <a:t> c</a:t>
                      </a:r>
                      <a:r>
                        <a:rPr lang="en-GB" sz="1100" i="0" dirty="0" smtClean="0">
                          <a:latin typeface="Lucida Sans Unicode (Body)"/>
                        </a:rPr>
                        <a:t>arers</a:t>
                      </a:r>
                      <a:r>
                        <a:rPr lang="en-GB" sz="1100" i="0" baseline="0" dirty="0" smtClean="0">
                          <a:latin typeface="Lucida Sans Unicode (Body)"/>
                        </a:rPr>
                        <a:t> incl. young carers </a:t>
                      </a:r>
                      <a:endParaRPr lang="en-GB" sz="1100" i="0" dirty="0" smtClean="0">
                        <a:latin typeface="Lucida Sans Unicode (Body)"/>
                      </a:endParaRPr>
                    </a:p>
                  </a:txBody>
                  <a:tcPr/>
                </a:tc>
                <a:tc>
                  <a:txBody>
                    <a:bodyPr/>
                    <a:lstStyle/>
                    <a:p>
                      <a:r>
                        <a:rPr lang="en-GB" sz="1100" i="0" dirty="0" smtClean="0">
                          <a:latin typeface="Lucida Sans Unicode (Body)"/>
                        </a:rPr>
                        <a:t>020 7378 4999 – free, Mon-Fri, 10:00-16:00</a:t>
                      </a:r>
                    </a:p>
                  </a:txBody>
                  <a:tcPr/>
                </a:tc>
              </a:tr>
              <a:tr h="370840">
                <a:tc>
                  <a:txBody>
                    <a:bodyPr/>
                    <a:lstStyle/>
                    <a:p>
                      <a:r>
                        <a:rPr lang="en-GB" sz="1100" b="1" dirty="0" smtClean="0">
                          <a:latin typeface="Lucida Sans Unicode (Body)"/>
                          <a:hlinkClick r:id="rId6"/>
                        </a:rPr>
                        <a:t>Youth Access</a:t>
                      </a:r>
                      <a:endParaRPr lang="en-GB" sz="1100" b="1" dirty="0">
                        <a:latin typeface="Lucida Sans Unicode (Body)"/>
                      </a:endParaRPr>
                    </a:p>
                  </a:txBody>
                  <a:tcPr>
                    <a:solidFill>
                      <a:srgbClr val="CDE0E8"/>
                    </a:solidFill>
                  </a:tcPr>
                </a:tc>
                <a:tc>
                  <a:txBody>
                    <a:bodyPr/>
                    <a:lstStyle/>
                    <a:p>
                      <a:r>
                        <a:rPr lang="en-GB" sz="1100" dirty="0" smtClean="0">
                          <a:effectLst/>
                          <a:latin typeface="Lucida Sans Unicode (Body)"/>
                        </a:rPr>
                        <a:t>Support and advice</a:t>
                      </a:r>
                    </a:p>
                    <a:p>
                      <a:r>
                        <a:rPr lang="en-GB" sz="1100" dirty="0" smtClean="0">
                          <a:effectLst/>
                          <a:latin typeface="Lucida Sans Unicode (Body)"/>
                          <a:hlinkClick r:id="rId7"/>
                        </a:rPr>
                        <a:t>Faces in Focus </a:t>
                      </a:r>
                      <a:r>
                        <a:rPr lang="en-GB" sz="1100" dirty="0" smtClean="0">
                          <a:effectLst/>
                          <a:latin typeface="Lucida Sans Unicode (Body)"/>
                        </a:rPr>
                        <a:t>drop-in</a:t>
                      </a:r>
                      <a:r>
                        <a:rPr lang="en-GB" sz="1100" baseline="0" dirty="0" smtClean="0">
                          <a:effectLst/>
                          <a:latin typeface="Lucida Sans Unicode (Body)"/>
                        </a:rPr>
                        <a:t> for advice and counselling</a:t>
                      </a:r>
                      <a:endParaRPr lang="en-GB" sz="1100" dirty="0" smtClean="0">
                        <a:effectLst/>
                        <a:latin typeface="Lucida Sans Unicode (Body)"/>
                      </a:endParaRPr>
                    </a:p>
                  </a:txBody>
                  <a:tcPr/>
                </a:tc>
                <a:tc>
                  <a:txBody>
                    <a:bodyPr/>
                    <a:lstStyle/>
                    <a:p>
                      <a:r>
                        <a:rPr lang="en-GB" sz="1100" dirty="0" smtClean="0">
                          <a:effectLst/>
                          <a:latin typeface="Lucida Sans Unicode (Body)"/>
                        </a:rPr>
                        <a:t>Young</a:t>
                      </a:r>
                      <a:r>
                        <a:rPr lang="en-GB" sz="1100" baseline="0" dirty="0" smtClean="0">
                          <a:effectLst/>
                          <a:latin typeface="Lucida Sans Unicode (Body)"/>
                        </a:rPr>
                        <a:t> carers </a:t>
                      </a:r>
                    </a:p>
                    <a:p>
                      <a:r>
                        <a:rPr lang="en-GB" sz="1100" baseline="0" dirty="0" smtClean="0">
                          <a:effectLst/>
                          <a:latin typeface="Lucida Sans Unicode (Body)"/>
                        </a:rPr>
                        <a:t>Faces in Focus: 11-25 year olds </a:t>
                      </a:r>
                      <a:endParaRPr lang="en-GB" sz="1100" dirty="0" smtClean="0">
                        <a:effectLst/>
                        <a:latin typeface="Lucida Sans Unicode (Body)"/>
                      </a:endParaRPr>
                    </a:p>
                  </a:txBody>
                  <a:tcPr/>
                </a:tc>
                <a:tc>
                  <a:txBody>
                    <a:bodyPr/>
                    <a:lstStyle/>
                    <a:p>
                      <a:r>
                        <a:rPr lang="en-GB" sz="1100" dirty="0" smtClean="0">
                          <a:latin typeface="Lucida Sans Unicode (Body)"/>
                        </a:rPr>
                        <a:t>020 7403 2444</a:t>
                      </a:r>
                    </a:p>
                    <a:p>
                      <a:r>
                        <a:rPr lang="en-GB" sz="1100" dirty="0" smtClean="0">
                          <a:latin typeface="Lucida Sans Unicode (Body)"/>
                        </a:rPr>
                        <a:t>Faces in Focus:</a:t>
                      </a:r>
                      <a:r>
                        <a:rPr lang="en-GB" sz="1100" baseline="0" dirty="0" smtClean="0">
                          <a:latin typeface="Lucida Sans Unicode (Body)"/>
                        </a:rPr>
                        <a:t> </a:t>
                      </a:r>
                      <a:r>
                        <a:rPr lang="en-GB" sz="1100" dirty="0" smtClean="0">
                          <a:latin typeface="Lucida Sans Unicode (Body)"/>
                        </a:rPr>
                        <a:t>102 Harper Road, SE1 6AQ, </a:t>
                      </a:r>
                      <a:endParaRPr lang="en-GB" sz="1100" dirty="0" smtClean="0">
                        <a:solidFill>
                          <a:srgbClr val="FF0000"/>
                        </a:solidFill>
                        <a:effectLst/>
                        <a:latin typeface="Lucida Sans Unicode (Body)"/>
                      </a:endParaRPr>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Carers </a:t>
            </a:r>
            <a:endParaRPr lang="en-GB" b="1" dirty="0"/>
          </a:p>
        </p:txBody>
      </p:sp>
      <p:sp>
        <p:nvSpPr>
          <p:cNvPr id="7" name="Rounded Rectangle 6">
            <a:hlinkClick r:id="rId8"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pic>
        <p:nvPicPr>
          <p:cNvPr id="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80112" y="230670"/>
            <a:ext cx="31686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522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5" y="5924910"/>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1506486219"/>
              </p:ext>
            </p:extLst>
          </p:nvPr>
        </p:nvGraphicFramePr>
        <p:xfrm>
          <a:off x="257288" y="676652"/>
          <a:ext cx="8637114" cy="5312156"/>
        </p:xfrm>
        <a:graphic>
          <a:graphicData uri="http://schemas.openxmlformats.org/drawingml/2006/table">
            <a:tbl>
              <a:tblPr firstRow="1" firstCol="1" bandRow="1">
                <a:tableStyleId>{5C22544A-7EE6-4342-B048-85BDC9FD1C3A}</a:tableStyleId>
              </a:tblPr>
              <a:tblGrid>
                <a:gridCol w="1074352"/>
                <a:gridCol w="1944216"/>
                <a:gridCol w="1584176"/>
                <a:gridCol w="4034370"/>
              </a:tblGrid>
              <a:tr h="185420">
                <a:tc>
                  <a:txBody>
                    <a:bodyPr/>
                    <a:lstStyle/>
                    <a:p>
                      <a:pPr>
                        <a:lnSpc>
                          <a:spcPct val="115000"/>
                        </a:lnSpc>
                        <a:spcAft>
                          <a:spcPts val="0"/>
                        </a:spcAft>
                      </a:pPr>
                      <a:r>
                        <a:rPr lang="en-GB" sz="800" dirty="0">
                          <a:effectLst/>
                        </a:rPr>
                        <a:t>ORGANISATION</a:t>
                      </a:r>
                      <a:endParaRPr lang="en-GB" sz="800" b="1"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800" dirty="0" smtClean="0">
                          <a:effectLst/>
                        </a:rPr>
                        <a:t>SERVICES </a:t>
                      </a:r>
                      <a:endParaRPr lang="en-GB" sz="800" b="1"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800" b="1" dirty="0" smtClean="0">
                          <a:solidFill>
                            <a:schemeClr val="bg1"/>
                          </a:solidFill>
                          <a:effectLst/>
                          <a:latin typeface="+mn-lt"/>
                          <a:ea typeface="Calibri"/>
                          <a:cs typeface="Times New Roman"/>
                        </a:rPr>
                        <a:t>WHO’S ELIGIBLE?</a:t>
                      </a:r>
                      <a:endParaRPr lang="en-GB" sz="800" b="1" dirty="0">
                        <a:solidFill>
                          <a:schemeClr val="bg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800" dirty="0" smtClean="0">
                          <a:effectLst/>
                        </a:rPr>
                        <a:t>HELPLINE </a:t>
                      </a:r>
                      <a:r>
                        <a:rPr lang="en-GB" sz="800" dirty="0">
                          <a:effectLst/>
                        </a:rPr>
                        <a:t>AND MEETING LOCATIONS</a:t>
                      </a:r>
                      <a:endParaRPr lang="en-GB" sz="800" b="1" dirty="0">
                        <a:solidFill>
                          <a:schemeClr val="tx1"/>
                        </a:solidFill>
                        <a:effectLst/>
                        <a:latin typeface="+mn-lt"/>
                        <a:ea typeface="Calibri"/>
                        <a:cs typeface="Times New Roman"/>
                      </a:endParaRPr>
                    </a:p>
                  </a:txBody>
                  <a:tcPr marL="59933" marR="59933" marT="0" marB="0"/>
                </a:tc>
              </a:tr>
              <a:tr h="190664">
                <a:tc>
                  <a:txBody>
                    <a:bodyPr/>
                    <a:lstStyle/>
                    <a:p>
                      <a:pPr>
                        <a:lnSpc>
                          <a:spcPct val="115000"/>
                        </a:lnSpc>
                        <a:spcAft>
                          <a:spcPts val="0"/>
                        </a:spcAft>
                      </a:pPr>
                      <a:r>
                        <a:rPr lang="en-GB" sz="800" b="1" dirty="0">
                          <a:solidFill>
                            <a:schemeClr val="tx1"/>
                          </a:solidFill>
                          <a:effectLst/>
                          <a:latin typeface="Lucida Sans Unicode (Body)"/>
                          <a:hlinkClick r:id="rId4"/>
                        </a:rPr>
                        <a:t>Action on Hearing Loss</a:t>
                      </a:r>
                      <a:endParaRPr lang="en-GB" sz="800" b="1" dirty="0">
                        <a:solidFill>
                          <a:schemeClr val="tx1"/>
                        </a:solidFill>
                        <a:effectLst/>
                        <a:latin typeface="Lucida Sans Unicode (Body)"/>
                        <a:ea typeface="Calibri"/>
                        <a:cs typeface="Times New Roman"/>
                      </a:endParaRPr>
                    </a:p>
                  </a:txBody>
                  <a:tcPr marL="59933" marR="59933" marT="0" marB="0">
                    <a:solidFill>
                      <a:srgbClr val="CDE0E8"/>
                    </a:solidFill>
                  </a:tcPr>
                </a:tc>
                <a:tc>
                  <a:txBody>
                    <a:bodyPr/>
                    <a:lstStyle/>
                    <a:p>
                      <a:pPr>
                        <a:lnSpc>
                          <a:spcPct val="115000"/>
                        </a:lnSpc>
                        <a:spcAft>
                          <a:spcPts val="0"/>
                        </a:spcAft>
                      </a:pPr>
                      <a:r>
                        <a:rPr lang="en-GB" sz="800" dirty="0" smtClean="0">
                          <a:effectLst/>
                          <a:latin typeface="Lucida Sans Unicode (Body)"/>
                        </a:rPr>
                        <a:t>Support and advice</a:t>
                      </a:r>
                      <a:endParaRPr lang="en-GB" sz="800" b="0" dirty="0">
                        <a:solidFill>
                          <a:schemeClr val="tx1"/>
                        </a:solidFill>
                        <a:effectLst/>
                        <a:latin typeface="Lucida Sans Unicode (Body)"/>
                        <a:ea typeface="Calibri"/>
                        <a:cs typeface="Times New Roman"/>
                      </a:endParaRPr>
                    </a:p>
                  </a:txBody>
                  <a:tcPr marL="59933" marR="59933"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Lucida Sans Unicode (Body)"/>
                        </a:rPr>
                        <a:t>National service for deafness</a:t>
                      </a:r>
                      <a:r>
                        <a:rPr lang="en-GB" sz="800" baseline="0" dirty="0" smtClean="0">
                          <a:latin typeface="Lucida Sans Unicode (Body)"/>
                        </a:rPr>
                        <a:t> </a:t>
                      </a:r>
                      <a:endParaRPr lang="en-GB" sz="800" dirty="0" smtClean="0">
                        <a:latin typeface="Lucida Sans Unicode (Body)"/>
                      </a:endParaRPr>
                    </a:p>
                    <a:p>
                      <a:endParaRPr lang="en-GB" sz="800" dirty="0">
                        <a:latin typeface="Lucida Sans Unicode (Body)"/>
                      </a:endParaRPr>
                    </a:p>
                  </a:txBody>
                  <a:tcPr marL="59933" marR="59933" marT="0" marB="0"/>
                </a:tc>
                <a:tc>
                  <a:txBody>
                    <a:bodyPr/>
                    <a:lstStyle/>
                    <a:p>
                      <a:pPr>
                        <a:lnSpc>
                          <a:spcPct val="115000"/>
                        </a:lnSpc>
                        <a:spcAft>
                          <a:spcPts val="0"/>
                        </a:spcAft>
                      </a:pPr>
                      <a:r>
                        <a:rPr lang="en-GB" sz="800" dirty="0">
                          <a:effectLst/>
                          <a:latin typeface="Lucida Sans Unicode (Body)"/>
                        </a:rPr>
                        <a:t>Telephone: 0808 808 </a:t>
                      </a:r>
                      <a:r>
                        <a:rPr lang="en-GB" sz="800" dirty="0" smtClean="0">
                          <a:effectLst/>
                          <a:latin typeface="Lucida Sans Unicode (Body)"/>
                        </a:rPr>
                        <a:t>0123</a:t>
                      </a:r>
                      <a:r>
                        <a:rPr lang="en-GB" sz="800" baseline="0" dirty="0" smtClean="0">
                          <a:effectLst/>
                          <a:latin typeface="Lucida Sans Unicode (Body)"/>
                        </a:rPr>
                        <a:t> / </a:t>
                      </a:r>
                      <a:r>
                        <a:rPr lang="en-GB" sz="800" dirty="0" smtClean="0">
                          <a:effectLst/>
                          <a:latin typeface="Lucida Sans Unicode (Body)"/>
                        </a:rPr>
                        <a:t>Textphone</a:t>
                      </a:r>
                      <a:r>
                        <a:rPr lang="en-GB" sz="800" dirty="0">
                          <a:effectLst/>
                          <a:latin typeface="Lucida Sans Unicode (Body)"/>
                        </a:rPr>
                        <a:t>: 0808 808 </a:t>
                      </a:r>
                      <a:r>
                        <a:rPr lang="en-GB" sz="800" dirty="0" smtClean="0">
                          <a:effectLst/>
                          <a:latin typeface="Lucida Sans Unicode (Body)"/>
                        </a:rPr>
                        <a:t>9000</a:t>
                      </a:r>
                      <a:r>
                        <a:rPr lang="en-GB" sz="800" baseline="0" dirty="0" smtClean="0">
                          <a:effectLst/>
                          <a:latin typeface="Lucida Sans Unicode (Body)"/>
                        </a:rPr>
                        <a:t> / </a:t>
                      </a:r>
                      <a:r>
                        <a:rPr lang="en-GB" sz="800" dirty="0" smtClean="0">
                          <a:effectLst/>
                          <a:latin typeface="Lucida Sans Unicode (Body)"/>
                        </a:rPr>
                        <a:t>Text</a:t>
                      </a:r>
                      <a:r>
                        <a:rPr lang="en-GB" sz="800" dirty="0">
                          <a:effectLst/>
                          <a:latin typeface="Lucida Sans Unicode (Body)"/>
                        </a:rPr>
                        <a:t>: 0780 000 </a:t>
                      </a:r>
                      <a:r>
                        <a:rPr lang="en-GB" sz="800" dirty="0" smtClean="0">
                          <a:effectLst/>
                          <a:latin typeface="Lucida Sans Unicode (Body)"/>
                        </a:rPr>
                        <a:t>0360</a:t>
                      </a:r>
                      <a:endParaRPr lang="en-GB" sz="800" b="0" dirty="0" smtClean="0">
                        <a:solidFill>
                          <a:schemeClr val="tx1"/>
                        </a:solidFill>
                        <a:effectLst/>
                        <a:latin typeface="Lucida Sans Unicode (Body)"/>
                      </a:endParaRPr>
                    </a:p>
                  </a:txBody>
                  <a:tcPr marL="59933" marR="59933" marT="0" marB="0"/>
                </a:tc>
              </a:tr>
              <a:tr h="163988">
                <a:tc>
                  <a:txBody>
                    <a:bodyPr/>
                    <a:lstStyle/>
                    <a:p>
                      <a:pPr>
                        <a:lnSpc>
                          <a:spcPct val="115000"/>
                        </a:lnSpc>
                        <a:spcAft>
                          <a:spcPts val="0"/>
                        </a:spcAft>
                      </a:pPr>
                      <a:r>
                        <a:rPr lang="en-GB" sz="800" b="1" dirty="0" smtClean="0">
                          <a:solidFill>
                            <a:schemeClr val="tx1"/>
                          </a:solidFill>
                          <a:effectLst/>
                          <a:latin typeface="Lucida Sans Unicode (Body)"/>
                          <a:hlinkClick r:id="rId5"/>
                        </a:rPr>
                        <a:t>Sense</a:t>
                      </a:r>
                      <a:endParaRPr lang="en-GB" sz="800" b="1" dirty="0" smtClean="0">
                        <a:solidFill>
                          <a:schemeClr val="tx1"/>
                        </a:solidFill>
                        <a:effectLst/>
                        <a:latin typeface="Lucida Sans Unicode (Body)"/>
                      </a:endParaRPr>
                    </a:p>
                  </a:txBody>
                  <a:tcPr marL="59933" marR="59933" marT="0" marB="0">
                    <a:solidFill>
                      <a:srgbClr val="CDE0E8"/>
                    </a:solidFill>
                  </a:tcPr>
                </a:tc>
                <a:tc>
                  <a:txBody>
                    <a:bodyPr/>
                    <a:lstStyle/>
                    <a:p>
                      <a:pPr>
                        <a:lnSpc>
                          <a:spcPct val="115000"/>
                        </a:lnSpc>
                        <a:spcAft>
                          <a:spcPts val="0"/>
                        </a:spcAft>
                      </a:pPr>
                      <a:r>
                        <a:rPr lang="en-GB" sz="800" dirty="0" smtClean="0">
                          <a:effectLst/>
                          <a:latin typeface="Lucida Sans Unicode (Body)"/>
                        </a:rPr>
                        <a:t>Support and advice </a:t>
                      </a:r>
                      <a:endParaRPr lang="en-GB" sz="800" b="0" dirty="0">
                        <a:solidFill>
                          <a:schemeClr val="tx1"/>
                        </a:solidFill>
                        <a:effectLst/>
                        <a:latin typeface="Lucida Sans Unicode (Body)"/>
                        <a:ea typeface="Calibri"/>
                        <a:cs typeface="Times New Roman"/>
                      </a:endParaRPr>
                    </a:p>
                  </a:txBody>
                  <a:tcPr marL="59933" marR="59933"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effectLst/>
                          <a:latin typeface="Lucida Sans Unicode (Body)"/>
                        </a:rPr>
                        <a:t>Deaf blind</a:t>
                      </a:r>
                      <a:r>
                        <a:rPr lang="en-GB" sz="800" baseline="0" dirty="0" smtClean="0">
                          <a:effectLst/>
                          <a:latin typeface="Lucida Sans Unicode (Body)"/>
                        </a:rPr>
                        <a:t> people </a:t>
                      </a:r>
                      <a:endParaRPr lang="en-GB" sz="800" b="0" dirty="0" smtClean="0">
                        <a:solidFill>
                          <a:schemeClr val="tx1"/>
                        </a:solidFill>
                        <a:effectLst/>
                        <a:latin typeface="Lucida Sans Unicode (Body)"/>
                        <a:ea typeface="Calibri"/>
                        <a:cs typeface="Times New Roman"/>
                      </a:endParaRPr>
                    </a:p>
                    <a:p>
                      <a:endParaRPr lang="en-GB" sz="800" dirty="0">
                        <a:latin typeface="Lucida Sans Unicode (Body)"/>
                      </a:endParaRPr>
                    </a:p>
                  </a:txBody>
                  <a:tcPr marL="59933" marR="59933" marT="0" marB="0"/>
                </a:tc>
                <a:tc>
                  <a:txBody>
                    <a:bodyPr/>
                    <a:lstStyle/>
                    <a:p>
                      <a:pPr>
                        <a:lnSpc>
                          <a:spcPct val="115000"/>
                        </a:lnSpc>
                        <a:spcAft>
                          <a:spcPts val="0"/>
                        </a:spcAft>
                      </a:pPr>
                      <a:r>
                        <a:rPr lang="en-GB" sz="800" dirty="0" smtClean="0">
                          <a:effectLst/>
                          <a:latin typeface="Lucida Sans Unicode (Body)"/>
                        </a:rPr>
                        <a:t>Telephone:</a:t>
                      </a:r>
                      <a:r>
                        <a:rPr lang="en-GB" sz="800" baseline="0" dirty="0" smtClean="0">
                          <a:effectLst/>
                          <a:latin typeface="Lucida Sans Unicode (Body)"/>
                        </a:rPr>
                        <a:t> </a:t>
                      </a:r>
                      <a:r>
                        <a:rPr lang="en-GB" sz="800" dirty="0" smtClean="0">
                          <a:latin typeface="Lucida Sans Unicode (Body)"/>
                        </a:rPr>
                        <a:t>0300 330 9256 or 020 7520 0972</a:t>
                      </a:r>
                      <a:r>
                        <a:rPr lang="en-GB" sz="800" baseline="0" dirty="0" smtClean="0">
                          <a:latin typeface="Lucida Sans Unicode (Body)"/>
                        </a:rPr>
                        <a:t> / </a:t>
                      </a:r>
                      <a:r>
                        <a:rPr lang="en-GB" sz="800" dirty="0" smtClean="0">
                          <a:latin typeface="Lucida Sans Unicode (Body)"/>
                        </a:rPr>
                        <a:t>Textphone: 0300 330 9256 or 020 7520 0972</a:t>
                      </a:r>
                      <a:endParaRPr lang="en-GB" sz="800" b="0" dirty="0">
                        <a:solidFill>
                          <a:schemeClr val="tx1"/>
                        </a:solidFill>
                        <a:effectLst/>
                        <a:latin typeface="Lucida Sans Unicode (Body)"/>
                        <a:ea typeface="Calibri"/>
                        <a:cs typeface="Times New Roman"/>
                      </a:endParaRPr>
                    </a:p>
                  </a:txBody>
                  <a:tcPr marL="59933" marR="59933" marT="0" marB="0"/>
                </a:tc>
              </a:tr>
              <a:tr h="199609">
                <a:tc>
                  <a:txBody>
                    <a:bodyPr/>
                    <a:lstStyle/>
                    <a:p>
                      <a:r>
                        <a:rPr lang="en-GB" sz="800" b="1" dirty="0" smtClean="0">
                          <a:solidFill>
                            <a:schemeClr val="tx1"/>
                          </a:solidFill>
                          <a:latin typeface="Lucida Sans Unicode (Body)"/>
                          <a:hlinkClick r:id="rId6"/>
                        </a:rPr>
                        <a:t>SignHealth: DeafHope</a:t>
                      </a:r>
                      <a:endParaRPr lang="en-GB" sz="800" b="1" dirty="0" smtClean="0">
                        <a:solidFill>
                          <a:schemeClr val="tx1"/>
                        </a:solidFill>
                        <a:latin typeface="Lucida Sans Unicode (Body)"/>
                      </a:endParaRPr>
                    </a:p>
                  </a:txBody>
                  <a:tcPr>
                    <a:solidFill>
                      <a:srgbClr val="CDE0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Lucida Sans Unicode (Body)"/>
                        </a:rPr>
                        <a:t>Sign-language service </a:t>
                      </a:r>
                      <a:endParaRPr lang="en-GB" sz="800" b="0" baseline="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Lucida Sans Unicode (Body)"/>
                        </a:rPr>
                        <a:t>Deaf women and children</a:t>
                      </a:r>
                      <a:r>
                        <a:rPr lang="en-GB" sz="800" baseline="0" dirty="0" smtClean="0">
                          <a:latin typeface="Lucida Sans Unicode (Body)"/>
                        </a:rPr>
                        <a:t> suffering from abuse </a:t>
                      </a:r>
                      <a:endParaRPr lang="en-GB" sz="800" b="0" baseline="0" dirty="0" smtClean="0">
                        <a:latin typeface="Lucida Sans Unicode (Body)"/>
                      </a:endParaRPr>
                    </a:p>
                  </a:txBody>
                  <a:tcPr/>
                </a:tc>
                <a:tc>
                  <a:txBody>
                    <a:bodyPr/>
                    <a:lstStyle/>
                    <a:p>
                      <a:r>
                        <a:rPr lang="en-GB" sz="800" dirty="0" smtClean="0">
                          <a:latin typeface="Lucida Sans Unicode (Body)"/>
                        </a:rPr>
                        <a:t>Text: </a:t>
                      </a:r>
                      <a:r>
                        <a:rPr lang="en-GB" sz="800" dirty="0" smtClean="0">
                          <a:effectLst/>
                          <a:latin typeface="Lucida Sans Unicode (Body)"/>
                        </a:rPr>
                        <a:t>07970 350366 </a:t>
                      </a:r>
                    </a:p>
                    <a:p>
                      <a:r>
                        <a:rPr lang="en-GB" sz="800" dirty="0" smtClean="0">
                          <a:effectLst/>
                          <a:latin typeface="Lucida Sans Unicode (Body)"/>
                        </a:rPr>
                        <a:t>Voice/minicom:</a:t>
                      </a:r>
                      <a:r>
                        <a:rPr lang="en-GB" sz="800" baseline="0" dirty="0" smtClean="0">
                          <a:effectLst/>
                          <a:latin typeface="Lucida Sans Unicode (Body)"/>
                        </a:rPr>
                        <a:t> </a:t>
                      </a:r>
                      <a:r>
                        <a:rPr lang="en-GB" sz="800" dirty="0" smtClean="0">
                          <a:effectLst/>
                          <a:latin typeface="Lucida Sans Unicode (Body)"/>
                        </a:rPr>
                        <a:t>020 8772 3241 </a:t>
                      </a:r>
                    </a:p>
                  </a:txBody>
                  <a:tcPr/>
                </a:tc>
              </a:tr>
              <a:tr h="501353">
                <a:tc>
                  <a:txBody>
                    <a:bodyPr/>
                    <a:lstStyle/>
                    <a:p>
                      <a:r>
                        <a:rPr lang="en-GB" sz="800" b="1" baseline="0" dirty="0" smtClean="0">
                          <a:solidFill>
                            <a:schemeClr val="tx1"/>
                          </a:solidFill>
                          <a:latin typeface="Lucida Sans Unicode (Body)"/>
                          <a:hlinkClick r:id="rId7"/>
                        </a:rPr>
                        <a:t>Organisation of Blind Africans &amp; Caribbeans</a:t>
                      </a:r>
                      <a:endParaRPr lang="en-GB" sz="800" b="1" baseline="0" dirty="0" smtClean="0">
                        <a:solidFill>
                          <a:schemeClr val="tx1"/>
                        </a:solidFill>
                        <a:latin typeface="Lucida Sans Unicode (Body)"/>
                      </a:endParaRPr>
                    </a:p>
                  </a:txBody>
                  <a:tcPr>
                    <a:solidFill>
                      <a:srgbClr val="CDE0E8"/>
                    </a:solidFill>
                  </a:tcPr>
                </a:tc>
                <a:tc>
                  <a:txBody>
                    <a:bodyPr/>
                    <a:lstStyle/>
                    <a:p>
                      <a:r>
                        <a:rPr lang="en-GB" sz="800" dirty="0" smtClean="0">
                          <a:latin typeface="Lucida Sans Unicode (Body)"/>
                        </a:rPr>
                        <a:t>Advice and</a:t>
                      </a:r>
                      <a:r>
                        <a:rPr lang="en-GB" sz="800" baseline="0" dirty="0" smtClean="0">
                          <a:latin typeface="Lucida Sans Unicode (Body)"/>
                        </a:rPr>
                        <a:t> help with benefits, incl. PIP</a:t>
                      </a:r>
                    </a:p>
                    <a:p>
                      <a:r>
                        <a:rPr lang="en-GB" sz="800" baseline="0" dirty="0" smtClean="0">
                          <a:latin typeface="Lucida Sans Unicode (Body)"/>
                        </a:rPr>
                        <a:t>Help with immigration</a:t>
                      </a:r>
                    </a:p>
                    <a:p>
                      <a:r>
                        <a:rPr lang="en-GB" sz="800" baseline="0" dirty="0" smtClean="0">
                          <a:latin typeface="Lucida Sans Unicode (Body)"/>
                        </a:rPr>
                        <a:t>ESOL and digital training</a:t>
                      </a:r>
                    </a:p>
                    <a:p>
                      <a:r>
                        <a:rPr lang="en-GB" sz="800" baseline="0" dirty="0" smtClean="0">
                          <a:latin typeface="Lucida Sans Unicode (Body)"/>
                        </a:rPr>
                        <a:t>Advocacy and tribunals</a:t>
                      </a:r>
                    </a:p>
                    <a:p>
                      <a:r>
                        <a:rPr lang="en-GB" sz="800" baseline="0" dirty="0" smtClean="0">
                          <a:latin typeface="Lucida Sans Unicode (Body)"/>
                        </a:rPr>
                        <a:t>Transcription service </a:t>
                      </a:r>
                      <a:endParaRPr lang="en-GB" sz="800" dirty="0" smtClean="0">
                        <a:latin typeface="Lucida Sans Unicode (Body)"/>
                      </a:endParaRPr>
                    </a:p>
                  </a:txBody>
                  <a:tcPr/>
                </a:tc>
                <a:tc>
                  <a:txBody>
                    <a:bodyPr/>
                    <a:lstStyle/>
                    <a:p>
                      <a:r>
                        <a:rPr lang="en-GB" sz="800" baseline="0" dirty="0" smtClean="0">
                          <a:latin typeface="Lucida Sans Unicode (Body)"/>
                        </a:rPr>
                        <a:t>Those from black and minority backgrounds with visual impairments </a:t>
                      </a:r>
                    </a:p>
                    <a:p>
                      <a:endParaRPr lang="en-GB" sz="800" baseline="0" dirty="0" smtClean="0">
                        <a:latin typeface="Lucida Sans Unicode (Body)"/>
                      </a:endParaRPr>
                    </a:p>
                  </a:txBody>
                  <a:tcPr/>
                </a:tc>
                <a:tc>
                  <a:txBody>
                    <a:bodyPr/>
                    <a:lstStyle/>
                    <a:p>
                      <a:r>
                        <a:rPr lang="en-GB" sz="800" dirty="0" smtClean="0">
                          <a:latin typeface="Lucida Sans Unicode (Body)"/>
                        </a:rPr>
                        <a:t>0207 735 3400 – contact for appointments </a:t>
                      </a:r>
                    </a:p>
                    <a:p>
                      <a:r>
                        <a:rPr lang="en-GB" sz="800" dirty="0" smtClean="0">
                          <a:latin typeface="Lucida Sans Unicode (Body)"/>
                        </a:rPr>
                        <a:t>1</a:t>
                      </a:r>
                      <a:r>
                        <a:rPr lang="en-GB" sz="800" baseline="30000" dirty="0" smtClean="0">
                          <a:latin typeface="Lucida Sans Unicode (Body)"/>
                        </a:rPr>
                        <a:t>st</a:t>
                      </a:r>
                      <a:r>
                        <a:rPr lang="en-GB" sz="800" dirty="0" smtClean="0">
                          <a:latin typeface="Lucida Sans Unicode (Body)"/>
                        </a:rPr>
                        <a:t> Floor, Gloucester House, 8 Camberwell New Road, SE5 0TA</a:t>
                      </a:r>
                    </a:p>
                    <a:p>
                      <a:endParaRPr lang="en-GB" sz="800" dirty="0" smtClean="0">
                        <a:latin typeface="Lucida Sans Unicode (Body)"/>
                      </a:endParaRPr>
                    </a:p>
                    <a:p>
                      <a:r>
                        <a:rPr lang="en-GB" sz="800" dirty="0" smtClean="0">
                          <a:latin typeface="Lucida Sans Unicode (Body)"/>
                        </a:rPr>
                        <a:t>Drop-in</a:t>
                      </a:r>
                      <a:r>
                        <a:rPr lang="en-GB" sz="800" baseline="0" dirty="0" smtClean="0">
                          <a:latin typeface="Lucida Sans Unicode (Body)"/>
                        </a:rPr>
                        <a:t> immigration service: Fridays 11:00-13:00 </a:t>
                      </a:r>
                    </a:p>
                    <a:p>
                      <a:r>
                        <a:rPr lang="en-GB" sz="800" baseline="0" dirty="0" smtClean="0">
                          <a:latin typeface="Lucida Sans Unicode (Body)"/>
                        </a:rPr>
                        <a:t>Drop-in training Resource Centre: Mon-Fri 10:00-16:00 – for initial needs assessment contact via number </a:t>
                      </a:r>
                    </a:p>
                  </a:txBody>
                  <a:tcPr/>
                </a:tc>
              </a:tr>
              <a:tr h="539264">
                <a:tc>
                  <a:txBody>
                    <a:bodyPr/>
                    <a:lstStyle/>
                    <a:p>
                      <a:r>
                        <a:rPr lang="en-GB" sz="800" b="1" baseline="0" dirty="0" smtClean="0">
                          <a:solidFill>
                            <a:schemeClr val="tx1"/>
                          </a:solidFill>
                          <a:latin typeface="Lucida Sans Unicode (Body)"/>
                          <a:hlinkClick r:id="rId8"/>
                        </a:rPr>
                        <a:t>Southwark Disablement Association</a:t>
                      </a:r>
                      <a:endParaRPr lang="en-GB" sz="800" b="1" baseline="0" dirty="0" smtClean="0">
                        <a:solidFill>
                          <a:schemeClr val="tx1"/>
                        </a:solidFill>
                        <a:latin typeface="Lucida Sans Unicode (Body)"/>
                      </a:endParaRPr>
                    </a:p>
                  </a:txBody>
                  <a:tcPr>
                    <a:solidFill>
                      <a:srgbClr val="CDE0E8"/>
                    </a:solidFill>
                  </a:tcPr>
                </a:tc>
                <a:tc>
                  <a:txBody>
                    <a:bodyPr/>
                    <a:lstStyle/>
                    <a:p>
                      <a:r>
                        <a:rPr lang="en-GB" sz="800" dirty="0" smtClean="0">
                          <a:effectLst/>
                          <a:latin typeface="Lucida Sans Unicode (Body)"/>
                        </a:rPr>
                        <a:t>Support and advice </a:t>
                      </a:r>
                    </a:p>
                  </a:txBody>
                  <a:tcPr/>
                </a:tc>
                <a:tc>
                  <a:txBody>
                    <a:bodyPr/>
                    <a:lstStyle/>
                    <a:p>
                      <a:r>
                        <a:rPr lang="en-GB" sz="800" dirty="0" smtClean="0">
                          <a:effectLst/>
                          <a:latin typeface="Lucida Sans Unicode (Body)"/>
                        </a:rPr>
                        <a:t>Those with seen and unseen disabilities </a:t>
                      </a:r>
                    </a:p>
                    <a:p>
                      <a:endParaRPr lang="en-GB" sz="800" dirty="0" smtClean="0">
                        <a:effectLst/>
                        <a:latin typeface="Lucida Sans Unicode (Body)"/>
                      </a:endParaRPr>
                    </a:p>
                  </a:txBody>
                  <a:tcPr/>
                </a:tc>
                <a:tc>
                  <a:txBody>
                    <a:bodyPr/>
                    <a:lstStyle/>
                    <a:p>
                      <a:r>
                        <a:rPr lang="en-GB" sz="800" dirty="0" smtClean="0">
                          <a:effectLst/>
                          <a:latin typeface="Lucida Sans Unicode (Body)"/>
                        </a:rPr>
                        <a:t>02077011391</a:t>
                      </a:r>
                    </a:p>
                    <a:p>
                      <a:r>
                        <a:rPr lang="en-GB" sz="800" dirty="0" smtClean="0">
                          <a:latin typeface="Lucida Sans Unicode (Body)"/>
                        </a:rPr>
                        <a:t>10 Bradenham Close, SE17 2QB</a:t>
                      </a:r>
                      <a:endParaRPr lang="en-GB" sz="800" dirty="0" smtClean="0">
                        <a:effectLst/>
                        <a:latin typeface="Lucida Sans Unicode (Body)"/>
                      </a:endParaRPr>
                    </a:p>
                    <a:p>
                      <a:r>
                        <a:rPr lang="en-GB" sz="800" dirty="0" smtClean="0">
                          <a:effectLst/>
                          <a:latin typeface="Lucida Sans Unicode (Body)"/>
                        </a:rPr>
                        <a:t>Appointments</a:t>
                      </a:r>
                      <a:r>
                        <a:rPr lang="en-GB" sz="800" baseline="0" dirty="0" smtClean="0">
                          <a:effectLst/>
                          <a:latin typeface="Lucida Sans Unicode (Body)"/>
                        </a:rPr>
                        <a:t> for benefits advice Wed and Thurs mornings</a:t>
                      </a:r>
                    </a:p>
                    <a:p>
                      <a:r>
                        <a:rPr lang="en-GB" sz="800" baseline="0" dirty="0" smtClean="0">
                          <a:effectLst/>
                          <a:latin typeface="Lucida Sans Unicode (Body)"/>
                        </a:rPr>
                        <a:t>Drop-in for deaf people Mon and Wed 13:30-15:30, Fri 10:30-12:30 </a:t>
                      </a:r>
                      <a:endParaRPr lang="en-GB" sz="800" dirty="0" smtClean="0">
                        <a:effectLst/>
                        <a:latin typeface="Lucida Sans Unicode (Body)"/>
                      </a:endParaRPr>
                    </a:p>
                  </a:txBody>
                  <a:tcPr/>
                </a:tc>
              </a:tr>
              <a:tr h="196161">
                <a:tc>
                  <a:txBody>
                    <a:bodyPr/>
                    <a:lstStyle/>
                    <a:p>
                      <a:r>
                        <a:rPr lang="en-GB" sz="800" b="1" dirty="0" smtClean="0">
                          <a:solidFill>
                            <a:schemeClr val="tx1"/>
                          </a:solidFill>
                          <a:latin typeface="Lucida Sans Unicode (Body)"/>
                          <a:hlinkClick r:id="rId9"/>
                        </a:rPr>
                        <a:t>Disability Advice Service Lambeth</a:t>
                      </a:r>
                      <a:endParaRPr lang="en-GB" sz="800" b="1" dirty="0" smtClean="0">
                        <a:solidFill>
                          <a:schemeClr val="tx1"/>
                        </a:solidFill>
                        <a:latin typeface="Lucida Sans Unicode (Body)"/>
                      </a:endParaRPr>
                    </a:p>
                  </a:txBody>
                  <a:tcPr>
                    <a:solidFill>
                      <a:srgbClr val="CDE0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Lucida Sans Unicode (Body)"/>
                        </a:rPr>
                        <a:t>Range of support and advice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Lucida Sans Unicode (Body)"/>
                        </a:rPr>
                        <a:t>Those</a:t>
                      </a:r>
                      <a:r>
                        <a:rPr lang="en-GB" sz="800" baseline="0" dirty="0" smtClean="0">
                          <a:latin typeface="Lucida Sans Unicode (Body)"/>
                        </a:rPr>
                        <a:t> with p</a:t>
                      </a:r>
                      <a:r>
                        <a:rPr lang="en-GB" sz="800" dirty="0" smtClean="0">
                          <a:latin typeface="Lucida Sans Unicode (Body)"/>
                        </a:rPr>
                        <a:t>hysical and mental disabilities</a:t>
                      </a:r>
                      <a:r>
                        <a:rPr lang="en-GB" sz="800" baseline="0" dirty="0" smtClean="0">
                          <a:latin typeface="Lucida Sans Unicode (Body)"/>
                        </a:rPr>
                        <a:t> incl. in Southwark </a:t>
                      </a:r>
                    </a:p>
                  </a:txBody>
                  <a:tcPr/>
                </a:tc>
                <a:tc>
                  <a:txBody>
                    <a:bodyPr/>
                    <a:lstStyle/>
                    <a:p>
                      <a:r>
                        <a:rPr lang="en-GB" sz="800" dirty="0" smtClean="0">
                          <a:latin typeface="Lucida Sans Unicode (Body)"/>
                        </a:rPr>
                        <a:t>020 7738 5656</a:t>
                      </a:r>
                    </a:p>
                  </a:txBody>
                  <a:tcPr/>
                </a:tc>
              </a:tr>
              <a:tr h="504948">
                <a:tc>
                  <a:txBody>
                    <a:bodyPr/>
                    <a:lstStyle/>
                    <a:p>
                      <a:r>
                        <a:rPr lang="en-GB" sz="800" b="1" dirty="0" smtClean="0">
                          <a:solidFill>
                            <a:schemeClr val="tx1"/>
                          </a:solidFill>
                          <a:latin typeface="Lucida Sans Unicode (Body)"/>
                          <a:hlinkClick r:id="rId10"/>
                        </a:rPr>
                        <a:t>Royal</a:t>
                      </a:r>
                      <a:r>
                        <a:rPr lang="en-GB" sz="800" b="1" baseline="0" dirty="0" smtClean="0">
                          <a:solidFill>
                            <a:schemeClr val="tx1"/>
                          </a:solidFill>
                          <a:latin typeface="Lucida Sans Unicode (Body)"/>
                          <a:hlinkClick r:id="rId10"/>
                        </a:rPr>
                        <a:t> Association for Deaf People (RAD) </a:t>
                      </a:r>
                      <a:endParaRPr lang="en-GB" sz="800" b="1" baseline="0" dirty="0" smtClean="0">
                        <a:solidFill>
                          <a:schemeClr val="tx1"/>
                        </a:solidFill>
                        <a:latin typeface="Lucida Sans Unicode (Body)"/>
                      </a:endParaRPr>
                    </a:p>
                  </a:txBody>
                  <a:tcPr>
                    <a:solidFill>
                      <a:srgbClr val="CDE0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latin typeface="Lucida Sans Unicode (Body)"/>
                        </a:rPr>
                        <a:t>Advice surgery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latin typeface="Lucida Sans Unicode (Body)"/>
                        </a:rPr>
                        <a:t>All deaf and hearing impaired people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baseline="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Lucida Sans Unicode (Body)"/>
                        </a:rPr>
                        <a:t>0791 263 0786 / self-referral to general services </a:t>
                      </a:r>
                      <a:r>
                        <a:rPr lang="en-GB" sz="800" baseline="0" dirty="0" smtClean="0">
                          <a:latin typeface="Lucida Sans Unicode (Body)"/>
                        </a:rPr>
                        <a:t> via </a:t>
                      </a:r>
                      <a:r>
                        <a:rPr lang="en-GB" sz="800" baseline="0" dirty="0" smtClean="0">
                          <a:latin typeface="Lucida Sans Unicode (Body)"/>
                          <a:hlinkClick r:id="rId11"/>
                        </a:rPr>
                        <a:t>online form </a:t>
                      </a:r>
                      <a:endParaRPr lang="en-GB" sz="800" dirty="0" smtClean="0">
                        <a:latin typeface="Lucida Sans Unicode (Body)"/>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800" b="0" dirty="0" smtClean="0">
                          <a:solidFill>
                            <a:schemeClr val="tx1"/>
                          </a:solidFill>
                          <a:latin typeface="Lucida Sans Unicode (Body)"/>
                          <a:hlinkClick r:id="rId9"/>
                        </a:rPr>
                        <a:t>Disability Advice Service Lambeth</a:t>
                      </a:r>
                      <a:endParaRPr lang="en-GB" sz="800" b="0" dirty="0" smtClean="0">
                        <a:solidFill>
                          <a:schemeClr val="tx1"/>
                        </a:solidFill>
                        <a:latin typeface="Lucida Sans Unicode (Body)"/>
                      </a:endParaRPr>
                    </a:p>
                    <a:p>
                      <a:r>
                        <a:rPr lang="en-GB" sz="800" dirty="0" smtClean="0">
                          <a:latin typeface="Lucida Sans Unicode (Body)"/>
                        </a:rPr>
                        <a:t>Runs weekly </a:t>
                      </a:r>
                      <a:r>
                        <a:rPr lang="en-GB" sz="800" dirty="0" smtClean="0">
                          <a:latin typeface="Lucida Sans Unicode (Body)"/>
                          <a:hlinkClick r:id="rId12"/>
                        </a:rPr>
                        <a:t>advice </a:t>
                      </a:r>
                      <a:r>
                        <a:rPr lang="en-GB" sz="800" dirty="0" smtClean="0">
                          <a:latin typeface="Lucida Sans Unicode (Body)"/>
                        </a:rPr>
                        <a:t>surgery on Wednesdays,</a:t>
                      </a:r>
                      <a:r>
                        <a:rPr lang="en-GB" sz="800" baseline="0" dirty="0" smtClean="0">
                          <a:latin typeface="Lucida Sans Unicode (Body)"/>
                        </a:rPr>
                        <a:t> 10:00-16:00, </a:t>
                      </a:r>
                      <a:r>
                        <a:rPr lang="en-GB" sz="800" dirty="0" smtClean="0">
                          <a:latin typeface="Lucida Sans Unicode (Body)"/>
                        </a:rPr>
                        <a:t>336</a:t>
                      </a:r>
                      <a:r>
                        <a:rPr lang="en-GB" sz="800" baseline="0" dirty="0" smtClean="0">
                          <a:latin typeface="Lucida Sans Unicode (Body)"/>
                        </a:rPr>
                        <a:t> Brixton Road, </a:t>
                      </a:r>
                      <a:r>
                        <a:rPr lang="en-GB" sz="800" dirty="0" smtClean="0">
                          <a:latin typeface="Lucida Sans Unicode (Body)"/>
                        </a:rPr>
                        <a:t>SW9 7AA</a:t>
                      </a:r>
                      <a:r>
                        <a:rPr lang="en-GB" sz="800" baseline="0" dirty="0" smtClean="0">
                          <a:latin typeface="Lucida Sans Unicode (Body)"/>
                        </a:rPr>
                        <a:t> - </a:t>
                      </a:r>
                      <a:r>
                        <a:rPr lang="en-GB" sz="800" dirty="0" smtClean="0">
                          <a:latin typeface="Lucida Sans Unicode (Body)"/>
                        </a:rPr>
                        <a:t>Wed 10:00-16:00,</a:t>
                      </a:r>
                      <a:r>
                        <a:rPr lang="en-GB" sz="800" baseline="0" dirty="0" smtClean="0">
                          <a:latin typeface="Lucida Sans Unicode (Body)"/>
                        </a:rPr>
                        <a:t> make appointment by texting: 07912630786 / </a:t>
                      </a:r>
                      <a:r>
                        <a:rPr lang="en-GB" sz="800" baseline="0" dirty="0" smtClean="0">
                          <a:latin typeface="Lucida Sans Unicode (Body)"/>
                          <a:hlinkClick r:id="rId13"/>
                        </a:rPr>
                        <a:t>emailing </a:t>
                      </a:r>
                      <a:r>
                        <a:rPr lang="en-GB" sz="800" baseline="0" dirty="0" smtClean="0">
                          <a:latin typeface="Lucida Sans Unicode (Body)"/>
                        </a:rPr>
                        <a:t>RAD </a:t>
                      </a:r>
                    </a:p>
                  </a:txBody>
                  <a:tcPr/>
                </a:tc>
              </a:tr>
              <a:tr h="327472">
                <a:tc>
                  <a:txBody>
                    <a:bodyPr/>
                    <a:lstStyle/>
                    <a:p>
                      <a:pPr>
                        <a:lnSpc>
                          <a:spcPct val="115000"/>
                        </a:lnSpc>
                        <a:spcAft>
                          <a:spcPts val="0"/>
                        </a:spcAft>
                      </a:pPr>
                      <a:r>
                        <a:rPr lang="en-GB" sz="800" b="1" dirty="0">
                          <a:solidFill>
                            <a:schemeClr val="tx1"/>
                          </a:solidFill>
                          <a:effectLst/>
                          <a:latin typeface="Lucida Sans Unicode (Body)"/>
                          <a:hlinkClick r:id="rId14"/>
                        </a:rPr>
                        <a:t>British Tinnitus Association </a:t>
                      </a:r>
                      <a:endParaRPr lang="en-GB" sz="800" b="1" dirty="0">
                        <a:solidFill>
                          <a:schemeClr val="tx1"/>
                        </a:solidFill>
                        <a:effectLst/>
                        <a:latin typeface="Lucida Sans Unicode (Body)"/>
                        <a:ea typeface="Calibri"/>
                        <a:cs typeface="Times New Roman"/>
                      </a:endParaRPr>
                    </a:p>
                  </a:txBody>
                  <a:tcPr marL="59933" marR="59933" marT="0" marB="0">
                    <a:solidFill>
                      <a:srgbClr val="CDE0E8"/>
                    </a:solidFill>
                  </a:tcPr>
                </a:tc>
                <a:tc>
                  <a:txBody>
                    <a:bodyPr/>
                    <a:lstStyle/>
                    <a:p>
                      <a:pPr>
                        <a:lnSpc>
                          <a:spcPct val="115000"/>
                        </a:lnSpc>
                        <a:spcAft>
                          <a:spcPts val="0"/>
                        </a:spcAft>
                      </a:pPr>
                      <a:r>
                        <a:rPr lang="en-GB" sz="800" baseline="0" dirty="0" smtClean="0">
                          <a:effectLst/>
                          <a:latin typeface="Lucida Sans Unicode (Body)"/>
                        </a:rPr>
                        <a:t>Support group</a:t>
                      </a:r>
                      <a:endParaRPr lang="en-GB" sz="800" b="0" dirty="0" smtClean="0">
                        <a:solidFill>
                          <a:schemeClr val="tx1"/>
                        </a:solidFill>
                        <a:effectLst/>
                        <a:latin typeface="Lucida Sans Unicode (Body)"/>
                      </a:endParaRPr>
                    </a:p>
                  </a:txBody>
                  <a:tcPr marL="59933" marR="59933" marT="0" marB="0"/>
                </a:tc>
                <a:tc>
                  <a:txBody>
                    <a:bodyPr/>
                    <a:lstStyle/>
                    <a:p>
                      <a:pPr>
                        <a:lnSpc>
                          <a:spcPct val="115000"/>
                        </a:lnSpc>
                        <a:spcAft>
                          <a:spcPts val="0"/>
                        </a:spcAft>
                      </a:pPr>
                      <a:r>
                        <a:rPr lang="en-GB" sz="800" b="0" dirty="0" smtClean="0">
                          <a:solidFill>
                            <a:schemeClr val="tx1"/>
                          </a:solidFill>
                          <a:effectLst/>
                          <a:latin typeface="Lucida Sans Unicode (Body)"/>
                        </a:rPr>
                        <a:t>All with tinnitus </a:t>
                      </a:r>
                    </a:p>
                    <a:p>
                      <a:pPr>
                        <a:lnSpc>
                          <a:spcPct val="115000"/>
                        </a:lnSpc>
                        <a:spcAft>
                          <a:spcPts val="0"/>
                        </a:spcAft>
                      </a:pPr>
                      <a:endParaRPr lang="en-GB" sz="800" b="0" dirty="0" smtClean="0">
                        <a:solidFill>
                          <a:schemeClr val="tx1"/>
                        </a:solidFill>
                        <a:effectLst/>
                        <a:latin typeface="Lucida Sans Unicode (Body)"/>
                      </a:endParaRPr>
                    </a:p>
                  </a:txBody>
                  <a:tcPr marL="59933" marR="59933"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dirty="0" smtClean="0">
                          <a:effectLst/>
                          <a:latin typeface="Lucida Sans Unicode (Body)"/>
                        </a:rPr>
                        <a:t>Helpline: 08000180527</a:t>
                      </a:r>
                    </a:p>
                    <a:p>
                      <a:pPr>
                        <a:lnSpc>
                          <a:spcPct val="115000"/>
                        </a:lnSpc>
                        <a:spcAft>
                          <a:spcPts val="0"/>
                        </a:spcAft>
                      </a:pPr>
                      <a:r>
                        <a:rPr lang="en-GB" sz="800" dirty="0" smtClean="0">
                          <a:effectLst/>
                          <a:latin typeface="Lucida Sans Unicode (Body)"/>
                        </a:rPr>
                        <a:t>Support Group:</a:t>
                      </a:r>
                      <a:r>
                        <a:rPr lang="en-GB" sz="800" baseline="0" dirty="0" smtClean="0">
                          <a:effectLst/>
                          <a:latin typeface="Lucida Sans Unicode (Body)"/>
                        </a:rPr>
                        <a:t> </a:t>
                      </a:r>
                      <a:r>
                        <a:rPr lang="en-GB" sz="800" dirty="0" smtClean="0">
                          <a:effectLst/>
                          <a:latin typeface="Lucida Sans Unicode (Body)"/>
                        </a:rPr>
                        <a:t>Dragonfly </a:t>
                      </a:r>
                      <a:r>
                        <a:rPr lang="en-GB" sz="800" dirty="0">
                          <a:effectLst/>
                          <a:latin typeface="Lucida Sans Unicode (Body)"/>
                        </a:rPr>
                        <a:t>Lifestyle, 6 Turnpin Lane, Greenwich Market, SE10 </a:t>
                      </a:r>
                      <a:r>
                        <a:rPr lang="en-GB" sz="800" dirty="0" smtClean="0">
                          <a:effectLst/>
                          <a:latin typeface="Lucida Sans Unicode (Body)"/>
                        </a:rPr>
                        <a:t>9JA – every other month,</a:t>
                      </a:r>
                      <a:r>
                        <a:rPr lang="en-GB" sz="800" baseline="0" dirty="0" smtClean="0">
                          <a:effectLst/>
                          <a:latin typeface="Lucida Sans Unicode (Body)"/>
                        </a:rPr>
                        <a:t> </a:t>
                      </a:r>
                      <a:r>
                        <a:rPr lang="en-GB" sz="800" dirty="0" smtClean="0">
                          <a:effectLst/>
                          <a:latin typeface="Lucida Sans Unicode (Body)"/>
                        </a:rPr>
                        <a:t>07377722757</a:t>
                      </a:r>
                    </a:p>
                  </a:txBody>
                  <a:tcPr marL="59933" marR="59933" marT="0" marB="0"/>
                </a:tc>
              </a:tr>
              <a:tr h="144016">
                <a:tc>
                  <a:txBody>
                    <a:bodyPr/>
                    <a:lstStyle/>
                    <a:p>
                      <a:r>
                        <a:rPr lang="en-GB" sz="800" b="1" dirty="0" smtClean="0">
                          <a:solidFill>
                            <a:schemeClr val="tx1"/>
                          </a:solidFill>
                          <a:latin typeface="Lucida Sans Unicode (Body)"/>
                          <a:hlinkClick r:id="rId15"/>
                        </a:rPr>
                        <a:t>Face</a:t>
                      </a:r>
                      <a:r>
                        <a:rPr lang="en-GB" sz="800" b="1" baseline="0" dirty="0" smtClean="0">
                          <a:solidFill>
                            <a:schemeClr val="tx1"/>
                          </a:solidFill>
                          <a:latin typeface="Lucida Sans Unicode (Body)"/>
                          <a:hlinkClick r:id="rId15"/>
                        </a:rPr>
                        <a:t> Bl</a:t>
                      </a:r>
                      <a:r>
                        <a:rPr lang="en-GB" sz="800" b="1" dirty="0" smtClean="0">
                          <a:solidFill>
                            <a:schemeClr val="tx1"/>
                          </a:solidFill>
                          <a:latin typeface="Lucida Sans Unicode (Body)"/>
                          <a:hlinkClick r:id="rId15"/>
                        </a:rPr>
                        <a:t>ind UK </a:t>
                      </a:r>
                      <a:endParaRPr lang="en-GB" sz="800" b="1" dirty="0">
                        <a:solidFill>
                          <a:schemeClr val="tx1"/>
                        </a:solidFill>
                        <a:latin typeface="Lucida Sans Unicode (Body)"/>
                      </a:endParaRPr>
                    </a:p>
                  </a:txBody>
                  <a:tcPr>
                    <a:solidFill>
                      <a:srgbClr val="CDE0E8"/>
                    </a:solidFill>
                  </a:tcPr>
                </a:tc>
                <a:tc>
                  <a:txBody>
                    <a:bodyPr/>
                    <a:lstStyle/>
                    <a:p>
                      <a:r>
                        <a:rPr lang="en-GB" sz="800" dirty="0" smtClean="0">
                          <a:latin typeface="Lucida Sans Unicode (Body)"/>
                        </a:rPr>
                        <a:t>Support</a:t>
                      </a:r>
                      <a:r>
                        <a:rPr lang="en-GB" sz="800" baseline="0" dirty="0" smtClean="0">
                          <a:latin typeface="Lucida Sans Unicode (Body)"/>
                        </a:rPr>
                        <a:t> group</a:t>
                      </a:r>
                      <a:endParaRPr lang="en-GB" sz="800" dirty="0">
                        <a:latin typeface="Lucida Sans Unicode (Body)"/>
                      </a:endParaRPr>
                    </a:p>
                  </a:txBody>
                  <a:tcPr/>
                </a:tc>
                <a:tc>
                  <a:txBody>
                    <a:bodyPr/>
                    <a:lstStyle/>
                    <a:p>
                      <a:r>
                        <a:rPr lang="en-GB" sz="800" dirty="0" smtClean="0">
                          <a:latin typeface="Lucida Sans Unicode (Body)"/>
                        </a:rPr>
                        <a:t>All suffering</a:t>
                      </a:r>
                      <a:r>
                        <a:rPr lang="en-GB" sz="800" baseline="0" dirty="0" smtClean="0">
                          <a:latin typeface="Lucida Sans Unicode (Body)"/>
                        </a:rPr>
                        <a:t> from faceblindness </a:t>
                      </a:r>
                      <a:endParaRPr lang="en-GB" sz="800" dirty="0">
                        <a:latin typeface="Lucida Sans Unicode (Body)"/>
                      </a:endParaRPr>
                    </a:p>
                  </a:txBody>
                  <a:tcPr/>
                </a:tc>
                <a:tc>
                  <a:txBody>
                    <a:bodyPr/>
                    <a:lstStyle/>
                    <a:p>
                      <a:r>
                        <a:rPr lang="en-GB" sz="800" dirty="0" smtClean="0">
                          <a:latin typeface="Lucida Sans Unicode (Body)"/>
                        </a:rPr>
                        <a:t>Birkbeck University,</a:t>
                      </a:r>
                      <a:r>
                        <a:rPr lang="en-GB" sz="800" baseline="0" dirty="0" smtClean="0">
                          <a:latin typeface="Lucida Sans Unicode (Body)"/>
                        </a:rPr>
                        <a:t> </a:t>
                      </a:r>
                      <a:r>
                        <a:rPr lang="en-GB" sz="800" dirty="0" smtClean="0">
                          <a:latin typeface="Lucida Sans Unicode (Body)"/>
                        </a:rPr>
                        <a:t>Henry Welcome Building, Malet Street, WC1H 0AA</a:t>
                      </a:r>
                      <a:r>
                        <a:rPr lang="en-GB" sz="800" baseline="0" dirty="0" smtClean="0">
                          <a:latin typeface="Lucida Sans Unicode (Body)"/>
                        </a:rPr>
                        <a:t> </a:t>
                      </a:r>
                      <a:r>
                        <a:rPr lang="en-GB" sz="800" baseline="0" dirty="0" smtClean="0">
                          <a:latin typeface="Lucida Sans Unicode (Body)"/>
                          <a:hlinkClick r:id="rId15"/>
                        </a:rPr>
                        <a:t>–</a:t>
                      </a:r>
                      <a:r>
                        <a:rPr lang="en-GB" sz="800" baseline="0" dirty="0" smtClean="0">
                          <a:latin typeface="Lucida Sans Unicode (Body)"/>
                        </a:rPr>
                        <a:t> information</a:t>
                      </a:r>
                      <a:r>
                        <a:rPr lang="en-GB" sz="800" baseline="0" dirty="0" smtClean="0">
                          <a:latin typeface="Lucida Sans Unicode (Body)"/>
                          <a:hlinkClick r:id="rId15"/>
                        </a:rPr>
                        <a:t> abut group </a:t>
                      </a:r>
                      <a:endParaRPr lang="en-GB" sz="800" dirty="0">
                        <a:latin typeface="Lucida Sans Unicode (Body)"/>
                      </a:endParaRPr>
                    </a:p>
                  </a:txBody>
                  <a:tcPr/>
                </a:tc>
              </a:tr>
              <a:tr h="298559">
                <a:tc>
                  <a:txBody>
                    <a:bodyPr/>
                    <a:lstStyle/>
                    <a:p>
                      <a:r>
                        <a:rPr lang="en-GB" sz="800" b="1" baseline="0" dirty="0" smtClean="0">
                          <a:solidFill>
                            <a:schemeClr val="tx1"/>
                          </a:solidFill>
                          <a:latin typeface="Lucida Sans Unicode (Body)"/>
                          <a:hlinkClick r:id="rId16"/>
                        </a:rPr>
                        <a:t>SELVIS</a:t>
                      </a:r>
                      <a:endParaRPr lang="en-GB" sz="800" b="1" baseline="0" dirty="0" smtClean="0">
                        <a:solidFill>
                          <a:schemeClr val="tx1"/>
                        </a:solidFill>
                        <a:latin typeface="Lucida Sans Unicode (Body)"/>
                      </a:endParaRPr>
                    </a:p>
                  </a:txBody>
                  <a:tcPr>
                    <a:solidFill>
                      <a:srgbClr val="CDE0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latin typeface="Lucida Sans Unicode (Body)"/>
                        </a:rPr>
                        <a:t>Support incl. independence and economic wellbeing </a:t>
                      </a:r>
                      <a:endParaRPr lang="en-GB" sz="800" b="0" baseline="0" dirty="0" smtClean="0">
                        <a:latin typeface="Lucida Sans Unicode (Body)"/>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baseline="0" dirty="0" smtClean="0">
                          <a:latin typeface="Lucida Sans Unicode (Body)"/>
                        </a:rPr>
                        <a:t>All with sight loss in South East London </a:t>
                      </a:r>
                    </a:p>
                  </a:txBody>
                  <a:tcPr/>
                </a:tc>
                <a:tc>
                  <a:txBody>
                    <a:bodyPr/>
                    <a:lstStyle/>
                    <a:p>
                      <a:r>
                        <a:rPr lang="en-GB" sz="800" dirty="0" smtClean="0">
                          <a:latin typeface="Lucida Sans Unicode (Body)"/>
                        </a:rPr>
                        <a:t>020 3815 3660</a:t>
                      </a:r>
                      <a:r>
                        <a:rPr lang="en-GB" sz="800" baseline="0" dirty="0" smtClean="0">
                          <a:latin typeface="Lucida Sans Unicode (Body)"/>
                        </a:rPr>
                        <a:t> / f</a:t>
                      </a:r>
                      <a:r>
                        <a:rPr lang="en-GB" sz="800" dirty="0" smtClean="0">
                          <a:effectLst/>
                          <a:latin typeface="Lucida Sans Unicode (Body)"/>
                        </a:rPr>
                        <a:t>ill out </a:t>
                      </a:r>
                      <a:r>
                        <a:rPr lang="en-GB" sz="800" dirty="0" smtClean="0">
                          <a:effectLst/>
                          <a:latin typeface="Lucida Sans Unicode (Body)"/>
                          <a:hlinkClick r:id="rId17"/>
                        </a:rPr>
                        <a:t>form </a:t>
                      </a:r>
                      <a:endParaRPr lang="en-GB" sz="800" dirty="0" smtClean="0">
                        <a:effectLst/>
                        <a:latin typeface="Lucida Sans Unicode (Body)"/>
                      </a:endParaRPr>
                    </a:p>
                  </a:txBody>
                  <a:tcPr/>
                </a:tc>
              </a:tr>
              <a:tr h="395737">
                <a:tc>
                  <a:txBody>
                    <a:bodyPr/>
                    <a:lstStyle/>
                    <a:p>
                      <a:r>
                        <a:rPr lang="en-GB" sz="800" b="1" baseline="0" dirty="0" smtClean="0">
                          <a:solidFill>
                            <a:schemeClr val="tx1"/>
                          </a:solidFill>
                          <a:latin typeface="Lucida Sans Unicode (Body)"/>
                          <a:hlinkClick r:id="rId18"/>
                        </a:rPr>
                        <a:t>Deaf Umbrella Training CIC </a:t>
                      </a:r>
                      <a:endParaRPr lang="en-GB" sz="800" b="1" baseline="0" dirty="0" smtClean="0">
                        <a:solidFill>
                          <a:schemeClr val="tx1"/>
                        </a:solidFill>
                        <a:latin typeface="Lucida Sans Unicode (Body)"/>
                      </a:endParaRPr>
                    </a:p>
                  </a:txBody>
                  <a:tcPr>
                    <a:solidFill>
                      <a:srgbClr val="CDE0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baseline="0" dirty="0" smtClean="0">
                          <a:latin typeface="Lucida Sans Unicode (Body)"/>
                        </a:rPr>
                        <a:t>3 weeks employment training delivered in sign language, 3 days a week; 12 week programme boost; 1-1 support worker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baseline="0" dirty="0" smtClean="0">
                          <a:latin typeface="Lucida Sans Unicode (Body)"/>
                        </a:rPr>
                        <a:t>Those with hearing difficulties </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0" baseline="0" dirty="0" smtClean="0">
                          <a:latin typeface="Lucida Sans Unicode (Body)"/>
                        </a:rPr>
                        <a:t>Referral by Disability Employment Advisor </a:t>
                      </a:r>
                    </a:p>
                  </a:txBody>
                  <a:tcPr/>
                </a:tc>
                <a:tc>
                  <a:txBody>
                    <a:bodyPr/>
                    <a:lstStyle/>
                    <a:p>
                      <a:r>
                        <a:rPr lang="en-GB" sz="800" dirty="0" smtClean="0">
                          <a:effectLst/>
                          <a:latin typeface="Lucida Sans Unicode (Body)"/>
                        </a:rPr>
                        <a:t>For info: </a:t>
                      </a:r>
                      <a:r>
                        <a:rPr lang="en-GB" sz="800" dirty="0" smtClean="0">
                          <a:latin typeface="Lucida Sans Unicode (Body)"/>
                        </a:rPr>
                        <a:t>0333 700 7474 / text: 07786 965998</a:t>
                      </a:r>
                      <a:endParaRPr lang="en-GB" sz="800" dirty="0" smtClean="0">
                        <a:effectLst/>
                        <a:latin typeface="Lucida Sans Unicode (Body)"/>
                      </a:endParaRPr>
                    </a:p>
                    <a:p>
                      <a:r>
                        <a:rPr lang="en-GB" sz="800" dirty="0" smtClean="0">
                          <a:effectLst/>
                          <a:latin typeface="Lucida Sans Unicode (Body)"/>
                        </a:rPr>
                        <a:t>Give</a:t>
                      </a:r>
                      <a:r>
                        <a:rPr lang="en-GB" sz="800" baseline="0" dirty="0" smtClean="0">
                          <a:effectLst/>
                          <a:latin typeface="Lucida Sans Unicode (Body)"/>
                        </a:rPr>
                        <a:t> code </a:t>
                      </a:r>
                      <a:r>
                        <a:rPr lang="en-GB" sz="800" dirty="0" smtClean="0">
                          <a:latin typeface="Lucida Sans Unicode (Body)"/>
                        </a:rPr>
                        <a:t>KNN/21601</a:t>
                      </a:r>
                      <a:r>
                        <a:rPr lang="en-GB" sz="800" baseline="0" dirty="0" smtClean="0">
                          <a:effectLst/>
                          <a:latin typeface="Lucida Sans Unicode (Body)"/>
                        </a:rPr>
                        <a:t> to Disability Employment Advisor </a:t>
                      </a:r>
                    </a:p>
                    <a:p>
                      <a:r>
                        <a:rPr lang="en-GB" sz="800" dirty="0" smtClean="0">
                          <a:effectLst/>
                          <a:latin typeface="Lucida Sans Unicode (Body)"/>
                        </a:rPr>
                        <a:t>Hudson Building, 1 Deals Gateway</a:t>
                      </a:r>
                    </a:p>
                    <a:p>
                      <a:r>
                        <a:rPr lang="en-GB" sz="800" dirty="0" smtClean="0">
                          <a:effectLst/>
                          <a:latin typeface="Lucida Sans Unicode (Body)"/>
                        </a:rPr>
                        <a:t>Blackheath Rd, London SE10 8EA, UK</a:t>
                      </a:r>
                    </a:p>
                    <a:p>
                      <a:r>
                        <a:rPr lang="en-GB" sz="800" dirty="0" smtClean="0">
                          <a:effectLst/>
                          <a:latin typeface="Lucida Sans Unicode (Body)"/>
                        </a:rPr>
                        <a:t>Mon-Fri 09:00-17:00</a:t>
                      </a:r>
                      <a:r>
                        <a:rPr lang="en-GB" sz="800" baseline="0" dirty="0" smtClean="0">
                          <a:effectLst/>
                          <a:latin typeface="Lucida Sans Unicode (Body)"/>
                        </a:rPr>
                        <a:t> </a:t>
                      </a:r>
                      <a:endParaRPr lang="en-GB" sz="800" dirty="0" smtClean="0">
                        <a:effectLst/>
                        <a:latin typeface="Lucida Sans Unicode (Body)"/>
                      </a:endParaRPr>
                    </a:p>
                  </a:txBody>
                  <a:tcPr/>
                </a:tc>
              </a:tr>
            </a:tbl>
          </a:graphicData>
        </a:graphic>
      </p:graphicFrame>
      <p:sp>
        <p:nvSpPr>
          <p:cNvPr id="5" name="TextBox 4"/>
          <p:cNvSpPr txBox="1"/>
          <p:nvPr/>
        </p:nvSpPr>
        <p:spPr>
          <a:xfrm>
            <a:off x="255365" y="245765"/>
            <a:ext cx="4320480" cy="369332"/>
          </a:xfrm>
          <a:prstGeom prst="rect">
            <a:avLst/>
          </a:prstGeom>
          <a:noFill/>
        </p:spPr>
        <p:txBody>
          <a:bodyPr wrap="square" rtlCol="0">
            <a:spAutoFit/>
          </a:bodyPr>
          <a:lstStyle/>
          <a:p>
            <a:r>
              <a:rPr lang="en-GB" b="1" dirty="0" smtClean="0"/>
              <a:t>Deaf/blindness</a:t>
            </a:r>
            <a:endParaRPr lang="en-GB" b="1" dirty="0"/>
          </a:p>
        </p:txBody>
      </p:sp>
      <p:sp>
        <p:nvSpPr>
          <p:cNvPr id="6" name="TextBox 5"/>
          <p:cNvSpPr txBox="1"/>
          <p:nvPr/>
        </p:nvSpPr>
        <p:spPr>
          <a:xfrm>
            <a:off x="6804248" y="38580"/>
            <a:ext cx="2088232" cy="430887"/>
          </a:xfrm>
          <a:prstGeom prst="rect">
            <a:avLst/>
          </a:prstGeom>
          <a:solidFill>
            <a:schemeClr val="bg2">
              <a:lumMod val="75000"/>
            </a:schemeClr>
          </a:solidFill>
        </p:spPr>
        <p:txBody>
          <a:bodyPr wrap="square" rtlCol="0">
            <a:spAutoFit/>
          </a:bodyPr>
          <a:lstStyle/>
          <a:p>
            <a:pPr algn="ctr"/>
            <a:r>
              <a:rPr lang="en-GB" sz="1100" dirty="0" smtClean="0">
                <a:hlinkClick r:id="rId19"/>
              </a:rPr>
              <a:t>DWP guidance for blindness</a:t>
            </a:r>
            <a:endParaRPr lang="en-GB" sz="1100" dirty="0" smtClean="0"/>
          </a:p>
          <a:p>
            <a:pPr algn="ctr"/>
            <a:r>
              <a:rPr lang="en-GB" sz="1100" dirty="0" smtClean="0">
                <a:hlinkClick r:id="rId20"/>
              </a:rPr>
              <a:t>DWP guidance for deafness </a:t>
            </a:r>
            <a:endParaRPr lang="en-GB" sz="1100" dirty="0"/>
          </a:p>
        </p:txBody>
      </p:sp>
      <p:sp>
        <p:nvSpPr>
          <p:cNvPr id="8" name="Rounded Rectangle 7">
            <a:hlinkClick r:id="rId21" action="ppaction://hlinksldjump"/>
          </p:cNvPr>
          <p:cNvSpPr/>
          <p:nvPr/>
        </p:nvSpPr>
        <p:spPr>
          <a:xfrm>
            <a:off x="7524328" y="6374470"/>
            <a:ext cx="1368152" cy="366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Return to HOMPAGE</a:t>
            </a:r>
            <a:endParaRPr lang="en-GB" sz="900" dirty="0"/>
          </a:p>
        </p:txBody>
      </p:sp>
    </p:spTree>
    <p:extLst>
      <p:ext uri="{BB962C8B-B14F-4D97-AF65-F5344CB8AC3E}">
        <p14:creationId xmlns:p14="http://schemas.microsoft.com/office/powerpoint/2010/main" val="25222769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2876</TotalTime>
  <Words>9000</Words>
  <Application>Microsoft Office PowerPoint</Application>
  <PresentationFormat>On-screen Show (4:3)</PresentationFormat>
  <Paragraphs>1807</Paragraphs>
  <Slides>39</Slides>
  <Notes>32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Urban</vt:lpstr>
      <vt:lpstr>Kennington Park Complex Needs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Lambeth local services: 1/5 </vt:lpstr>
      <vt:lpstr>Lambeth local services: 2/5 </vt:lpstr>
      <vt:lpstr>PowerPoint Presentation</vt:lpstr>
      <vt:lpstr>Lambeth local services: 4/5 </vt:lpstr>
      <vt:lpstr>Lambeth local services: 5/5 </vt:lpstr>
    </vt:vector>
  </TitlesOfParts>
  <Company>DWP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Panesar Gurpreet JCP ADVISER MANAGER</dc:creator>
  <cp:lastModifiedBy>Wright Jennie JCP 2ND FLOOR</cp:lastModifiedBy>
  <cp:revision>160</cp:revision>
  <cp:lastPrinted>2018-01-11T11:12:46Z</cp:lastPrinted>
  <dcterms:created xsi:type="dcterms:W3CDTF">2017-05-24T08:33:42Z</dcterms:created>
  <dcterms:modified xsi:type="dcterms:W3CDTF">2018-03-14T12:25:01Z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4" name="_AdHocReviewCycleID">
    <vt:i4>-1327450166</vt:i4>
  </property>
  <property fmtid="{D5CDD505-2E9C-101B-9397-08002B2CF9AE}" pid="5" name="_EmailSubject">
    <vt:lpwstr>FOI request 825</vt:lpwstr>
  </property>
  <property fmtid="{D5CDD505-2E9C-101B-9397-08002B2CF9AE}" pid="6" name="_AuthorEmail">
    <vt:lpwstr>OPD.COOFOIREQUESTS@DWP.GSI.GOV.UK</vt:lpwstr>
  </property>
  <property fmtid="{D5CDD505-2E9C-101B-9397-08002B2CF9AE}" pid="7" name="_AuthorEmailDisplayName">
    <vt:lpwstr>Operations FOI Requests</vt:lpwstr>
  </property>
</Properties>
</file>