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2"/>
  </p:notesMasterIdLst>
  <p:handoutMasterIdLst>
    <p:handoutMasterId r:id="rId33"/>
  </p:handoutMasterIdLst>
  <p:sldIdLst>
    <p:sldId id="256" r:id="rId2"/>
    <p:sldId id="348" r:id="rId3"/>
    <p:sldId id="276" r:id="rId4"/>
    <p:sldId id="324" r:id="rId5"/>
    <p:sldId id="280" r:id="rId6"/>
    <p:sldId id="347" r:id="rId7"/>
    <p:sldId id="298" r:id="rId8"/>
    <p:sldId id="346" r:id="rId9"/>
    <p:sldId id="331" r:id="rId10"/>
    <p:sldId id="352" r:id="rId11"/>
    <p:sldId id="353" r:id="rId12"/>
    <p:sldId id="333" r:id="rId13"/>
    <p:sldId id="285" r:id="rId14"/>
    <p:sldId id="323" r:id="rId15"/>
    <p:sldId id="355" r:id="rId16"/>
    <p:sldId id="284" r:id="rId17"/>
    <p:sldId id="319" r:id="rId18"/>
    <p:sldId id="288" r:id="rId19"/>
    <p:sldId id="289" r:id="rId20"/>
    <p:sldId id="291" r:id="rId21"/>
    <p:sldId id="316" r:id="rId22"/>
    <p:sldId id="292" r:id="rId23"/>
    <p:sldId id="294" r:id="rId24"/>
    <p:sldId id="313" r:id="rId25"/>
    <p:sldId id="360" r:id="rId26"/>
    <p:sldId id="315" r:id="rId27"/>
    <p:sldId id="359" r:id="rId28"/>
    <p:sldId id="349" r:id="rId29"/>
    <p:sldId id="350" r:id="rId30"/>
    <p:sldId id="317" r:id="rId31"/>
  </p:sldIdLst>
  <p:sldSz cx="9144000" cy="6858000" type="screen4x3"/>
  <p:notesSz cx="6802438"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E0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75" autoAdjust="0"/>
    <p:restoredTop sz="93395" autoAdjust="0"/>
  </p:normalViewPr>
  <p:slideViewPr>
    <p:cSldViewPr>
      <p:cViewPr>
        <p:scale>
          <a:sx n="100" d="100"/>
          <a:sy n="100" d="100"/>
        </p:scale>
        <p:origin x="-97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988"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2863" y="0"/>
            <a:ext cx="2947987" cy="496888"/>
          </a:xfrm>
          <a:prstGeom prst="rect">
            <a:avLst/>
          </a:prstGeom>
        </p:spPr>
        <p:txBody>
          <a:bodyPr vert="horz" lIns="91440" tIns="45720" rIns="91440" bIns="45720" rtlCol="0"/>
          <a:lstStyle>
            <a:lvl1pPr algn="r">
              <a:defRPr sz="1200"/>
            </a:lvl1pPr>
          </a:lstStyle>
          <a:p>
            <a:fld id="{C6E18660-A454-4777-8231-9C63514A7806}" type="datetimeFigureOut">
              <a:rPr lang="en-GB" smtClean="0"/>
              <a:t>14/03/2018</a:t>
            </a:fld>
            <a:endParaRPr lang="en-GB"/>
          </a:p>
        </p:txBody>
      </p:sp>
      <p:sp>
        <p:nvSpPr>
          <p:cNvPr id="4" name="Footer Placeholder 3"/>
          <p:cNvSpPr>
            <a:spLocks noGrp="1"/>
          </p:cNvSpPr>
          <p:nvPr>
            <p:ph type="ftr" sz="quarter" idx="2"/>
          </p:nvPr>
        </p:nvSpPr>
        <p:spPr>
          <a:xfrm>
            <a:off x="0" y="9444038"/>
            <a:ext cx="2947988"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2863" y="9444038"/>
            <a:ext cx="2947987" cy="496887"/>
          </a:xfrm>
          <a:prstGeom prst="rect">
            <a:avLst/>
          </a:prstGeom>
        </p:spPr>
        <p:txBody>
          <a:bodyPr vert="horz" lIns="91440" tIns="45720" rIns="91440" bIns="45720" rtlCol="0" anchor="b"/>
          <a:lstStyle>
            <a:lvl1pPr algn="r">
              <a:defRPr sz="1200"/>
            </a:lvl1pPr>
          </a:lstStyle>
          <a:p>
            <a:fld id="{D1112438-3147-449B-A8EC-914CF6CD051C}" type="slidenum">
              <a:rPr lang="en-GB" smtClean="0"/>
              <a:t>‹#›</a:t>
            </a:fld>
            <a:endParaRPr lang="en-GB"/>
          </a:p>
        </p:txBody>
      </p:sp>
    </p:spTree>
    <p:extLst>
      <p:ext uri="{BB962C8B-B14F-4D97-AF65-F5344CB8AC3E}">
        <p14:creationId xmlns:p14="http://schemas.microsoft.com/office/powerpoint/2010/main" val="62072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72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3141" y="0"/>
            <a:ext cx="2947723" cy="497126"/>
          </a:xfrm>
          <a:prstGeom prst="rect">
            <a:avLst/>
          </a:prstGeom>
        </p:spPr>
        <p:txBody>
          <a:bodyPr vert="horz" lIns="91440" tIns="45720" rIns="91440" bIns="45720" rtlCol="0"/>
          <a:lstStyle>
            <a:lvl1pPr algn="r">
              <a:defRPr sz="1200"/>
            </a:lvl1pPr>
          </a:lstStyle>
          <a:p>
            <a:fld id="{4D5DCDA8-E453-47EF-9FCD-3559EEEE00AE}" type="datetimeFigureOut">
              <a:rPr lang="en-GB" smtClean="0"/>
              <a:t>14/03/2018</a:t>
            </a:fld>
            <a:endParaRPr lang="en-GB"/>
          </a:p>
        </p:txBody>
      </p:sp>
      <p:sp>
        <p:nvSpPr>
          <p:cNvPr id="4" name="Slide Image Placeholder 3"/>
          <p:cNvSpPr>
            <a:spLocks noGrp="1" noRot="1" noChangeAspect="1"/>
          </p:cNvSpPr>
          <p:nvPr>
            <p:ph type="sldImg" idx="2"/>
          </p:nvPr>
        </p:nvSpPr>
        <p:spPr>
          <a:xfrm>
            <a:off x="917575"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244" y="4722694"/>
            <a:ext cx="544195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47723"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3141" y="9443662"/>
            <a:ext cx="2947723" cy="497126"/>
          </a:xfrm>
          <a:prstGeom prst="rect">
            <a:avLst/>
          </a:prstGeom>
        </p:spPr>
        <p:txBody>
          <a:bodyPr vert="horz" lIns="91440" tIns="45720" rIns="91440" bIns="45720" rtlCol="0" anchor="b"/>
          <a:lstStyle>
            <a:lvl1pPr algn="r">
              <a:defRPr sz="1200"/>
            </a:lvl1pPr>
          </a:lstStyle>
          <a:p>
            <a:fld id="{DE5372CA-6852-4B0C-BC72-557F32522B10}" type="slidenum">
              <a:rPr lang="en-GB" smtClean="0"/>
              <a:t>‹#›</a:t>
            </a:fld>
            <a:endParaRPr lang="en-GB"/>
          </a:p>
        </p:txBody>
      </p:sp>
    </p:spTree>
    <p:extLst>
      <p:ext uri="{BB962C8B-B14F-4D97-AF65-F5344CB8AC3E}">
        <p14:creationId xmlns:p14="http://schemas.microsoft.com/office/powerpoint/2010/main" val="89215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a:t>
            </a:fld>
            <a:endParaRPr lang="en-GB" dirty="0"/>
          </a:p>
        </p:txBody>
      </p:sp>
    </p:spTree>
    <p:extLst>
      <p:ext uri="{BB962C8B-B14F-4D97-AF65-F5344CB8AC3E}">
        <p14:creationId xmlns:p14="http://schemas.microsoft.com/office/powerpoint/2010/main" val="2094435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Add title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12</a:t>
            </a:fld>
            <a:endParaRPr lang="en-GB"/>
          </a:p>
        </p:txBody>
      </p:sp>
    </p:spTree>
    <p:extLst>
      <p:ext uri="{BB962C8B-B14F-4D97-AF65-F5344CB8AC3E}">
        <p14:creationId xmlns:p14="http://schemas.microsoft.com/office/powerpoint/2010/main" val="4196087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13</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14</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15</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16</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17</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18</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19</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20</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21</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3</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22</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23</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24</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25</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26</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27</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28</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29</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30</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4</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5</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6</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7</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8</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9</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10</a:t>
            </a:fld>
            <a:endParaRPr lang="en-GB"/>
          </a:p>
        </p:txBody>
      </p:sp>
    </p:spTree>
    <p:extLst>
      <p:ext uri="{BB962C8B-B14F-4D97-AF65-F5344CB8AC3E}">
        <p14:creationId xmlns:p14="http://schemas.microsoft.com/office/powerpoint/2010/main" val="1607259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7C7372C-964C-4B7A-9FFD-E4112E6F6CAE}" type="datetime1">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708C37-1345-4093-8824-C67F1AB4E230}" type="slidenum">
              <a:rPr lang="en-GB" smtClean="0"/>
              <a:t>‹#›</a:t>
            </a:fld>
            <a:endParaRPr lang="en-GB"/>
          </a:p>
        </p:txBody>
      </p:sp>
    </p:spTree>
    <p:extLst>
      <p:ext uri="{BB962C8B-B14F-4D97-AF65-F5344CB8AC3E}">
        <p14:creationId xmlns:p14="http://schemas.microsoft.com/office/powerpoint/2010/main" val="3269710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2DCB11-D9A5-4DBD-A464-9E8FB3687A46}" type="datetime1">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708C37-1345-4093-8824-C67F1AB4E230}" type="slidenum">
              <a:rPr lang="en-GB" smtClean="0"/>
              <a:t>‹#›</a:t>
            </a:fld>
            <a:endParaRPr lang="en-GB"/>
          </a:p>
        </p:txBody>
      </p:sp>
    </p:spTree>
    <p:extLst>
      <p:ext uri="{BB962C8B-B14F-4D97-AF65-F5344CB8AC3E}">
        <p14:creationId xmlns:p14="http://schemas.microsoft.com/office/powerpoint/2010/main" val="3263719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1CED5D-EDD5-4506-8AF2-E5DF7779BF60}" type="datetime1">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708C37-1345-4093-8824-C67F1AB4E230}" type="slidenum">
              <a:rPr lang="en-GB" smtClean="0"/>
              <a:t>‹#›</a:t>
            </a:fld>
            <a:endParaRPr lang="en-GB"/>
          </a:p>
        </p:txBody>
      </p:sp>
    </p:spTree>
    <p:extLst>
      <p:ext uri="{BB962C8B-B14F-4D97-AF65-F5344CB8AC3E}">
        <p14:creationId xmlns:p14="http://schemas.microsoft.com/office/powerpoint/2010/main" val="1741464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A02D36-B309-4FD6-86C4-FEBA7EE5C51B}" type="datetime1">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708C37-1345-4093-8824-C67F1AB4E230}" type="slidenum">
              <a:rPr lang="en-GB" smtClean="0"/>
              <a:t>‹#›</a:t>
            </a:fld>
            <a:endParaRPr lang="en-GB"/>
          </a:p>
        </p:txBody>
      </p:sp>
    </p:spTree>
    <p:extLst>
      <p:ext uri="{BB962C8B-B14F-4D97-AF65-F5344CB8AC3E}">
        <p14:creationId xmlns:p14="http://schemas.microsoft.com/office/powerpoint/2010/main" val="4055428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2AF010-60C1-4236-ADC9-D8172F18E647}" type="datetime1">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708C37-1345-4093-8824-C67F1AB4E230}" type="slidenum">
              <a:rPr lang="en-GB" smtClean="0"/>
              <a:t>‹#›</a:t>
            </a:fld>
            <a:endParaRPr lang="en-GB"/>
          </a:p>
        </p:txBody>
      </p:sp>
    </p:spTree>
    <p:extLst>
      <p:ext uri="{BB962C8B-B14F-4D97-AF65-F5344CB8AC3E}">
        <p14:creationId xmlns:p14="http://schemas.microsoft.com/office/powerpoint/2010/main" val="791921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4D8B61-0BAC-4A04-B28C-9CB8D5E55CA0}" type="datetime1">
              <a:rPr lang="en-GB" smtClean="0"/>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708C37-1345-4093-8824-C67F1AB4E230}" type="slidenum">
              <a:rPr lang="en-GB" smtClean="0"/>
              <a:t>‹#›</a:t>
            </a:fld>
            <a:endParaRPr lang="en-GB"/>
          </a:p>
        </p:txBody>
      </p:sp>
    </p:spTree>
    <p:extLst>
      <p:ext uri="{BB962C8B-B14F-4D97-AF65-F5344CB8AC3E}">
        <p14:creationId xmlns:p14="http://schemas.microsoft.com/office/powerpoint/2010/main" val="2811415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8C61374-C3CF-4EF6-8E97-EFB82ACE65E8}" type="datetime1">
              <a:rPr lang="en-GB" smtClean="0"/>
              <a:t>14/03/2018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708C37-1345-4093-8824-C67F1AB4E230}" type="slidenum">
              <a:rPr lang="en-GB" smtClean="0"/>
              <a:t>‹#›</a:t>
            </a:fld>
            <a:endParaRPr lang="en-GB"/>
          </a:p>
        </p:txBody>
      </p:sp>
    </p:spTree>
    <p:extLst>
      <p:ext uri="{BB962C8B-B14F-4D97-AF65-F5344CB8AC3E}">
        <p14:creationId xmlns:p14="http://schemas.microsoft.com/office/powerpoint/2010/main" val="270432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88718A8-0DCC-4056-A147-3A7208F3ED86}" type="datetime1">
              <a:rPr lang="en-GB" smtClean="0"/>
              <a:t>14/03/2018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708C37-1345-4093-8824-C67F1AB4E230}" type="slidenum">
              <a:rPr lang="en-GB" smtClean="0"/>
              <a:t>‹#›</a:t>
            </a:fld>
            <a:endParaRPr lang="en-GB"/>
          </a:p>
        </p:txBody>
      </p:sp>
    </p:spTree>
    <p:extLst>
      <p:ext uri="{BB962C8B-B14F-4D97-AF65-F5344CB8AC3E}">
        <p14:creationId xmlns:p14="http://schemas.microsoft.com/office/powerpoint/2010/main" val="1073608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FF3F0-6AE3-4655-8BE3-4D57B9C0AF86}" type="datetime1">
              <a:rPr lang="en-GB" smtClean="0"/>
              <a:t>14/03/2018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708C37-1345-4093-8824-C67F1AB4E230}" type="slidenum">
              <a:rPr lang="en-GB" smtClean="0"/>
              <a:t>‹#›</a:t>
            </a:fld>
            <a:endParaRPr lang="en-GB"/>
          </a:p>
        </p:txBody>
      </p:sp>
    </p:spTree>
    <p:extLst>
      <p:ext uri="{BB962C8B-B14F-4D97-AF65-F5344CB8AC3E}">
        <p14:creationId xmlns:p14="http://schemas.microsoft.com/office/powerpoint/2010/main" val="1640702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8BFED-74E1-4CBB-B92E-FE1106E77D1E}" type="datetime1">
              <a:rPr lang="en-GB" smtClean="0"/>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708C37-1345-4093-8824-C67F1AB4E230}" type="slidenum">
              <a:rPr lang="en-GB" smtClean="0"/>
              <a:t>‹#›</a:t>
            </a:fld>
            <a:endParaRPr lang="en-GB"/>
          </a:p>
        </p:txBody>
      </p:sp>
    </p:spTree>
    <p:extLst>
      <p:ext uri="{BB962C8B-B14F-4D97-AF65-F5344CB8AC3E}">
        <p14:creationId xmlns:p14="http://schemas.microsoft.com/office/powerpoint/2010/main" val="2730474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2AB26-7DF6-4C26-BEAE-EFCEB9086845}" type="datetime1">
              <a:rPr lang="en-GB" smtClean="0"/>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708C37-1345-4093-8824-C67F1AB4E230}" type="slidenum">
              <a:rPr lang="en-GB" smtClean="0"/>
              <a:t>‹#›</a:t>
            </a:fld>
            <a:endParaRPr lang="en-GB"/>
          </a:p>
        </p:txBody>
      </p:sp>
    </p:spTree>
    <p:extLst>
      <p:ext uri="{BB962C8B-B14F-4D97-AF65-F5344CB8AC3E}">
        <p14:creationId xmlns:p14="http://schemas.microsoft.com/office/powerpoint/2010/main" val="1325642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ADED6-E6F8-4497-97F3-35918F689581}" type="datetime1">
              <a:rPr lang="en-GB" smtClean="0"/>
              <a:t>14/03/2018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708C37-1345-4093-8824-C67F1AB4E230}" type="slidenum">
              <a:rPr lang="en-GB" smtClean="0"/>
              <a:t>‹#›</a:t>
            </a:fld>
            <a:endParaRPr lang="en-GB"/>
          </a:p>
        </p:txBody>
      </p:sp>
    </p:spTree>
    <p:extLst>
      <p:ext uri="{BB962C8B-B14F-4D97-AF65-F5344CB8AC3E}">
        <p14:creationId xmlns:p14="http://schemas.microsoft.com/office/powerpoint/2010/main" val="3688353349"/>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www.citizensadvice.org.uk/debt-and-money/help-with-debt/get-help-with-your-debts/get-help-with-your-debts/" TargetMode="External"/><Relationship Id="rId13" Type="http://schemas.openxmlformats.org/officeDocument/2006/relationships/hyperlink" Target="http://taxaid.org.uk/" TargetMode="External"/><Relationship Id="rId3" Type="http://schemas.openxmlformats.org/officeDocument/2006/relationships/image" Target="../media/image1.png"/><Relationship Id="rId7" Type="http://schemas.openxmlformats.org/officeDocument/2006/relationships/hyperlink" Target="http://www.bing.com/local?lid=YN1029x101675987&amp;id=YN1029x101675987&amp;q=Christians+Against+Poverty&amp;name=Christians+Against+Poverty&amp;cp=51.3699493408203~-0.21781200170517&amp;ppois=51.3699493408203_-0.21781200170517_Christians+Against+Poverty&amp;FORM=SNAPST" TargetMode="External"/><Relationship Id="rId12" Type="http://schemas.openxmlformats.org/officeDocument/2006/relationships/hyperlink" Target="http://ageuklondonopinionexchange.org.uk/the-nhs-stressline/"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capuk.org/" TargetMode="External"/><Relationship Id="rId11" Type="http://schemas.openxmlformats.org/officeDocument/2006/relationships/hyperlink" Target="https://england.shelter.org.uk/" TargetMode="External"/><Relationship Id="rId5" Type="http://schemas.openxmlformats.org/officeDocument/2006/relationships/hyperlink" Target="https://www.turn2us.org.uk/About-Us/Contact-us/Contact-us-form" TargetMode="External"/><Relationship Id="rId15" Type="http://schemas.openxmlformats.org/officeDocument/2006/relationships/slide" Target="slide2.xml"/><Relationship Id="rId10" Type="http://schemas.openxmlformats.org/officeDocument/2006/relationships/hyperlink" Target="https://www.stepchange.org/" TargetMode="External"/><Relationship Id="rId4" Type="http://schemas.openxmlformats.org/officeDocument/2006/relationships/hyperlink" Target="https://www.turn2us.org.uk/" TargetMode="External"/><Relationship Id="rId9" Type="http://schemas.openxmlformats.org/officeDocument/2006/relationships/hyperlink" Target="https://www.nationaldebtline.org/" TargetMode="External"/><Relationship Id="rId14" Type="http://schemas.openxmlformats.org/officeDocument/2006/relationships/hyperlink" Target="http://www.debtadvicefoundation.org/"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bing.com/local?lid=YN1029x8586060928773451270&amp;id=YN1029x8586060928773451270&amp;q=Sutton+Central+Library&amp;name=Sutton+Central+Library&amp;cp=51.3620109558105~-0.195091441273689&amp;ppois=51.3620109558105_-0.195091441273689_Sutton+Central+Library&amp;FORM=SNAPST" TargetMode="External"/><Relationship Id="rId7" Type="http://schemas.openxmlformats.org/officeDocument/2006/relationships/hyperlink" Target="https://www.onlinecentresnetwork.org/ournetwork/find-centre#/map" TargetMode="External"/><Relationship Id="rId2" Type="http://schemas.openxmlformats.org/officeDocument/2006/relationships/hyperlink" Target="http://www.southwark.gov.uk/libraries/find-a-library?chapter=13" TargetMode="External"/><Relationship Id="rId1" Type="http://schemas.openxmlformats.org/officeDocument/2006/relationships/slideLayout" Target="../slideLayouts/slideLayout2.xml"/><Relationship Id="rId6" Type="http://schemas.openxmlformats.org/officeDocument/2006/relationships/hyperlink" Target="https://www.onlinecentresnetwork.org/ournetwork/find-centre" TargetMode="External"/><Relationship Id="rId5" Type="http://schemas.openxmlformats.org/officeDocument/2006/relationships/hyperlink" Target="https://www.learnmyway.com/" TargetMode="External"/><Relationship Id="rId4" Type="http://schemas.openxmlformats.org/officeDocument/2006/relationships/hyperlink" Target="http://www.barclays.co.uk/digital-confidence/eagles/" TargetMode="External"/><Relationship Id="rId9"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turn2us.org.uk/Benefit-guides/Discretionary-Housing-Payment/What-is-a-Discretionary-Housing-Payment" TargetMode="External"/><Relationship Id="rId5" Type="http://schemas.openxmlformats.org/officeDocument/2006/relationships/hyperlink" Target="http://www2.merton.gov.uk/advice-benefits/benefits/hb-ctb/dhp.htm" TargetMode="External"/><Relationship Id="rId4" Type="http://schemas.openxmlformats.org/officeDocument/2006/relationships/hyperlink" Target="https://www.sutton.gov.uk/info/200521/benefits/1517/housing_benefit_and_council_tax_reduction_-_claims_and_payments/4"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womanstrust.org.uk/" TargetMode="External"/><Relationship Id="rId13" Type="http://schemas.openxmlformats.org/officeDocument/2006/relationships/hyperlink" Target="mailto:deafhope@signhealth.org.uk" TargetMode="External"/><Relationship Id="rId3" Type="http://schemas.openxmlformats.org/officeDocument/2006/relationships/image" Target="../media/image1.png"/><Relationship Id="rId7" Type="http://schemas.openxmlformats.org/officeDocument/2006/relationships/hyperlink" Target="mailto:info@rasasc.org.uk" TargetMode="External"/><Relationship Id="rId12" Type="http://schemas.openxmlformats.org/officeDocument/2006/relationships/hyperlink" Target="http://www.signhealth.org.uk/our-projects/deafhope-projects/deafhope-service/"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hyperlink" Target="https://rapecrisis.org.uk/centreslist.php?area=london" TargetMode="External"/><Relationship Id="rId11" Type="http://schemas.openxmlformats.org/officeDocument/2006/relationships/hyperlink" Target="mailto:info@suttonwomen.co.uk" TargetMode="External"/><Relationship Id="rId5" Type="http://schemas.openxmlformats.org/officeDocument/2006/relationships/hyperlink" Target="http://solacewomensaid.org/" TargetMode="External"/><Relationship Id="rId10" Type="http://schemas.openxmlformats.org/officeDocument/2006/relationships/hyperlink" Target="http://www.suttonwomen.co.uk/" TargetMode="External"/><Relationship Id="rId4" Type="http://schemas.openxmlformats.org/officeDocument/2006/relationships/hyperlink" Target="http://www.refuge.org.uk/" TargetMode="External"/><Relationship Id="rId9" Type="http://schemas.openxmlformats.org/officeDocument/2006/relationships/hyperlink" Target="http://rightsofwomen.org.uk/get-advice/women-london/" TargetMode="External"/><Relationship Id="rId14" Type="http://schemas.openxmlformats.org/officeDocument/2006/relationships/slide" Target="slide2.xml"/></Relationships>
</file>

<file path=ppt/slides/_rels/slide14.xml.rels><?xml version="1.0" encoding="UTF-8" standalone="yes"?>
<Relationships xmlns="http://schemas.openxmlformats.org/package/2006/relationships"><Relationship Id="rId8" Type="http://schemas.openxmlformats.org/officeDocument/2006/relationships/hyperlink" Target="http://elderabuse.org.uk/" TargetMode="External"/><Relationship Id="rId3" Type="http://schemas.openxmlformats.org/officeDocument/2006/relationships/image" Target="../media/image1.png"/><Relationship Id="rId7" Type="http://schemas.openxmlformats.org/officeDocument/2006/relationships/hyperlink" Target="http://dvip.org/"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www.mensadviceline.org.uk/" TargetMode="External"/><Relationship Id="rId11" Type="http://schemas.openxmlformats.org/officeDocument/2006/relationships/slide" Target="slide2.xml"/><Relationship Id="rId5" Type="http://schemas.openxmlformats.org/officeDocument/2006/relationships/hyperlink" Target="http://new.mankind.org.uk/" TargetMode="External"/><Relationship Id="rId10" Type="http://schemas.openxmlformats.org/officeDocument/2006/relationships/hyperlink" Target="mailto:info@survivorsuk.org" TargetMode="External"/><Relationship Id="rId4" Type="http://schemas.openxmlformats.org/officeDocument/2006/relationships/hyperlink" Target="http://lgbtdap.org.uk/self-referrals/" TargetMode="External"/><Relationship Id="rId9" Type="http://schemas.openxmlformats.org/officeDocument/2006/relationships/hyperlink" Target="https://www.survivorsuk.org/"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veteransgateway.org.uk/" TargetMode="External"/><Relationship Id="rId3" Type="http://schemas.openxmlformats.org/officeDocument/2006/relationships/image" Target="../media/image1.png"/><Relationship Id="rId7" Type="http://schemas.openxmlformats.org/officeDocument/2006/relationships/hyperlink" Target="http://www.veteransupport.co.uk/category/charitie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www.veteransupport.co.uk/" TargetMode="External"/><Relationship Id="rId5" Type="http://schemas.openxmlformats.org/officeDocument/2006/relationships/hyperlink" Target="https://www.ssafa.org.uk/" TargetMode="External"/><Relationship Id="rId4" Type="http://schemas.openxmlformats.org/officeDocument/2006/relationships/hyperlink" Target="https://www.gov.uk/government/organisations/veterans-uk" TargetMode="External"/><Relationship Id="rId9"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www.stonewall.org.uk/" TargetMode="External"/><Relationship Id="rId5" Type="http://schemas.openxmlformats.org/officeDocument/2006/relationships/hyperlink" Target="http://www.beaumontsociety.org.uk/" TargetMode="External"/><Relationship Id="rId4" Type="http://schemas.openxmlformats.org/officeDocument/2006/relationships/hyperlink" Target="http://www.mermaidsuk.org.uk/"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mailto:info@suttoncommunitworks.org" TargetMode="External"/><Relationship Id="rId13" Type="http://schemas.openxmlformats.org/officeDocument/2006/relationships/hyperlink" Target="http://www.birthcompanions.org.uk/" TargetMode="External"/><Relationship Id="rId3" Type="http://schemas.openxmlformats.org/officeDocument/2006/relationships/image" Target="../media/image1.png"/><Relationship Id="rId7" Type="http://schemas.openxmlformats.org/officeDocument/2006/relationships/hyperlink" Target="http://suttoncommunityworks.org/" TargetMode="External"/><Relationship Id="rId12" Type="http://schemas.openxmlformats.org/officeDocument/2006/relationships/hyperlink" Target="mailto:surrey.info@cgl.cjsm.net"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hyperlink" Target="http://ch1889.org/our-work/law-centre/" TargetMode="External"/><Relationship Id="rId11" Type="http://schemas.openxmlformats.org/officeDocument/2006/relationships/hyperlink" Target="mailto:surrey.info@cgl.org.uk" TargetMode="External"/><Relationship Id="rId5" Type="http://schemas.openxmlformats.org/officeDocument/2006/relationships/hyperlink" Target="https://www.citizensadvice.org.uk/debt-and-money/help-with-debt/get-help-with-your-debts/get-help-with-your-debts/" TargetMode="External"/><Relationship Id="rId15" Type="http://schemas.openxmlformats.org/officeDocument/2006/relationships/slide" Target="slide2.xml"/><Relationship Id="rId10" Type="http://schemas.openxmlformats.org/officeDocument/2006/relationships/hyperlink" Target="https://www.changegrowlive.org/content/cgl-surrey" TargetMode="External"/><Relationship Id="rId4" Type="http://schemas.openxmlformats.org/officeDocument/2006/relationships/hyperlink" Target="http://www.samaritans.org/" TargetMode="External"/><Relationship Id="rId9" Type="http://schemas.openxmlformats.org/officeDocument/2006/relationships/hyperlink" Target="https://www.moneyadviceservice.org.uk/en" TargetMode="External"/><Relationship Id="rId14" Type="http://schemas.openxmlformats.org/officeDocument/2006/relationships/hyperlink" Target="http://www.themix.org.uk/"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community.scope.org.uk/" TargetMode="External"/><Relationship Id="rId13" Type="http://schemas.openxmlformats.org/officeDocument/2006/relationships/hyperlink" Target="file:///\\DFS60803\folders\PROVIDERS\DEA%20Information\MCCH%20referral%20form.docx" TargetMode="External"/><Relationship Id="rId3" Type="http://schemas.openxmlformats.org/officeDocument/2006/relationships/image" Target="../media/image1.png"/><Relationship Id="rId7" Type="http://schemas.openxmlformats.org/officeDocument/2006/relationships/hyperlink" Target="http://dls.org.uk/" TargetMode="External"/><Relationship Id="rId12" Type="http://schemas.openxmlformats.org/officeDocument/2006/relationships/hyperlink" Target="http://www.mcch.org.uk/sutton/index.asp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hyperlink" Target="mailto:enquiries@bild.org.uk" TargetMode="External"/><Relationship Id="rId11" Type="http://schemas.openxmlformats.org/officeDocument/2006/relationships/hyperlink" Target="https://www.sutton.gov.uk/info/200333/adult_social_care/1640/learning_disabilities_-_support_for_adults" TargetMode="External"/><Relationship Id="rId5" Type="http://schemas.openxmlformats.org/officeDocument/2006/relationships/hyperlink" Target="http://www.bild.org.uk/" TargetMode="External"/><Relationship Id="rId10" Type="http://schemas.openxmlformats.org/officeDocument/2006/relationships/hyperlink" Target="http://www.plus-services.org/" TargetMode="External"/><Relationship Id="rId4" Type="http://schemas.openxmlformats.org/officeDocument/2006/relationships/hyperlink" Target="http://www.suttonmencap.org.uk/" TargetMode="External"/><Relationship Id="rId9" Type="http://schemas.openxmlformats.org/officeDocument/2006/relationships/hyperlink" Target="tel://+44-808-800-3333/" TargetMode="External"/><Relationship Id="rId14" Type="http://schemas.openxmlformats.org/officeDocument/2006/relationships/slide" Target="slide2.xml"/></Relationships>
</file>

<file path=ppt/slides/_rels/slide19.xml.rels><?xml version="1.0" encoding="UTF-8" standalone="yes"?>
<Relationships xmlns="http://schemas.openxmlformats.org/package/2006/relationships"><Relationship Id="rId8" Type="http://schemas.openxmlformats.org/officeDocument/2006/relationships/hyperlink" Target="http://www.2.southwark.gov.uk/info/100009/leisure_and_culture/1001/adult_learning" TargetMode="External"/><Relationship Id="rId3" Type="http://schemas.openxmlformats.org/officeDocument/2006/relationships/image" Target="../media/image1.png"/><Relationship Id="rId7" Type="http://schemas.openxmlformats.org/officeDocument/2006/relationships/hyperlink" Target="https://www.refugeecouncil.org.uk/services/3214_groundwork_london"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hyperlink" Target="https://www.refugeecouncil.org.uk/rij" TargetMode="External"/><Relationship Id="rId11" Type="http://schemas.openxmlformats.org/officeDocument/2006/relationships/slide" Target="slide2.xml"/><Relationship Id="rId5" Type="http://schemas.openxmlformats.org/officeDocument/2006/relationships/hyperlink" Target="http://refugeewomen.org.uk/edu/1training.htm#English" TargetMode="External"/><Relationship Id="rId10" Type="http://schemas.openxmlformats.org/officeDocument/2006/relationships/hyperlink" Target="http://creationtrust.org/esol" TargetMode="External"/><Relationship Id="rId4" Type="http://schemas.openxmlformats.org/officeDocument/2006/relationships/hyperlink" Target="https://srcforum.wordpress.com/home/" TargetMode="External"/><Relationship Id="rId9" Type="http://schemas.openxmlformats.org/officeDocument/2006/relationships/hyperlink" Target="http://www.bing.com/maps/default.aspx?name=Sutton+College&amp;cp=51.3620147705078~-0.194504529237747&amp;where1=St+Nicholas+Way,+Sutton+SM1+1EA&amp;satid=id.sid:49f71d58-9a1b-e1e4-8e21-4f0c54065aa9&amp;ppois=51.3620147705078_-0.194504529237747_Sutton+College"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5.xml"/><Relationship Id="rId18" Type="http://schemas.openxmlformats.org/officeDocument/2006/relationships/slide" Target="slide20.xml"/><Relationship Id="rId26" Type="http://schemas.openxmlformats.org/officeDocument/2006/relationships/slide" Target="slide30.xml"/><Relationship Id="rId3" Type="http://schemas.openxmlformats.org/officeDocument/2006/relationships/slide" Target="slide4.xml"/><Relationship Id="rId21" Type="http://schemas.openxmlformats.org/officeDocument/2006/relationships/slide" Target="slide25.xml"/><Relationship Id="rId7" Type="http://schemas.openxmlformats.org/officeDocument/2006/relationships/slide" Target="slide8.xml"/><Relationship Id="rId12" Type="http://schemas.openxmlformats.org/officeDocument/2006/relationships/slide" Target="slide13.xml"/><Relationship Id="rId17" Type="http://schemas.openxmlformats.org/officeDocument/2006/relationships/slide" Target="slide19.xml"/><Relationship Id="rId25" Type="http://schemas.openxmlformats.org/officeDocument/2006/relationships/slide" Target="slide29.xml"/><Relationship Id="rId2" Type="http://schemas.openxmlformats.org/officeDocument/2006/relationships/slide" Target="slide3.xml"/><Relationship Id="rId16" Type="http://schemas.openxmlformats.org/officeDocument/2006/relationships/slide" Target="slide18.xml"/><Relationship Id="rId20" Type="http://schemas.openxmlformats.org/officeDocument/2006/relationships/slide" Target="slide23.xml"/><Relationship Id="rId1" Type="http://schemas.openxmlformats.org/officeDocument/2006/relationships/slideLayout" Target="../slideLayouts/slideLayout4.xml"/><Relationship Id="rId6" Type="http://schemas.openxmlformats.org/officeDocument/2006/relationships/slide" Target="slide7.xml"/><Relationship Id="rId11" Type="http://schemas.openxmlformats.org/officeDocument/2006/relationships/slide" Target="slide12.xml"/><Relationship Id="rId24" Type="http://schemas.openxmlformats.org/officeDocument/2006/relationships/slide" Target="slide28.xml"/><Relationship Id="rId5" Type="http://schemas.openxmlformats.org/officeDocument/2006/relationships/slide" Target="slide6.xml"/><Relationship Id="rId15" Type="http://schemas.openxmlformats.org/officeDocument/2006/relationships/slide" Target="slide17.xml"/><Relationship Id="rId23" Type="http://schemas.openxmlformats.org/officeDocument/2006/relationships/slide" Target="slide27.xml"/><Relationship Id="rId10" Type="http://schemas.openxmlformats.org/officeDocument/2006/relationships/slide" Target="slide11.xml"/><Relationship Id="rId19" Type="http://schemas.openxmlformats.org/officeDocument/2006/relationships/slide" Target="slide22.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6.xml"/><Relationship Id="rId22" Type="http://schemas.openxmlformats.org/officeDocument/2006/relationships/slide" Target="slide26.xml"/></Relationships>
</file>

<file path=ppt/slides/_rels/slide20.xml.rels><?xml version="1.0" encoding="UTF-8" standalone="yes"?>
<Relationships xmlns="http://schemas.openxmlformats.org/package/2006/relationships"><Relationship Id="rId8" Type="http://schemas.openxmlformats.org/officeDocument/2006/relationships/hyperlink" Target="http://www.together-uk.org/southwark-wellbeing-hub/the-directory/" TargetMode="External"/><Relationship Id="rId13" Type="http://schemas.openxmlformats.org/officeDocument/2006/relationships/hyperlink" Target="https://www.nopanic.org.uk/" TargetMode="External"/><Relationship Id="rId3" Type="http://schemas.openxmlformats.org/officeDocument/2006/relationships/image" Target="../media/image1.png"/><Relationship Id="rId7" Type="http://schemas.openxmlformats.org/officeDocument/2006/relationships/hyperlink" Target="http://www.bing.com/local?lid=YN1014x219941103&amp;id=YN1014x219941103&amp;q=Mind&amp;name=Mind&amp;cp=51.4081840515137~-0.162980005145073&amp;ppois=51.4081840515137_-0.162980005145073_Mind&amp;FORM=SNAPST" TargetMode="External"/><Relationship Id="rId12" Type="http://schemas.openxmlformats.org/officeDocument/2006/relationships/hyperlink" Target="https://www.anxietyuk.org.uk/" TargetMode="External"/><Relationship Id="rId2" Type="http://schemas.openxmlformats.org/officeDocument/2006/relationships/notesSlide" Target="../notesSlides/notesSlide18.xml"/><Relationship Id="rId16"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hyperlink" Target="http://www.mind.org.uk/" TargetMode="External"/><Relationship Id="rId11" Type="http://schemas.openxmlformats.org/officeDocument/2006/relationships/hyperlink" Target="https://www.bipolaruk.org/central-london-youth-group" TargetMode="External"/><Relationship Id="rId5" Type="http://schemas.openxmlformats.org/officeDocument/2006/relationships/hyperlink" Target="http://www.sane.org.uk/" TargetMode="External"/><Relationship Id="rId15" Type="http://schemas.openxmlformats.org/officeDocument/2006/relationships/hyperlink" Target="http://www.themix.org.uk/" TargetMode="External"/><Relationship Id="rId10" Type="http://schemas.openxmlformats.org/officeDocument/2006/relationships/hyperlink" Target="https://www.sutton.gov.uk/info/200333/adult_social_care/1639/mental_health-_support_for_adults" TargetMode="External"/><Relationship Id="rId4" Type="http://schemas.openxmlformats.org/officeDocument/2006/relationships/hyperlink" Target="http://www.samaritans.org.uk/" TargetMode="External"/><Relationship Id="rId9" Type="http://schemas.openxmlformats.org/officeDocument/2006/relationships/hyperlink" Target="https://www.onucg.com/" TargetMode="External"/><Relationship Id="rId14" Type="http://schemas.openxmlformats.org/officeDocument/2006/relationships/hyperlink" Target="http://www.ocdaction.org.uk/"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papyrus-uk.org/" TargetMode="External"/><Relationship Id="rId13" Type="http://schemas.openxmlformats.org/officeDocument/2006/relationships/slide" Target="slide2.xml"/><Relationship Id="rId3" Type="http://schemas.openxmlformats.org/officeDocument/2006/relationships/image" Target="../media/image1.png"/><Relationship Id="rId7" Type="http://schemas.openxmlformats.org/officeDocument/2006/relationships/hyperlink" Target="mailto:angelina.lawson@smhf.org.uk" TargetMode="External"/><Relationship Id="rId12" Type="http://schemas.openxmlformats.org/officeDocument/2006/relationships/hyperlink" Target="file:///\\DFS60803\folders\PROVIDERS\DEA%20Information\MCCH%20referral%20form.doc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hyperlink" Target="http://www.smhf.org.uk/support/sutton-hearing-voices-network/" TargetMode="External"/><Relationship Id="rId11" Type="http://schemas.openxmlformats.org/officeDocument/2006/relationships/hyperlink" Target="http://www.mcch.org.uk/sutton/index.aspx" TargetMode="External"/><Relationship Id="rId5" Type="http://schemas.openxmlformats.org/officeDocument/2006/relationships/hyperlink" Target="http://www.smhf.org.uk/connect/drop-in/" TargetMode="External"/><Relationship Id="rId10" Type="http://schemas.openxmlformats.org/officeDocument/2006/relationships/hyperlink" Target="https://www.rethink.org/services-groups/groups/rethink-mental-illness-support-for-siblings-south-london" TargetMode="External"/><Relationship Id="rId4" Type="http://schemas.openxmlformats.org/officeDocument/2006/relationships/hyperlink" Target="http://www.smhf.org.uk/" TargetMode="External"/><Relationship Id="rId9" Type="http://schemas.openxmlformats.org/officeDocument/2006/relationships/hyperlink" Target="https://www.rethink.org/services-groups/groups/london-bpd-carers-group"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hopeforjustice.org/spot-the-signs/" TargetMode="External"/><Relationship Id="rId3" Type="http://schemas.openxmlformats.org/officeDocument/2006/relationships/image" Target="../media/image1.png"/><Relationship Id="rId7" Type="http://schemas.openxmlformats.org/officeDocument/2006/relationships/hyperlink" Target="http://hopeforjustice.org/united-kingdom/"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hyperlink" Target="http://www.salvationarmy.org/" TargetMode="External"/><Relationship Id="rId5" Type="http://schemas.openxmlformats.org/officeDocument/2006/relationships/hyperlink" Target="https://www.modernslaveryhelpline.org/report" TargetMode="External"/><Relationship Id="rId10" Type="http://schemas.openxmlformats.org/officeDocument/2006/relationships/slide" Target="slide2.xml"/><Relationship Id="rId4" Type="http://schemas.openxmlformats.org/officeDocument/2006/relationships/hyperlink" Target="http://www.unseenuk.org/" TargetMode="External"/><Relationship Id="rId9" Type="http://schemas.openxmlformats.org/officeDocument/2006/relationships/hyperlink" Target="https://crimestoppers-uk.org/"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mailto:GROWproject@stgilestrust.org.uk" TargetMode="External"/><Relationship Id="rId13" Type="http://schemas.openxmlformats.org/officeDocument/2006/relationships/hyperlink" Target="http://www.clinks.org/directory" TargetMode="External"/><Relationship Id="rId18" Type="http://schemas.openxmlformats.org/officeDocument/2006/relationships/slide" Target="slide2.xml"/><Relationship Id="rId3" Type="http://schemas.openxmlformats.org/officeDocument/2006/relationships/image" Target="../media/image1.png"/><Relationship Id="rId7" Type="http://schemas.openxmlformats.org/officeDocument/2006/relationships/hyperlink" Target="http://site.stgilestrust.org.uk/what-we-do/helping-disadvantaged-people" TargetMode="External"/><Relationship Id="rId12" Type="http://schemas.openxmlformats.org/officeDocument/2006/relationships/hyperlink" Target="http://www.clinks.org/" TargetMode="External"/><Relationship Id="rId17" Type="http://schemas.openxmlformats.org/officeDocument/2006/relationships/hyperlink" Target="https://www.nacro.org.uk/resettlement-advice-service/" TargetMode="External"/><Relationship Id="rId2" Type="http://schemas.openxmlformats.org/officeDocument/2006/relationships/notesSlide" Target="../notesSlides/notesSlide21.xml"/><Relationship Id="rId16" Type="http://schemas.openxmlformats.org/officeDocument/2006/relationships/hyperlink" Target="http://dev.startupnow.org.uk/women/how-we-are-going-to-deliver/" TargetMode="External"/><Relationship Id="rId1" Type="http://schemas.openxmlformats.org/officeDocument/2006/relationships/slideLayout" Target="../slideLayouts/slideLayout7.xml"/><Relationship Id="rId6" Type="http://schemas.openxmlformats.org/officeDocument/2006/relationships/hyperlink" Target="https://blueskydevelopment.co.uk/vacancies/employee-application/" TargetMode="External"/><Relationship Id="rId11" Type="http://schemas.openxmlformats.org/officeDocument/2006/relationships/hyperlink" Target="http://www.revolving-doors.org.uk/" TargetMode="External"/><Relationship Id="rId5" Type="http://schemas.openxmlformats.org/officeDocument/2006/relationships/hyperlink" Target="mailto:info@blueskydevelopment.co.uk" TargetMode="External"/><Relationship Id="rId15" Type="http://schemas.openxmlformats.org/officeDocument/2006/relationships/hyperlink" Target="http://www.startupnow.org.uk/" TargetMode="External"/><Relationship Id="rId10" Type="http://schemas.openxmlformats.org/officeDocument/2006/relationships/hyperlink" Target="https://www.catch-22.org.uk/services/hmp-thameside-offender-management-resettlement/" TargetMode="External"/><Relationship Id="rId4" Type="http://schemas.openxmlformats.org/officeDocument/2006/relationships/hyperlink" Target="https://blueskydevelopment.co.uk/" TargetMode="External"/><Relationship Id="rId9" Type="http://schemas.openxmlformats.org/officeDocument/2006/relationships/hyperlink" Target="http://bouncebackproject.com/" TargetMode="External"/><Relationship Id="rId14" Type="http://schemas.openxmlformats.org/officeDocument/2006/relationships/hyperlink" Target="http://www.btguk.org/"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prisonadvice.org.uk/pact-helpline" TargetMode="External"/><Relationship Id="rId13" Type="http://schemas.openxmlformats.org/officeDocument/2006/relationships/hyperlink" Target="http://www.womeninprison.org.uk/" TargetMode="External"/><Relationship Id="rId3" Type="http://schemas.openxmlformats.org/officeDocument/2006/relationships/image" Target="../media/image1.png"/><Relationship Id="rId7" Type="http://schemas.openxmlformats.org/officeDocument/2006/relationships/hyperlink" Target="https://www.prisonadvice.org.uk/" TargetMode="External"/><Relationship Id="rId12" Type="http://schemas.openxmlformats.org/officeDocument/2006/relationships/hyperlink" Target="http://www.foundation4life.co.uk/index.htm" TargetMode="External"/><Relationship Id="rId17" Type="http://schemas.openxmlformats.org/officeDocument/2006/relationships/slide" Target="slide2.xml"/><Relationship Id="rId2" Type="http://schemas.openxmlformats.org/officeDocument/2006/relationships/notesSlide" Target="../notesSlides/notesSlide22.xml"/><Relationship Id="rId16" Type="http://schemas.openxmlformats.org/officeDocument/2006/relationships/hyperlink" Target="http://www.blastfoundation.org.uk/site/" TargetMode="External"/><Relationship Id="rId1" Type="http://schemas.openxmlformats.org/officeDocument/2006/relationships/slideLayout" Target="../slideLayouts/slideLayout7.xml"/><Relationship Id="rId6" Type="http://schemas.openxmlformats.org/officeDocument/2006/relationships/hyperlink" Target="http://www.offendersfamilieshelpline.org/" TargetMode="External"/><Relationship Id="rId11" Type="http://schemas.openxmlformats.org/officeDocument/2006/relationships/hyperlink" Target="http://www.langleyhousetrust.org/make-a-referral/" TargetMode="External"/><Relationship Id="rId5" Type="http://schemas.openxmlformats.org/officeDocument/2006/relationships/hyperlink" Target="http://forum.unlock.org.uk/" TargetMode="External"/><Relationship Id="rId15" Type="http://schemas.openxmlformats.org/officeDocument/2006/relationships/hyperlink" Target="mailto:vmccain@peoplearisenow.org.uk" TargetMode="External"/><Relationship Id="rId10" Type="http://schemas.openxmlformats.org/officeDocument/2006/relationships/hyperlink" Target="http://kainoscommunity.org/access-our-services/pathways-to-change/" TargetMode="External"/><Relationship Id="rId4" Type="http://schemas.openxmlformats.org/officeDocument/2006/relationships/hyperlink" Target="http://www.unlock.org.uk/" TargetMode="External"/><Relationship Id="rId9" Type="http://schemas.openxmlformats.org/officeDocument/2006/relationships/hyperlink" Target="http://www.langleyhousetrust.org/" TargetMode="External"/><Relationship Id="rId14" Type="http://schemas.openxmlformats.org/officeDocument/2006/relationships/hyperlink" Target="http://www.peoplearisenow.org.uk/"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tel:08088004444" TargetMode="External"/><Relationship Id="rId13" Type="http://schemas.openxmlformats.org/officeDocument/2006/relationships/hyperlink" Target="http://www.buttleuk.org/" TargetMode="External"/><Relationship Id="rId18" Type="http://schemas.openxmlformats.org/officeDocument/2006/relationships/hyperlink" Target="https://www.sutton.gov.uk/info/200502/housing_advice_and_options/1310/housing_advice/7" TargetMode="External"/><Relationship Id="rId3" Type="http://schemas.openxmlformats.org/officeDocument/2006/relationships/image" Target="../media/image1.png"/><Relationship Id="rId7" Type="http://schemas.openxmlformats.org/officeDocument/2006/relationships/hyperlink" Target="https://england.shelter.org.uk/" TargetMode="External"/><Relationship Id="rId12" Type="http://schemas.openxmlformats.org/officeDocument/2006/relationships/hyperlink" Target="http://www.spearlondon.org/" TargetMode="External"/><Relationship Id="rId17" Type="http://schemas.openxmlformats.org/officeDocument/2006/relationships/hyperlink" Target="http://www.homeless.org.uk/homeless-england/service/lb-southwark-housing-advice-service" TargetMode="External"/><Relationship Id="rId2" Type="http://schemas.openxmlformats.org/officeDocument/2006/relationships/notesSlide" Target="../notesSlides/notesSlide23.xml"/><Relationship Id="rId16" Type="http://schemas.openxmlformats.org/officeDocument/2006/relationships/hyperlink" Target="mailto:suttonnightwatch@gmail.com" TargetMode="External"/><Relationship Id="rId1" Type="http://schemas.openxmlformats.org/officeDocument/2006/relationships/slideLayout" Target="../slideLayouts/slideLayout7.xml"/><Relationship Id="rId6" Type="http://schemas.openxmlformats.org/officeDocument/2006/relationships/hyperlink" Target="http://www.nosecondnightout.org.uk/" TargetMode="External"/><Relationship Id="rId11" Type="http://schemas.openxmlformats.org/officeDocument/2006/relationships/hyperlink" Target="https://www.crisis.org.uk/" TargetMode="External"/><Relationship Id="rId5" Type="http://schemas.openxmlformats.org/officeDocument/2006/relationships/hyperlink" Target="http://www.streetlink.org.uk/" TargetMode="External"/><Relationship Id="rId15" Type="http://schemas.openxmlformats.org/officeDocument/2006/relationships/hyperlink" Target="https://suttonnightwatch.wordpress.com/" TargetMode="External"/><Relationship Id="rId10" Type="http://schemas.openxmlformats.org/officeDocument/2006/relationships/hyperlink" Target="crisis.org.uk" TargetMode="External"/><Relationship Id="rId19" Type="http://schemas.openxmlformats.org/officeDocument/2006/relationships/slide" Target="slide2.xml"/><Relationship Id="rId4" Type="http://schemas.openxmlformats.org/officeDocument/2006/relationships/hyperlink" Target="http://www.streetlink.org.uk/i-am-rough-sleeping" TargetMode="External"/><Relationship Id="rId9" Type="http://schemas.openxmlformats.org/officeDocument/2006/relationships/hyperlink" Target="http://www.shelter.org.uk/" TargetMode="External"/><Relationship Id="rId14" Type="http://schemas.openxmlformats.org/officeDocument/2006/relationships/hyperlink" Target="http://www.salvationarmy.org/"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lifesigns.org.uk/forum/index.php?sid=ad91856edd03ec0b517d84eb5fa6fd05" TargetMode="External"/><Relationship Id="rId13" Type="http://schemas.openxmlformats.org/officeDocument/2006/relationships/hyperlink" Target="https://www.mind.org.uk/information-support/types-of-mental-health-problems/suicidal-feelings/#.WX8HznrLlrk" TargetMode="External"/><Relationship Id="rId18" Type="http://schemas.openxmlformats.org/officeDocument/2006/relationships/slide" Target="slide2.xml"/><Relationship Id="rId3" Type="http://schemas.openxmlformats.org/officeDocument/2006/relationships/image" Target="../media/image1.png"/><Relationship Id="rId7" Type="http://schemas.openxmlformats.org/officeDocument/2006/relationships/hyperlink" Target="http://www.lifesigns.org.uk/" TargetMode="External"/><Relationship Id="rId12" Type="http://schemas.openxmlformats.org/officeDocument/2006/relationships/hyperlink" Target="https://www.thecalmzone.net/" TargetMode="External"/><Relationship Id="rId17" Type="http://schemas.openxmlformats.org/officeDocument/2006/relationships/hyperlink" Target="mailto:mash@sutton.gov.uk" TargetMode="External"/><Relationship Id="rId2" Type="http://schemas.openxmlformats.org/officeDocument/2006/relationships/notesSlide" Target="../notesSlides/notesSlide24.xml"/><Relationship Id="rId16" Type="http://schemas.openxmlformats.org/officeDocument/2006/relationships/hyperlink" Target="http://www.suttonlscb.org.uk/lscb-self-harm.php#gsc.tab=0" TargetMode="External"/><Relationship Id="rId1" Type="http://schemas.openxmlformats.org/officeDocument/2006/relationships/slideLayout" Target="../slideLayouts/slideLayout7.xml"/><Relationship Id="rId6" Type="http://schemas.openxmlformats.org/officeDocument/2006/relationships/hyperlink" Target="http://www.themix.org.uk/get-support" TargetMode="External"/><Relationship Id="rId11" Type="http://schemas.openxmlformats.org/officeDocument/2006/relationships/hyperlink" Target="https://www.selfinjurysupport.org.uk/" TargetMode="External"/><Relationship Id="rId5" Type="http://schemas.openxmlformats.org/officeDocument/2006/relationships/hyperlink" Target="mailto:info@selfharm.co.uk" TargetMode="External"/><Relationship Id="rId15" Type="http://schemas.openxmlformats.org/officeDocument/2006/relationships/hyperlink" Target="http://www.supportline.org.uk/problems/suicide.php" TargetMode="External"/><Relationship Id="rId10" Type="http://schemas.openxmlformats.org/officeDocument/2006/relationships/hyperlink" Target="https://www.rethink.org/diagnosis-treatment/symptoms/self-harm?gclid=EAIaIQobChMIm5GTu5Gv2AIVVTPTCh30nQcLEAAYAiAAEgLQNfD_BwE" TargetMode="External"/><Relationship Id="rId4" Type="http://schemas.openxmlformats.org/officeDocument/2006/relationships/hyperlink" Target="https://www.selfharm.co.uk/" TargetMode="External"/><Relationship Id="rId9" Type="http://schemas.openxmlformats.org/officeDocument/2006/relationships/hyperlink" Target="http://www.sane.org.uk/" TargetMode="External"/><Relationship Id="rId14" Type="http://schemas.openxmlformats.org/officeDocument/2006/relationships/hyperlink" Target="https://www.mind.org.uk/information-support/types-of-mental-health-problems/self-harm/#.WX8q9XrLlrk"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www.maytree.org.uk/" TargetMode="External"/><Relationship Id="rId13" Type="http://schemas.openxmlformats.org/officeDocument/2006/relationships/hyperlink" Target="http://www.prevent-suicide.org.uk/stay_alive_suicide_prevention_mobile_phone_application.html" TargetMode="External"/><Relationship Id="rId3" Type="http://schemas.openxmlformats.org/officeDocument/2006/relationships/image" Target="../media/image1.png"/><Relationship Id="rId7" Type="http://schemas.openxmlformats.org/officeDocument/2006/relationships/hyperlink" Target="http://www.themix.org.uk/get-support" TargetMode="External"/><Relationship Id="rId12" Type="http://schemas.openxmlformats.org/officeDocument/2006/relationships/hyperlink" Target="http://www.prevent-suicide.org.uk/index.html" TargetMode="External"/><Relationship Id="rId2" Type="http://schemas.openxmlformats.org/officeDocument/2006/relationships/notesSlide" Target="../notesSlides/notesSlide25.xml"/><Relationship Id="rId16"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hyperlink" Target="tel:+08000684141" TargetMode="External"/><Relationship Id="rId11" Type="http://schemas.openxmlformats.org/officeDocument/2006/relationships/hyperlink" Target="http://www.supportline.org.uk/problems/suicide.php" TargetMode="External"/><Relationship Id="rId5" Type="http://schemas.openxmlformats.org/officeDocument/2006/relationships/hyperlink" Target="https://www.papyrus-uk.org/" TargetMode="External"/><Relationship Id="rId15" Type="http://schemas.openxmlformats.org/officeDocument/2006/relationships/hyperlink" Target="http://www.sane.org.uk/" TargetMode="External"/><Relationship Id="rId10" Type="http://schemas.openxmlformats.org/officeDocument/2006/relationships/hyperlink" Target="https://www.mind.org.uk/information-support/types-of-mental-health-problems/suicidal-feelings/#.WX8HznrLlrk" TargetMode="External"/><Relationship Id="rId4" Type="http://schemas.openxmlformats.org/officeDocument/2006/relationships/hyperlink" Target="https://www.samaritans.org/" TargetMode="External"/><Relationship Id="rId9" Type="http://schemas.openxmlformats.org/officeDocument/2006/relationships/hyperlink" Target="https://www.thecalmzone.net/" TargetMode="External"/><Relationship Id="rId14" Type="http://schemas.openxmlformats.org/officeDocument/2006/relationships/hyperlink" Target="mailto:office@prevent-suicide.org.uk"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ageuk.org.uk" TargetMode="External"/><Relationship Id="rId13" Type="http://schemas.openxmlformats.org/officeDocument/2006/relationships/hyperlink" Target="https://support.sueryder.org/community" TargetMode="External"/><Relationship Id="rId3" Type="http://schemas.openxmlformats.org/officeDocument/2006/relationships/image" Target="../media/image1.png"/><Relationship Id="rId7" Type="http://schemas.openxmlformats.org/officeDocument/2006/relationships/hyperlink" Target="http://advicefinder.turn2us.org.uk/" TargetMode="External"/><Relationship Id="rId12" Type="http://schemas.openxmlformats.org/officeDocument/2006/relationships/hyperlink" Target="http://www.sueryder.org/how-we-help/care-services" TargetMode="External"/><Relationship Id="rId2" Type="http://schemas.openxmlformats.org/officeDocument/2006/relationships/notesSlide" Target="../notesSlides/notesSlide26.xml"/><Relationship Id="rId16"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hyperlink" Target="https://www.turn2us.org.uk/" TargetMode="External"/><Relationship Id="rId11" Type="http://schemas.openxmlformats.org/officeDocument/2006/relationships/hyperlink" Target="https://www.disabilityrightsuk.org/how-we-can-help/helplines/independent-living-advice-line" TargetMode="External"/><Relationship Id="rId5" Type="http://schemas.openxmlformats.org/officeDocument/2006/relationships/hyperlink" Target="https://www.mariecurie.org.uk/help/marie-curie-support-line/using-online-chat" TargetMode="External"/><Relationship Id="rId15" Type="http://schemas.openxmlformats.org/officeDocument/2006/relationships/hyperlink" Target="http://www.tht.org.uk/" TargetMode="External"/><Relationship Id="rId10" Type="http://schemas.openxmlformats.org/officeDocument/2006/relationships/hyperlink" Target="http://www.equalityadvisoryservice.com/" TargetMode="External"/><Relationship Id="rId4" Type="http://schemas.openxmlformats.org/officeDocument/2006/relationships/hyperlink" Target="https://www.mariecurie.org.uk/help/marie-curie-support-line" TargetMode="External"/><Relationship Id="rId9" Type="http://schemas.openxmlformats.org/officeDocument/2006/relationships/hyperlink" Target="https://www.disabilityrightsuk.org/how-we-can-help" TargetMode="External"/><Relationship Id="rId14" Type="http://schemas.openxmlformats.org/officeDocument/2006/relationships/hyperlink" Target="http://support.sueryder.org/practical-emotional-advice"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www.ipcc.gov.uk/complaints" TargetMode="External"/><Relationship Id="rId3" Type="http://schemas.openxmlformats.org/officeDocument/2006/relationships/image" Target="../media/image1.png"/><Relationship Id="rId7" Type="http://schemas.openxmlformats.org/officeDocument/2006/relationships/hyperlink" Target="tel:%200808%20178%205184"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hyperlink" Target="https://www.victimsupport.org.uk/help-and-support/get-help/support-near-you/live-chat" TargetMode="External"/><Relationship Id="rId5" Type="http://schemas.openxmlformats.org/officeDocument/2006/relationships/hyperlink" Target="tel:08%2008%2016%2089%20111" TargetMode="External"/><Relationship Id="rId4" Type="http://schemas.openxmlformats.org/officeDocument/2006/relationships/hyperlink" Target="https://www.victimsupport.org.uk/help-and-support/get-help" TargetMode="External"/><Relationship Id="rId9" Type="http://schemas.openxmlformats.org/officeDocument/2006/relationships/slide" Target="slide2.xml"/></Relationships>
</file>

<file path=ppt/slides/_rels/slide3.xml.rels><?xml version="1.0" encoding="UTF-8" standalone="yes"?>
<Relationships xmlns="http://schemas.openxmlformats.org/package/2006/relationships"><Relationship Id="rId8" Type="http://schemas.openxmlformats.org/officeDocument/2006/relationships/hyperlink" Target="mailto:wtf@cauk.org.uk" TargetMode="External"/><Relationship Id="rId13" Type="http://schemas.openxmlformats.org/officeDocument/2006/relationships/hyperlink" Target="http://famanon.org.uk/" TargetMode="External"/><Relationship Id="rId18" Type="http://schemas.openxmlformats.org/officeDocument/2006/relationships/image" Target="../media/image1.png"/><Relationship Id="rId3" Type="http://schemas.openxmlformats.org/officeDocument/2006/relationships/hyperlink" Target="https://www.addictionhelper.com/" TargetMode="External"/><Relationship Id="rId7" Type="http://schemas.openxmlformats.org/officeDocument/2006/relationships/hyperlink" Target="http://www.cauk.org.uk/index.asp" TargetMode="External"/><Relationship Id="rId12" Type="http://schemas.openxmlformats.org/officeDocument/2006/relationships/hyperlink" Target="http://www.gamcare.org.uk/support-and-counselling/frontline-services/netline" TargetMode="External"/><Relationship Id="rId17" Type="http://schemas.openxmlformats.org/officeDocument/2006/relationships/hyperlink" Target="http://www.nacoa.org.uk/" TargetMode="External"/><Relationship Id="rId2" Type="http://schemas.openxmlformats.org/officeDocument/2006/relationships/notesSlide" Target="../notesSlides/notesSlide2.xml"/><Relationship Id="rId16" Type="http://schemas.openxmlformats.org/officeDocument/2006/relationships/hyperlink" Target="http://www.al-anonuk.org.uk/public/what-alateen" TargetMode="External"/><Relationship Id="rId1" Type="http://schemas.openxmlformats.org/officeDocument/2006/relationships/slideLayout" Target="../slideLayouts/slideLayout7.xml"/><Relationship Id="rId6" Type="http://schemas.openxmlformats.org/officeDocument/2006/relationships/hyperlink" Target="https://www.release.org.uk/" TargetMode="External"/><Relationship Id="rId11" Type="http://schemas.openxmlformats.org/officeDocument/2006/relationships/hyperlink" Target="http://www.gamcare.org.uk/" TargetMode="External"/><Relationship Id="rId5" Type="http://schemas.openxmlformats.org/officeDocument/2006/relationships/hyperlink" Target="http://www.talktofrank.com/" TargetMode="External"/><Relationship Id="rId15" Type="http://schemas.openxmlformats.org/officeDocument/2006/relationships/hyperlink" Target="https://www.cruse.org.uk/" TargetMode="External"/><Relationship Id="rId10" Type="http://schemas.openxmlformats.org/officeDocument/2006/relationships/hyperlink" Target="https://www.gamblingtherapy.org/" TargetMode="External"/><Relationship Id="rId19" Type="http://schemas.openxmlformats.org/officeDocument/2006/relationships/slide" Target="slide2.xml"/><Relationship Id="rId4" Type="http://schemas.openxmlformats.org/officeDocument/2006/relationships/hyperlink" Target="tel:08009159400" TargetMode="External"/><Relationship Id="rId9" Type="http://schemas.openxmlformats.org/officeDocument/2006/relationships/hyperlink" Target="http://www.cnwl.nhs.uk/cnwl-national-problem-gambling-clinic/" TargetMode="External"/><Relationship Id="rId14" Type="http://schemas.openxmlformats.org/officeDocument/2006/relationships/hyperlink" Target="https://famanon.co.uk/forum/"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 Id="rId5" Type="http://schemas.openxmlformats.org/officeDocument/2006/relationships/slide" Target="slide2.xml"/><Relationship Id="rId4" Type="http://schemas.openxmlformats.org/officeDocument/2006/relationships/hyperlink" Target="http://nationalcrimeagency.gov.uk/about-us/what-we-do/specialist-capabilities/uk-protected-persons-servic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tel:02087731881" TargetMode="External"/><Relationship Id="rId3" Type="http://schemas.openxmlformats.org/officeDocument/2006/relationships/hyperlink" Target="http://www.alcoholics-anonymous.org.uk/" TargetMode="External"/><Relationship Id="rId7" Type="http://schemas.openxmlformats.org/officeDocument/2006/relationships/hyperlink" Target="http://www.cranstoun.org/our-services/young-people-families/switch-sutton"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www.drugaddictsanonymous.org.uk/" TargetMode="External"/><Relationship Id="rId11" Type="http://schemas.openxmlformats.org/officeDocument/2006/relationships/slide" Target="slide2.xml"/><Relationship Id="rId5" Type="http://schemas.openxmlformats.org/officeDocument/2006/relationships/hyperlink" Target="http://www.swlstg-tr.nhs.uk/our-services/find-a-service/service/sutton-drug-and-alcohol-recovery-team" TargetMode="External"/><Relationship Id="rId10" Type="http://schemas.openxmlformats.org/officeDocument/2006/relationships/image" Target="../media/image1.png"/><Relationship Id="rId4" Type="http://schemas.openxmlformats.org/officeDocument/2006/relationships/hyperlink" Target="http://www.cranstoun.org/our-services/alcohol-drugs-community/inspire-sutton/" TargetMode="External"/><Relationship Id="rId9" Type="http://schemas.openxmlformats.org/officeDocument/2006/relationships/hyperlink" Target="http://www.cranstoun.org/our-services/young-people-families/switch-sutton/"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crusecroydon.org.uk/" TargetMode="External"/><Relationship Id="rId13" Type="http://schemas.openxmlformats.org/officeDocument/2006/relationships/hyperlink" Target="https://sbnwk.org.uk/" TargetMode="External"/><Relationship Id="rId18" Type="http://schemas.openxmlformats.org/officeDocument/2006/relationships/slide" Target="slide2.xml"/><Relationship Id="rId3" Type="http://schemas.openxmlformats.org/officeDocument/2006/relationships/image" Target="../media/image1.png"/><Relationship Id="rId7" Type="http://schemas.openxmlformats.org/officeDocument/2006/relationships/hyperlink" Target="mailto:croydon@cruse.org.uk" TargetMode="External"/><Relationship Id="rId12" Type="http://schemas.openxmlformats.org/officeDocument/2006/relationships/hyperlink" Target="http://childdeathhelpline.org.uk/contact-us/4583966918" TargetMode="External"/><Relationship Id="rId17" Type="http://schemas.openxmlformats.org/officeDocument/2006/relationships/hyperlink" Target="https://www.griefencounter.org.uk/young-people/" TargetMode="External"/><Relationship Id="rId2" Type="http://schemas.openxmlformats.org/officeDocument/2006/relationships/notesSlide" Target="../notesSlides/notesSlide4.xml"/><Relationship Id="rId16" Type="http://schemas.openxmlformats.org/officeDocument/2006/relationships/hyperlink" Target="mailto:support@griefencounter.org.uk" TargetMode="External"/><Relationship Id="rId1" Type="http://schemas.openxmlformats.org/officeDocument/2006/relationships/slideLayout" Target="../slideLayouts/slideLayout7.xml"/><Relationship Id="rId6" Type="http://schemas.openxmlformats.org/officeDocument/2006/relationships/hyperlink" Target="https://www.cruse.org.uk/" TargetMode="External"/><Relationship Id="rId11" Type="http://schemas.openxmlformats.org/officeDocument/2006/relationships/hyperlink" Target="https://bereavementadvice.org/" TargetMode="External"/><Relationship Id="rId5" Type="http://schemas.openxmlformats.org/officeDocument/2006/relationships/hyperlink" Target="https://childbereavementuk.org/for-families/support/west-london/" TargetMode="External"/><Relationship Id="rId15" Type="http://schemas.openxmlformats.org/officeDocument/2006/relationships/hyperlink" Target="https://www.griefencounter.org.uk/" TargetMode="External"/><Relationship Id="rId10" Type="http://schemas.openxmlformats.org/officeDocument/2006/relationships/hyperlink" Target="http://bereavement-trust.org.uk/" TargetMode="External"/><Relationship Id="rId4" Type="http://schemas.openxmlformats.org/officeDocument/2006/relationships/hyperlink" Target="https://childbereavementuk.org/" TargetMode="External"/><Relationship Id="rId9" Type="http://schemas.openxmlformats.org/officeDocument/2006/relationships/hyperlink" Target="http://uk-sobs.org.uk/" TargetMode="External"/><Relationship Id="rId14" Type="http://schemas.openxmlformats.org/officeDocument/2006/relationships/hyperlink" Target="http://www.bereavementcharity.org.uk/index.php"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lvis.org.uk/" TargetMode="External"/><Relationship Id="rId3" Type="http://schemas.openxmlformats.org/officeDocument/2006/relationships/image" Target="../media/image1.png"/><Relationship Id="rId7" Type="http://schemas.openxmlformats.org/officeDocument/2006/relationships/hyperlink" Target="mailto:info@suttonvision.org.uk" TargetMode="External"/><Relationship Id="rId12"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suttonvision.org.uk/" TargetMode="External"/><Relationship Id="rId11" Type="http://schemas.openxmlformats.org/officeDocument/2006/relationships/hyperlink" Target="http://www.pocklington-trust.org.uk/" TargetMode="External"/><Relationship Id="rId5" Type="http://schemas.openxmlformats.org/officeDocument/2006/relationships/hyperlink" Target="mailto:helpline@rnib.org.uk" TargetMode="External"/><Relationship Id="rId10" Type="http://schemas.openxmlformats.org/officeDocument/2006/relationships/hyperlink" Target="https://www.metroblindsport.org/" TargetMode="External"/><Relationship Id="rId4" Type="http://schemas.openxmlformats.org/officeDocument/2006/relationships/hyperlink" Target="http://www.rnib.org.uk/" TargetMode="External"/><Relationship Id="rId9" Type="http://schemas.openxmlformats.org/officeDocument/2006/relationships/hyperlink" Target="mailto:info@selvis.org.uk" TargetMode="External"/></Relationships>
</file>

<file path=ppt/slides/_rels/slide7.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image" Target="../media/image1.png"/><Relationship Id="rId7" Type="http://schemas.openxmlformats.org/officeDocument/2006/relationships/hyperlink" Target="http://www.coramvoice.org.uk/professional-zone/about-us"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coramvoice.org.uk/" TargetMode="External"/><Relationship Id="rId5" Type="http://schemas.openxmlformats.org/officeDocument/2006/relationships/hyperlink" Target="mailto:info@careleavers.com" TargetMode="External"/><Relationship Id="rId4" Type="http://schemas.openxmlformats.org/officeDocument/2006/relationships/hyperlink" Target="http://www.careleavers.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mailto:info@deafblind.org.uk" TargetMode="External"/><Relationship Id="rId5" Type="http://schemas.openxmlformats.org/officeDocument/2006/relationships/hyperlink" Target="http://deafblind.org.uk/" TargetMode="External"/><Relationship Id="rId4" Type="http://schemas.openxmlformats.org/officeDocument/2006/relationships/hyperlink" Target="https://www.sense.org.uk/"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actiononhearingloss.org.uk/" TargetMode="External"/><Relationship Id="rId3" Type="http://schemas.openxmlformats.org/officeDocument/2006/relationships/image" Target="../media/image1.png"/><Relationship Id="rId7" Type="http://schemas.openxmlformats.org/officeDocument/2006/relationships/hyperlink" Target="mailto:info@royaldeaf.org.uk" TargetMode="External"/><Relationship Id="rId12"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www.royaldeaf.org.uk/" TargetMode="External"/><Relationship Id="rId11" Type="http://schemas.openxmlformats.org/officeDocument/2006/relationships/hyperlink" Target="http://www.signhealth.org.uk/our-projects/deafhope-projects/deafhope-service/" TargetMode="External"/><Relationship Id="rId5" Type="http://schemas.openxmlformats.org/officeDocument/2006/relationships/hyperlink" Target="http://www.deafplus.org/what-we-do/bsl-advice-helpline/" TargetMode="External"/><Relationship Id="rId10" Type="http://schemas.openxmlformats.org/officeDocument/2006/relationships/hyperlink" Target="https://www.sense.org.uk/" TargetMode="External"/><Relationship Id="rId4" Type="http://schemas.openxmlformats.org/officeDocument/2006/relationships/hyperlink" Target="http://www.deafplus.org/" TargetMode="External"/><Relationship Id="rId9" Type="http://schemas.openxmlformats.org/officeDocument/2006/relationships/hyperlink" Target="https://www.hearinglink.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784" y="1988840"/>
            <a:ext cx="7772400" cy="936104"/>
          </a:xfrm>
        </p:spPr>
        <p:txBody>
          <a:bodyPr>
            <a:noAutofit/>
          </a:bodyPr>
          <a:lstStyle/>
          <a:p>
            <a:r>
              <a:rPr lang="en-GB" b="1" dirty="0" smtClean="0">
                <a:solidFill>
                  <a:srgbClr val="002060"/>
                </a:solidFill>
              </a:rPr>
              <a:t>Sutton </a:t>
            </a:r>
            <a:r>
              <a:rPr lang="en-GB" b="1" dirty="0">
                <a:solidFill>
                  <a:srgbClr val="002060"/>
                </a:solidFill>
              </a:rPr>
              <a:t>Complex </a:t>
            </a:r>
            <a:r>
              <a:rPr lang="en-GB" b="1" dirty="0" smtClean="0">
                <a:solidFill>
                  <a:srgbClr val="002060"/>
                </a:solidFill>
              </a:rPr>
              <a:t>Needs Hub</a:t>
            </a:r>
            <a:endParaRPr lang="en-GB" b="1" dirty="0">
              <a:solidFill>
                <a:srgbClr val="002060"/>
              </a:solidFill>
            </a:endParaRPr>
          </a:p>
        </p:txBody>
      </p:sp>
      <p:pic>
        <p:nvPicPr>
          <p:cNvPr id="3" name="Picture 2"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upload.wikimedia.org/wikipedia/en/thumb/4/44/Corporate_logo_of_JobCentrePlus.svg/1280px-Corporate_logo_of_JobCentrePlus.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8" y="5967416"/>
            <a:ext cx="1404966" cy="7068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11760" y="3556948"/>
            <a:ext cx="4032448" cy="1960284"/>
          </a:xfrm>
          <a:prstGeom prst="rect">
            <a:avLst/>
          </a:prstGeom>
        </p:spPr>
      </p:pic>
      <p:sp>
        <p:nvSpPr>
          <p:cNvPr id="4" name="Slide Number Placeholder 3"/>
          <p:cNvSpPr>
            <a:spLocks noGrp="1"/>
          </p:cNvSpPr>
          <p:nvPr>
            <p:ph type="sldNum" sz="quarter" idx="12"/>
          </p:nvPr>
        </p:nvSpPr>
        <p:spPr/>
        <p:txBody>
          <a:bodyPr/>
          <a:lstStyle/>
          <a:p>
            <a:fld id="{DD708C37-1345-4093-8824-C67F1AB4E230}" type="slidenum">
              <a:rPr lang="en-GB" smtClean="0"/>
              <a:t>1</a:t>
            </a:fld>
            <a:endParaRPr lang="en-GB" dirty="0"/>
          </a:p>
        </p:txBody>
      </p:sp>
      <p:sp>
        <p:nvSpPr>
          <p:cNvPr id="6" name="TextBox 5"/>
          <p:cNvSpPr txBox="1"/>
          <p:nvPr/>
        </p:nvSpPr>
        <p:spPr>
          <a:xfrm>
            <a:off x="2411760" y="5951521"/>
            <a:ext cx="4248472" cy="369332"/>
          </a:xfrm>
          <a:prstGeom prst="rect">
            <a:avLst/>
          </a:prstGeom>
          <a:noFill/>
        </p:spPr>
        <p:txBody>
          <a:bodyPr wrap="square" rtlCol="0">
            <a:spAutoFit/>
          </a:bodyPr>
          <a:lstStyle/>
          <a:p>
            <a:pPr algn="ctr"/>
            <a:r>
              <a:rPr lang="en-GB" dirty="0" smtClean="0">
                <a:hlinkClick r:id="rId6" action="ppaction://hlinksldjump"/>
              </a:rPr>
              <a:t>Link to Index Page</a:t>
            </a:r>
            <a:endParaRPr lang="en-GB" dirty="0"/>
          </a:p>
        </p:txBody>
      </p:sp>
    </p:spTree>
    <p:extLst>
      <p:ext uri="{BB962C8B-B14F-4D97-AF65-F5344CB8AC3E}">
        <p14:creationId xmlns:p14="http://schemas.microsoft.com/office/powerpoint/2010/main" val="694857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421694617"/>
              </p:ext>
            </p:extLst>
          </p:nvPr>
        </p:nvGraphicFramePr>
        <p:xfrm>
          <a:off x="323528" y="764704"/>
          <a:ext cx="8280919" cy="5438512"/>
        </p:xfrm>
        <a:graphic>
          <a:graphicData uri="http://schemas.openxmlformats.org/drawingml/2006/table">
            <a:tbl>
              <a:tblPr firstRow="1" bandRow="1">
                <a:tableStyleId>{5C22544A-7EE6-4342-B048-85BDC9FD1C3A}</a:tableStyleId>
              </a:tblPr>
              <a:tblGrid>
                <a:gridCol w="1728192"/>
                <a:gridCol w="3312368"/>
                <a:gridCol w="3240359"/>
              </a:tblGrid>
              <a:tr h="370840">
                <a:tc>
                  <a:txBody>
                    <a:bodyPr/>
                    <a:lstStyle/>
                    <a:p>
                      <a:r>
                        <a:rPr lang="en-GB" sz="900" b="0" dirty="0" smtClean="0"/>
                        <a:t>ORGANISATION</a:t>
                      </a:r>
                      <a:endParaRPr lang="en-GB" sz="900" b="0" dirty="0"/>
                    </a:p>
                  </a:txBody>
                  <a:tcPr/>
                </a:tc>
                <a:tc>
                  <a:txBody>
                    <a:bodyPr/>
                    <a:lstStyle/>
                    <a:p>
                      <a:r>
                        <a:rPr lang="en-GB" sz="900" b="0" dirty="0" smtClean="0"/>
                        <a:t>SERVICES</a:t>
                      </a:r>
                      <a:endParaRPr lang="en-GB" sz="900" b="0" dirty="0"/>
                    </a:p>
                  </a:txBody>
                  <a:tcPr/>
                </a:tc>
                <a:tc>
                  <a:txBody>
                    <a:bodyPr/>
                    <a:lstStyle/>
                    <a:p>
                      <a:r>
                        <a:rPr lang="en-GB" sz="900" b="0" dirty="0" smtClean="0"/>
                        <a:t>CONTACT</a:t>
                      </a:r>
                      <a:r>
                        <a:rPr lang="en-GB" sz="900" b="0" baseline="0" dirty="0" smtClean="0"/>
                        <a:t> </a:t>
                      </a:r>
                      <a:endParaRPr lang="en-GB" sz="900" b="0" dirty="0"/>
                    </a:p>
                  </a:txBody>
                  <a:tcPr/>
                </a:tc>
              </a:tr>
              <a:tr h="277232">
                <a:tc>
                  <a:txBody>
                    <a:bodyPr/>
                    <a:lstStyle/>
                    <a:p>
                      <a:r>
                        <a:rPr lang="en-GB" sz="1100" u="sng" kern="1200" dirty="0" smtClean="0">
                          <a:solidFill>
                            <a:schemeClr val="dk1"/>
                          </a:solidFill>
                          <a:effectLst/>
                          <a:latin typeface="+mn-lt"/>
                          <a:ea typeface="+mn-ea"/>
                          <a:cs typeface="+mn-cs"/>
                          <a:hlinkClick r:id="rId4"/>
                        </a:rPr>
                        <a:t>Turn2Us</a:t>
                      </a:r>
                      <a:endParaRPr lang="en-GB" sz="11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solidFill>
                            <a:schemeClr val="tx1"/>
                          </a:solidFill>
                        </a:rPr>
                        <a:t>A national charity that helps people in financial hardship gain access to welfare benefits, charitable grants and support services.  - for all affected by debt</a:t>
                      </a:r>
                    </a:p>
                  </a:txBody>
                  <a:tcPr/>
                </a:tc>
                <a:tc>
                  <a:txBody>
                    <a:bodyPr/>
                    <a:lstStyle/>
                    <a:p>
                      <a:r>
                        <a:rPr lang="en-GB" sz="1100" b="0" dirty="0" smtClean="0">
                          <a:solidFill>
                            <a:schemeClr val="tx1"/>
                          </a:solidFill>
                        </a:rPr>
                        <a:t>Link for contact form:   </a:t>
                      </a:r>
                      <a:r>
                        <a:rPr lang="en-GB" sz="1100" b="0" dirty="0" smtClean="0">
                          <a:solidFill>
                            <a:schemeClr val="tx1"/>
                          </a:solidFill>
                          <a:hlinkClick r:id="rId5"/>
                        </a:rPr>
                        <a:t>https://www.turn2us.org.uk/About-Us/Contact-us/Contact-us-form</a:t>
                      </a:r>
                      <a:endParaRPr lang="en-GB" sz="1100" b="0" dirty="0" smtClean="0">
                        <a:solidFill>
                          <a:schemeClr val="tx1"/>
                        </a:solidFill>
                      </a:endParaRPr>
                    </a:p>
                  </a:txBody>
                  <a:tcPr/>
                </a:tc>
              </a:tr>
              <a:tr h="277232">
                <a:tc>
                  <a:txBody>
                    <a:bodyPr/>
                    <a:lstStyle/>
                    <a:p>
                      <a:r>
                        <a:rPr lang="en-GB" sz="1100" b="0" dirty="0" smtClean="0">
                          <a:hlinkClick r:id="rId6"/>
                        </a:rPr>
                        <a:t>Christians Against Poverty </a:t>
                      </a:r>
                      <a:endParaRPr lang="en-GB" sz="1100" b="0" dirty="0"/>
                    </a:p>
                  </a:txBody>
                  <a:tcPr/>
                </a:tc>
                <a:tc>
                  <a:txBody>
                    <a:bodyPr/>
                    <a:lstStyle/>
                    <a:p>
                      <a:r>
                        <a:rPr lang="en-GB" sz="1100" b="0" dirty="0" smtClean="0"/>
                        <a:t>Online money management </a:t>
                      </a:r>
                    </a:p>
                    <a:p>
                      <a:r>
                        <a:rPr lang="en-GB" sz="1100" b="0" dirty="0" smtClean="0"/>
                        <a:t>Debt</a:t>
                      </a:r>
                      <a:r>
                        <a:rPr lang="en-GB" sz="1100" b="0" baseline="0" dirty="0" smtClean="0"/>
                        <a:t> Centres</a:t>
                      </a:r>
                    </a:p>
                    <a:p>
                      <a:r>
                        <a:rPr lang="en-GB" sz="1100" b="0" baseline="0" dirty="0" smtClean="0"/>
                        <a:t>Job Clubs</a:t>
                      </a:r>
                    </a:p>
                    <a:p>
                      <a:r>
                        <a:rPr lang="en-GB" sz="1100" b="0" baseline="0" dirty="0" smtClean="0"/>
                        <a:t>Release courses: 8-week programme to break free from life-controlling habits</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baseline="0" dirty="0" smtClean="0"/>
                        <a:t>Life Skills course . For a</a:t>
                      </a:r>
                      <a:r>
                        <a:rPr lang="en-GB" sz="1100" b="0" dirty="0" smtClean="0"/>
                        <a:t>ll affected by debt</a:t>
                      </a:r>
                    </a:p>
                    <a:p>
                      <a:endParaRPr lang="en-GB" sz="1100" b="0" dirty="0"/>
                    </a:p>
                  </a:txBody>
                  <a:tcPr/>
                </a:tc>
                <a:tc>
                  <a:txBody>
                    <a:bodyPr/>
                    <a:lstStyle/>
                    <a:p>
                      <a:r>
                        <a:rPr kumimoji="0" lang="en-GB" sz="1100" kern="1200" dirty="0" smtClean="0">
                          <a:solidFill>
                            <a:schemeClr val="dk1"/>
                          </a:solidFill>
                          <a:effectLst/>
                          <a:latin typeface="+mn-lt"/>
                          <a:ea typeface="+mn-ea"/>
                          <a:cs typeface="+mn-cs"/>
                          <a:hlinkClick r:id="rId7" action="ppaction://hlinkfile"/>
                        </a:rPr>
                        <a:t>8 Buxton Cr, Sutton SM3 9TP</a:t>
                      </a:r>
                      <a:r>
                        <a:rPr kumimoji="0" lang="en-GB" sz="1100" b="0" kern="1200" dirty="0" smtClean="0">
                          <a:solidFill>
                            <a:schemeClr val="dk1"/>
                          </a:solidFill>
                          <a:effectLst/>
                          <a:latin typeface="+mn-lt"/>
                          <a:ea typeface="+mn-ea"/>
                          <a:cs typeface="+mn-cs"/>
                        </a:rPr>
                        <a:t>– </a:t>
                      </a:r>
                      <a:r>
                        <a:rPr kumimoji="0" lang="en-GB" sz="1100" kern="1200" dirty="0" smtClean="0">
                          <a:solidFill>
                            <a:schemeClr val="dk1"/>
                          </a:solidFill>
                          <a:effectLst/>
                          <a:latin typeface="+mn-lt"/>
                          <a:ea typeface="+mn-ea"/>
                          <a:cs typeface="+mn-cs"/>
                        </a:rPr>
                        <a:t>0800 328 0006 </a:t>
                      </a:r>
                      <a:r>
                        <a:rPr kumimoji="0" lang="en-GB" sz="1100" b="0" kern="1200" dirty="0" smtClean="0">
                          <a:solidFill>
                            <a:schemeClr val="dk1"/>
                          </a:solidFill>
                          <a:effectLst/>
                          <a:latin typeface="+mn-lt"/>
                          <a:ea typeface="+mn-ea"/>
                          <a:cs typeface="+mn-cs"/>
                        </a:rPr>
                        <a:t>call for appointment </a:t>
                      </a:r>
                    </a:p>
                  </a:txBody>
                  <a:tcPr/>
                </a:tc>
              </a:tr>
              <a:tr h="277232">
                <a:tc>
                  <a:txBody>
                    <a:bodyPr/>
                    <a:lstStyle/>
                    <a:p>
                      <a:r>
                        <a:rPr lang="en-GB" sz="1100" b="0" dirty="0" smtClean="0">
                          <a:hlinkClick r:id="rId8"/>
                        </a:rPr>
                        <a:t>Citizens’ Advice</a:t>
                      </a:r>
                      <a:endParaRPr lang="en-GB" sz="1100" b="0" dirty="0"/>
                    </a:p>
                  </a:txBody>
                  <a:tcPr/>
                </a:tc>
                <a:tc>
                  <a:txBody>
                    <a:bodyPr/>
                    <a:lstStyle/>
                    <a:p>
                      <a:r>
                        <a:rPr lang="en-GB" sz="1100" b="0" dirty="0" smtClean="0"/>
                        <a:t>Support</a:t>
                      </a:r>
                      <a:r>
                        <a:rPr lang="en-GB" sz="1100" b="0" baseline="0" dirty="0" smtClean="0"/>
                        <a:t> and advice  - all</a:t>
                      </a:r>
                      <a:endParaRPr lang="en-GB"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0" kern="1200" dirty="0" smtClean="0">
                          <a:solidFill>
                            <a:schemeClr val="dk1"/>
                          </a:solidFill>
                          <a:effectLst/>
                          <a:latin typeface="+mn-lt"/>
                          <a:ea typeface="+mn-ea"/>
                          <a:cs typeface="+mn-cs"/>
                        </a:rPr>
                        <a:t>Central Library, St Nicholas Way, Sutton, SM1 1EA.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0" kern="1200" dirty="0" smtClean="0">
                          <a:solidFill>
                            <a:schemeClr val="dk1"/>
                          </a:solidFill>
                          <a:effectLst/>
                          <a:latin typeface="+mn-lt"/>
                          <a:ea typeface="+mn-ea"/>
                          <a:cs typeface="+mn-cs"/>
                        </a:rPr>
                        <a:t>Drop-in Open 9am</a:t>
                      </a:r>
                      <a:r>
                        <a:rPr kumimoji="0" lang="en-GB" sz="1100" b="0" kern="1200" baseline="0" dirty="0" smtClean="0">
                          <a:solidFill>
                            <a:schemeClr val="dk1"/>
                          </a:solidFill>
                          <a:effectLst/>
                          <a:latin typeface="+mn-lt"/>
                          <a:ea typeface="+mn-ea"/>
                          <a:cs typeface="+mn-cs"/>
                        </a:rPr>
                        <a:t> – 5pm Mon - Fri</a:t>
                      </a:r>
                      <a:r>
                        <a:rPr kumimoji="0" lang="en-GB" sz="1100" b="0" kern="1200" dirty="0" smtClean="0">
                          <a:solidFill>
                            <a:schemeClr val="dk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b="0" kern="1200" dirty="0" smtClean="0">
                          <a:solidFill>
                            <a:schemeClr val="dk1"/>
                          </a:solidFill>
                          <a:effectLst/>
                          <a:latin typeface="+mn-lt"/>
                          <a:ea typeface="+mn-ea"/>
                          <a:cs typeface="+mn-cs"/>
                        </a:rPr>
                        <a:t>Tel: 0208 405 3552</a:t>
                      </a:r>
                    </a:p>
                  </a:txBody>
                  <a:tcPr/>
                </a:tc>
              </a:tr>
              <a:tr h="277232">
                <a:tc>
                  <a:txBody>
                    <a:bodyPr/>
                    <a:lstStyle/>
                    <a:p>
                      <a:r>
                        <a:rPr lang="en-GB" sz="1100" b="1" dirty="0" smtClean="0">
                          <a:solidFill>
                            <a:schemeClr val="bg1"/>
                          </a:solidFill>
                        </a:rPr>
                        <a:t>HELPLINES</a:t>
                      </a:r>
                      <a:endParaRPr lang="en-GB" sz="1100" b="1" dirty="0">
                        <a:solidFill>
                          <a:schemeClr val="bg1"/>
                        </a:solidFill>
                      </a:endParaRPr>
                    </a:p>
                  </a:txBody>
                  <a:tcPr>
                    <a:solidFill>
                      <a:schemeClr val="accent1"/>
                    </a:solidFill>
                  </a:tcPr>
                </a:tc>
                <a:tc>
                  <a:txBody>
                    <a:bodyPr/>
                    <a:lstStyle/>
                    <a:p>
                      <a:endParaRPr lang="en-GB" sz="1100" b="0" dirty="0"/>
                    </a:p>
                  </a:txBody>
                  <a:tcPr>
                    <a:solidFill>
                      <a:schemeClr val="accent1"/>
                    </a:solidFill>
                  </a:tcPr>
                </a:tc>
                <a:tc>
                  <a:txBody>
                    <a:bodyPr/>
                    <a:lstStyle/>
                    <a:p>
                      <a:endParaRPr lang="en-GB" sz="1100" b="0" dirty="0"/>
                    </a:p>
                  </a:txBody>
                  <a:tcPr>
                    <a:solidFill>
                      <a:schemeClr val="accent1"/>
                    </a:solidFill>
                  </a:tcPr>
                </a:tc>
              </a:tr>
              <a:tr h="277232">
                <a:tc>
                  <a:txBody>
                    <a:bodyPr/>
                    <a:lstStyle/>
                    <a:p>
                      <a:r>
                        <a:rPr lang="en-GB" sz="1100" u="sng" kern="1200" dirty="0" smtClean="0">
                          <a:solidFill>
                            <a:schemeClr val="dk1"/>
                          </a:solidFill>
                          <a:effectLst/>
                          <a:latin typeface="+mn-lt"/>
                          <a:ea typeface="+mn-ea"/>
                          <a:cs typeface="Arial" panose="020B0604020202020204" pitchFamily="34" charset="0"/>
                          <a:hlinkClick r:id="rId9"/>
                        </a:rPr>
                        <a:t>National </a:t>
                      </a:r>
                      <a:r>
                        <a:rPr lang="en-GB" sz="1100" u="sng" kern="1200" dirty="0" err="1" smtClean="0">
                          <a:solidFill>
                            <a:schemeClr val="dk1"/>
                          </a:solidFill>
                          <a:effectLst/>
                          <a:latin typeface="+mn-lt"/>
                          <a:ea typeface="+mn-ea"/>
                          <a:cs typeface="Arial" panose="020B0604020202020204" pitchFamily="34" charset="0"/>
                          <a:hlinkClick r:id="rId9"/>
                        </a:rPr>
                        <a:t>Debtline</a:t>
                      </a:r>
                      <a:endParaRPr lang="en-GB" sz="1100" kern="1200" dirty="0">
                        <a:solidFill>
                          <a:schemeClr val="dk1"/>
                        </a:solidFill>
                        <a:effectLst/>
                        <a:latin typeface="+mn-lt"/>
                        <a:ea typeface="+mn-ea"/>
                        <a:cs typeface="Arial" panose="020B0604020202020204" pitchFamily="34" charset="0"/>
                      </a:endParaRPr>
                    </a:p>
                  </a:txBody>
                  <a:tcPr/>
                </a:tc>
                <a:tc>
                  <a:txBody>
                    <a:bodyPr/>
                    <a:lstStyle/>
                    <a:p>
                      <a:r>
                        <a:rPr lang="en-GB" sz="1100" b="0" dirty="0" smtClean="0"/>
                        <a:t>Helpline</a:t>
                      </a:r>
                      <a:endParaRPr lang="en-GB" sz="1100" b="0" dirty="0"/>
                    </a:p>
                  </a:txBody>
                  <a:tcPr/>
                </a:tc>
                <a:tc>
                  <a:txBody>
                    <a:bodyPr/>
                    <a:lstStyle/>
                    <a:p>
                      <a:r>
                        <a:rPr lang="en-GB" sz="1100" b="0" dirty="0" smtClean="0">
                          <a:effectLst/>
                        </a:rPr>
                        <a:t>0808 808 4000 – free, Mon-Fri,</a:t>
                      </a:r>
                      <a:r>
                        <a:rPr lang="en-GB" sz="1100" b="0" baseline="0" dirty="0" smtClean="0">
                          <a:effectLst/>
                        </a:rPr>
                        <a:t> 09:00-20:00; Sat, 09:30-13:00 </a:t>
                      </a:r>
                      <a:endParaRPr lang="en-GB" sz="1100" b="0" dirty="0"/>
                    </a:p>
                  </a:txBody>
                  <a:tcPr/>
                </a:tc>
              </a:tr>
              <a:tr h="246112">
                <a:tc>
                  <a:txBody>
                    <a:bodyPr/>
                    <a:lstStyle/>
                    <a:p>
                      <a:r>
                        <a:rPr lang="en-GB" sz="1100" b="0" dirty="0" err="1" smtClean="0">
                          <a:hlinkClick r:id="rId10"/>
                        </a:rPr>
                        <a:t>Stepchange</a:t>
                      </a:r>
                      <a:endParaRPr lang="en-GB" sz="11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t>Helpline</a:t>
                      </a:r>
                    </a:p>
                  </a:txBody>
                  <a:tcPr/>
                </a:tc>
                <a:tc>
                  <a:txBody>
                    <a:bodyPr/>
                    <a:lstStyle/>
                    <a:p>
                      <a:r>
                        <a:rPr lang="en-GB" sz="1100" b="0" dirty="0" smtClean="0"/>
                        <a:t>0800 138 1111</a:t>
                      </a:r>
                    </a:p>
                  </a:txBody>
                  <a:tcPr/>
                </a:tc>
              </a:tr>
              <a:tr h="370840">
                <a:tc>
                  <a:txBody>
                    <a:bodyPr/>
                    <a:lstStyle/>
                    <a:p>
                      <a:r>
                        <a:rPr lang="en-GB" sz="1100" b="0" dirty="0" smtClean="0">
                          <a:hlinkClick r:id="rId11"/>
                        </a:rPr>
                        <a:t>Shelter</a:t>
                      </a:r>
                      <a:endParaRPr lang="en-GB" sz="1100" b="0" dirty="0"/>
                    </a:p>
                  </a:txBody>
                  <a:tcPr/>
                </a:tc>
                <a:tc>
                  <a:txBody>
                    <a:bodyPr/>
                    <a:lstStyle/>
                    <a:p>
                      <a:r>
                        <a:rPr lang="en-GB" sz="1100" b="0" dirty="0" smtClean="0"/>
                        <a:t>Helpline</a:t>
                      </a:r>
                      <a:endParaRPr lang="en-GB" sz="1100" b="0" dirty="0"/>
                    </a:p>
                  </a:txBody>
                  <a:tcPr/>
                </a:tc>
                <a:tc>
                  <a:txBody>
                    <a:bodyPr/>
                    <a:lstStyle/>
                    <a:p>
                      <a:r>
                        <a:rPr lang="en-GB" sz="1100" b="0" baseline="0" dirty="0" smtClean="0">
                          <a:effectLst/>
                        </a:rPr>
                        <a:t>Public advice line: </a:t>
                      </a:r>
                      <a:r>
                        <a:rPr lang="en-GB" sz="1100" b="0" dirty="0" smtClean="0"/>
                        <a:t>0344 515 1540</a:t>
                      </a:r>
                    </a:p>
                    <a:p>
                      <a:r>
                        <a:rPr lang="en-GB" sz="1100" b="0" baseline="0" dirty="0" smtClean="0">
                          <a:effectLst/>
                        </a:rPr>
                        <a:t>For under 25s: </a:t>
                      </a:r>
                      <a:r>
                        <a:rPr lang="en-GB" sz="1100" b="0" dirty="0" smtClean="0"/>
                        <a:t>0344 515 1540</a:t>
                      </a:r>
                    </a:p>
                  </a:txBody>
                  <a:tcPr/>
                </a:tc>
              </a:tr>
              <a:tr h="370840">
                <a:tc>
                  <a:txBody>
                    <a:bodyPr/>
                    <a:lstStyle/>
                    <a:p>
                      <a:r>
                        <a:rPr lang="en-GB" sz="1100" b="0" dirty="0" smtClean="0">
                          <a:hlinkClick r:id="rId12"/>
                        </a:rPr>
                        <a:t>NHS stress</a:t>
                      </a:r>
                      <a:r>
                        <a:rPr lang="en-GB" sz="1100" b="0" baseline="0" dirty="0" smtClean="0">
                          <a:hlinkClick r:id="rId12"/>
                        </a:rPr>
                        <a:t> line</a:t>
                      </a:r>
                      <a:endParaRPr lang="en-GB" sz="1100" b="0" dirty="0"/>
                    </a:p>
                  </a:txBody>
                  <a:tcPr/>
                </a:tc>
                <a:tc>
                  <a:txBody>
                    <a:bodyPr/>
                    <a:lstStyle/>
                    <a:p>
                      <a:r>
                        <a:rPr lang="en-GB" sz="1100" b="0" dirty="0" smtClean="0"/>
                        <a:t>Helpline </a:t>
                      </a:r>
                      <a:endParaRPr lang="en-GB" sz="1100" b="0" dirty="0"/>
                    </a:p>
                  </a:txBody>
                  <a:tcPr/>
                </a:tc>
                <a:tc>
                  <a:txBody>
                    <a:bodyPr/>
                    <a:lstStyle/>
                    <a:p>
                      <a:r>
                        <a:rPr kumimoji="0" lang="en-GB" sz="1100" b="0" i="0" u="none" strike="noStrike" kern="1200" baseline="0" dirty="0" smtClean="0">
                          <a:solidFill>
                            <a:schemeClr val="dk1"/>
                          </a:solidFill>
                          <a:latin typeface="+mn-lt"/>
                          <a:ea typeface="+mn-ea"/>
                          <a:cs typeface="+mn-cs"/>
                        </a:rPr>
                        <a:t>0300 123 2000 – 7 days, 08:00-22:00 </a:t>
                      </a:r>
                      <a:endParaRPr lang="en-GB" sz="1100" b="0" dirty="0" smtClean="0"/>
                    </a:p>
                  </a:txBody>
                  <a:tcPr/>
                </a:tc>
              </a:tr>
              <a:tr h="370840">
                <a:tc>
                  <a:txBody>
                    <a:bodyPr/>
                    <a:lstStyle/>
                    <a:p>
                      <a:r>
                        <a:rPr lang="en-GB" sz="1100" b="0" dirty="0" err="1" smtClean="0">
                          <a:hlinkClick r:id="rId13"/>
                        </a:rPr>
                        <a:t>TaxAid</a:t>
                      </a:r>
                      <a:endParaRPr lang="en-GB" sz="1100" b="0" dirty="0"/>
                    </a:p>
                  </a:txBody>
                  <a:tcPr/>
                </a:tc>
                <a:tc>
                  <a:txBody>
                    <a:bodyPr/>
                    <a:lstStyle/>
                    <a:p>
                      <a:r>
                        <a:rPr lang="en-GB" sz="1100" b="0" dirty="0" smtClean="0"/>
                        <a:t>Advice</a:t>
                      </a:r>
                      <a:r>
                        <a:rPr lang="en-GB" sz="1100" b="0" baseline="0" dirty="0" smtClean="0"/>
                        <a:t> on tax to those on low incomes (up to £20k a year) </a:t>
                      </a:r>
                      <a:endParaRPr lang="en-GB" sz="1100" b="0" dirty="0"/>
                    </a:p>
                  </a:txBody>
                  <a:tcPr/>
                </a:tc>
                <a:tc>
                  <a:txBody>
                    <a:bodyPr/>
                    <a:lstStyle/>
                    <a:p>
                      <a:r>
                        <a:rPr lang="en-GB" sz="1100" b="0" dirty="0" smtClean="0"/>
                        <a:t>0345 120 3779</a:t>
                      </a:r>
                      <a:r>
                        <a:rPr lang="en-GB" sz="1100" b="0" baseline="0" dirty="0" smtClean="0"/>
                        <a:t> – Mon-Fri 10:00-12:00 </a:t>
                      </a:r>
                      <a:endParaRPr lang="en-GB" sz="1100" b="0" dirty="0" smtClean="0"/>
                    </a:p>
                  </a:txBody>
                  <a:tcPr/>
                </a:tc>
              </a:tr>
              <a:tr h="370840">
                <a:tc>
                  <a:txBody>
                    <a:bodyPr/>
                    <a:lstStyle/>
                    <a:p>
                      <a:r>
                        <a:rPr lang="en-GB" sz="1100" b="0" dirty="0" smtClean="0">
                          <a:hlinkClick r:id="rId14"/>
                        </a:rPr>
                        <a:t>Debt Advice</a:t>
                      </a:r>
                      <a:r>
                        <a:rPr lang="en-GB" sz="1100" b="0" baseline="0" dirty="0" smtClean="0">
                          <a:hlinkClick r:id="rId14"/>
                        </a:rPr>
                        <a:t> Foundation</a:t>
                      </a:r>
                      <a:endParaRPr lang="en-GB" sz="1100" b="0" dirty="0"/>
                    </a:p>
                  </a:txBody>
                  <a:tcPr/>
                </a:tc>
                <a:tc>
                  <a:txBody>
                    <a:bodyPr/>
                    <a:lstStyle/>
                    <a:p>
                      <a:r>
                        <a:rPr lang="en-GB" sz="1100" b="0" dirty="0" smtClean="0"/>
                        <a:t>Helpline </a:t>
                      </a:r>
                      <a:endParaRPr lang="en-GB" sz="1100" b="0" dirty="0"/>
                    </a:p>
                  </a:txBody>
                  <a:tcPr/>
                </a:tc>
                <a:tc>
                  <a:txBody>
                    <a:bodyPr/>
                    <a:lstStyle/>
                    <a:p>
                      <a:r>
                        <a:rPr lang="en-GB" sz="1100" b="0" dirty="0" smtClean="0"/>
                        <a:t>0800 043 40 50</a:t>
                      </a:r>
                      <a:r>
                        <a:rPr lang="en-GB" sz="1100" b="0" baseline="0" dirty="0" smtClean="0"/>
                        <a:t> – </a:t>
                      </a:r>
                      <a:r>
                        <a:rPr lang="en-GB" sz="1100" b="0" dirty="0" smtClean="0"/>
                        <a:t>Mon-Fri 08:00-20:00, Sat 09:00-15:00</a:t>
                      </a:r>
                      <a:r>
                        <a:rPr lang="en-GB" sz="1100" b="0" baseline="0" dirty="0" smtClean="0"/>
                        <a:t> </a:t>
                      </a:r>
                      <a:endParaRPr lang="en-GB" sz="1100" b="0" dirty="0" smtClean="0"/>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Debt  </a:t>
            </a:r>
            <a:endParaRPr lang="en-GB" b="1" dirty="0"/>
          </a:p>
        </p:txBody>
      </p:sp>
      <p:sp>
        <p:nvSpPr>
          <p:cNvPr id="6" name="TextBox 5"/>
          <p:cNvSpPr txBox="1"/>
          <p:nvPr/>
        </p:nvSpPr>
        <p:spPr>
          <a:xfrm>
            <a:off x="7596336" y="6310179"/>
            <a:ext cx="1224136" cy="307777"/>
          </a:xfrm>
          <a:prstGeom prst="rect">
            <a:avLst/>
          </a:prstGeom>
          <a:noFill/>
        </p:spPr>
        <p:txBody>
          <a:bodyPr wrap="square" rtlCol="0">
            <a:spAutoFit/>
          </a:bodyPr>
          <a:lstStyle/>
          <a:p>
            <a:r>
              <a:rPr lang="en-GB" sz="1400" b="1" dirty="0" smtClean="0">
                <a:hlinkClick r:id="rId15" action="ppaction://hlinksldjump"/>
              </a:rPr>
              <a:t>Back to Index</a:t>
            </a:r>
            <a:endParaRPr lang="en-GB" sz="1400" b="1" dirty="0"/>
          </a:p>
        </p:txBody>
      </p:sp>
    </p:spTree>
    <p:extLst>
      <p:ext uri="{BB962C8B-B14F-4D97-AF65-F5344CB8AC3E}">
        <p14:creationId xmlns:p14="http://schemas.microsoft.com/office/powerpoint/2010/main" val="731878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988037011"/>
              </p:ext>
            </p:extLst>
          </p:nvPr>
        </p:nvGraphicFramePr>
        <p:xfrm>
          <a:off x="266348" y="836712"/>
          <a:ext cx="8229600" cy="2998599"/>
        </p:xfrm>
        <a:graphic>
          <a:graphicData uri="http://schemas.openxmlformats.org/drawingml/2006/table">
            <a:tbl>
              <a:tblPr firstRow="1" bandRow="1">
                <a:tableStyleId>{5C22544A-7EE6-4342-B048-85BDC9FD1C3A}</a:tableStyleId>
              </a:tblPr>
              <a:tblGrid>
                <a:gridCol w="2743200"/>
                <a:gridCol w="2743200"/>
                <a:gridCol w="2743200"/>
              </a:tblGrid>
              <a:tr h="405173">
                <a:tc>
                  <a:txBody>
                    <a:bodyPr/>
                    <a:lstStyle/>
                    <a:p>
                      <a:r>
                        <a:rPr lang="en-GB" sz="1100" dirty="0" smtClean="0"/>
                        <a:t>ORGANISATION</a:t>
                      </a:r>
                      <a:endParaRPr lang="en-GB" sz="1100" dirty="0"/>
                    </a:p>
                  </a:txBody>
                  <a:tcPr/>
                </a:tc>
                <a:tc>
                  <a:txBody>
                    <a:bodyPr/>
                    <a:lstStyle/>
                    <a:p>
                      <a:r>
                        <a:rPr lang="en-GB" sz="1100" dirty="0" smtClean="0"/>
                        <a:t>SERVICES </a:t>
                      </a:r>
                      <a:endParaRPr lang="en-GB" sz="1100" dirty="0"/>
                    </a:p>
                  </a:txBody>
                  <a:tcPr/>
                </a:tc>
                <a:tc>
                  <a:txBody>
                    <a:bodyPr/>
                    <a:lstStyle/>
                    <a:p>
                      <a:r>
                        <a:rPr lang="en-GB" sz="1100" dirty="0" smtClean="0"/>
                        <a:t>CONTACT</a:t>
                      </a:r>
                      <a:endParaRPr lang="en-GB" sz="1100" dirty="0"/>
                    </a:p>
                  </a:txBody>
                  <a:tcPr/>
                </a:tc>
              </a:tr>
              <a:tr h="405173">
                <a:tc>
                  <a:txBody>
                    <a:bodyPr/>
                    <a:lstStyle/>
                    <a:p>
                      <a:r>
                        <a:rPr lang="en-GB" sz="1100" dirty="0" smtClean="0">
                          <a:hlinkClick r:id="rId2"/>
                        </a:rPr>
                        <a:t>Sutton Library </a:t>
                      </a:r>
                      <a:endParaRPr lang="en-GB" sz="1100" dirty="0"/>
                    </a:p>
                  </a:txBody>
                  <a:tcPr/>
                </a:tc>
                <a:tc>
                  <a:txBody>
                    <a:bodyPr/>
                    <a:lstStyle/>
                    <a:p>
                      <a:r>
                        <a:rPr lang="en-GB" sz="1100" dirty="0" smtClean="0"/>
                        <a:t>Free computer classes</a:t>
                      </a:r>
                    </a:p>
                    <a:p>
                      <a:r>
                        <a:rPr lang="en-GB" sz="1100" dirty="0" smtClean="0"/>
                        <a:t>Fre</a:t>
                      </a:r>
                      <a:r>
                        <a:rPr lang="en-GB" sz="1100" baseline="0" dirty="0" smtClean="0"/>
                        <a:t>e help with online job hunting </a:t>
                      </a:r>
                      <a:endParaRPr lang="en-GB" sz="1100" dirty="0"/>
                    </a:p>
                  </a:txBody>
                  <a:tcPr/>
                </a:tc>
                <a:tc>
                  <a:txBody>
                    <a:bodyPr/>
                    <a:lstStyle/>
                    <a:p>
                      <a:r>
                        <a:rPr kumimoji="0" lang="en-GB" sz="1100" b="0" i="0" u="none" strike="noStrike" kern="1200" baseline="0" dirty="0" smtClean="0">
                          <a:solidFill>
                            <a:schemeClr val="dk1"/>
                          </a:solidFill>
                          <a:latin typeface="+mn-lt"/>
                          <a:ea typeface="+mn-ea"/>
                          <a:cs typeface="+mn-cs"/>
                        </a:rPr>
                        <a:t>Drop in on Monday from 13:30-15:30</a:t>
                      </a:r>
                    </a:p>
                    <a:p>
                      <a:r>
                        <a:rPr kumimoji="0" lang="en-GB" sz="1100" kern="1200" dirty="0" smtClean="0">
                          <a:solidFill>
                            <a:schemeClr val="dk1"/>
                          </a:solidFill>
                          <a:effectLst/>
                          <a:latin typeface="+mn-lt"/>
                          <a:ea typeface="+mn-ea"/>
                          <a:cs typeface="+mn-cs"/>
                          <a:hlinkClick r:id="rId3" action="ppaction://hlinkfile"/>
                        </a:rPr>
                        <a:t>St Nicholas Way, London SM1 1EA</a:t>
                      </a:r>
                      <a:endParaRPr lang="en-GB" sz="1100" dirty="0"/>
                    </a:p>
                  </a:txBody>
                  <a:tcPr/>
                </a:tc>
              </a:tr>
              <a:tr h="466226">
                <a:tc>
                  <a:txBody>
                    <a:bodyPr/>
                    <a:lstStyle/>
                    <a:p>
                      <a:r>
                        <a:rPr lang="en-GB" sz="1100" u="sng" kern="1200" dirty="0" smtClean="0">
                          <a:solidFill>
                            <a:schemeClr val="dk1"/>
                          </a:solidFill>
                          <a:effectLst/>
                          <a:latin typeface="+mn-lt"/>
                          <a:ea typeface="+mn-ea"/>
                          <a:cs typeface="+mn-cs"/>
                          <a:hlinkClick r:id="rId4"/>
                        </a:rPr>
                        <a:t>Barclays Digital Eagles</a:t>
                      </a:r>
                      <a:endParaRPr lang="en-GB" sz="1100" kern="1200" dirty="0">
                        <a:solidFill>
                          <a:schemeClr val="dk1"/>
                        </a:solidFill>
                        <a:effectLst/>
                        <a:latin typeface="+mn-lt"/>
                        <a:ea typeface="+mn-ea"/>
                        <a:cs typeface="+mn-cs"/>
                      </a:endParaRPr>
                    </a:p>
                  </a:txBody>
                  <a:tcPr/>
                </a:tc>
                <a:tc>
                  <a:txBody>
                    <a:bodyPr/>
                    <a:lstStyle/>
                    <a:p>
                      <a:r>
                        <a:rPr lang="en-GB" sz="1100" dirty="0" smtClean="0"/>
                        <a:t>If looking to get more from the internet, our Digital Eagles are here to give practical and helpful advice.</a:t>
                      </a:r>
                      <a:endParaRPr lang="en-GB" sz="1100" dirty="0"/>
                    </a:p>
                  </a:txBody>
                  <a:tcPr/>
                </a:tc>
                <a:tc>
                  <a:txBody>
                    <a:bodyPr/>
                    <a:lstStyle/>
                    <a:p>
                      <a:r>
                        <a:rPr lang="en-GB" sz="1100" dirty="0" smtClean="0"/>
                        <a:t>N/A Information is on website </a:t>
                      </a:r>
                      <a:endParaRPr lang="en-GB" sz="1100" dirty="0"/>
                    </a:p>
                  </a:txBody>
                  <a:tcPr/>
                </a:tc>
              </a:tr>
              <a:tr h="649387">
                <a:tc>
                  <a:txBody>
                    <a:bodyPr/>
                    <a:lstStyle/>
                    <a:p>
                      <a:r>
                        <a:rPr lang="en-GB" sz="1100" dirty="0" smtClean="0">
                          <a:hlinkClick r:id="rId5"/>
                        </a:rPr>
                        <a:t>Learn </a:t>
                      </a:r>
                      <a:r>
                        <a:rPr lang="en-GB" sz="1100" dirty="0" err="1" smtClean="0">
                          <a:hlinkClick r:id="rId5"/>
                        </a:rPr>
                        <a:t>MyWay</a:t>
                      </a:r>
                      <a:endParaRPr lang="en-GB" sz="1100" dirty="0"/>
                    </a:p>
                  </a:txBody>
                  <a:tcPr/>
                </a:tc>
                <a:tc>
                  <a:txBody>
                    <a:bodyPr/>
                    <a:lstStyle/>
                    <a:p>
                      <a:r>
                        <a:rPr lang="en-GB" sz="1100" dirty="0" smtClean="0"/>
                        <a:t>Learn My Way is a website of free online courses for beginners, helping you develop digital skills to make the most of the online world.</a:t>
                      </a:r>
                      <a:endParaRPr lang="en-GB" sz="1100" dirty="0"/>
                    </a:p>
                  </a:txBody>
                  <a:tcPr/>
                </a:tc>
                <a:tc>
                  <a:txBody>
                    <a:bodyPr/>
                    <a:lstStyle/>
                    <a:p>
                      <a:r>
                        <a:rPr lang="en-GB" sz="1100" dirty="0" smtClean="0"/>
                        <a:t>Register online to complete courses</a:t>
                      </a:r>
                      <a:endParaRPr lang="en-GB" sz="1100" dirty="0"/>
                    </a:p>
                  </a:txBody>
                  <a:tcPr/>
                </a:tc>
              </a:tr>
              <a:tr h="405173">
                <a:tc>
                  <a:txBody>
                    <a:bodyPr/>
                    <a:lstStyle/>
                    <a:p>
                      <a:r>
                        <a:rPr lang="en-GB" sz="1100" dirty="0" smtClean="0">
                          <a:hlinkClick r:id="rId6"/>
                        </a:rPr>
                        <a:t>Online</a:t>
                      </a:r>
                      <a:r>
                        <a:rPr lang="en-GB" sz="1100" baseline="0" dirty="0" smtClean="0">
                          <a:hlinkClick r:id="rId6"/>
                        </a:rPr>
                        <a:t> Centres Network</a:t>
                      </a:r>
                      <a:endParaRPr lang="en-GB" sz="1100" dirty="0"/>
                    </a:p>
                  </a:txBody>
                  <a:tcPr/>
                </a:tc>
                <a:tc>
                  <a:txBody>
                    <a:bodyPr/>
                    <a:lstStyle/>
                    <a:p>
                      <a:r>
                        <a:rPr lang="en-GB" sz="1100" dirty="0" smtClean="0"/>
                        <a:t>Local digital</a:t>
                      </a:r>
                      <a:r>
                        <a:rPr lang="en-GB" sz="1100" baseline="0" dirty="0" smtClean="0"/>
                        <a:t> support</a:t>
                      </a:r>
                      <a:endParaRPr lang="en-GB" sz="1100" dirty="0"/>
                    </a:p>
                  </a:txBody>
                  <a:tcPr/>
                </a:tc>
                <a:tc>
                  <a:txBody>
                    <a:bodyPr/>
                    <a:lstStyle/>
                    <a:p>
                      <a:r>
                        <a:rPr lang="en-GB" sz="1100" dirty="0" smtClean="0">
                          <a:hlinkClick r:id="rId7"/>
                        </a:rPr>
                        <a:t>Find a centre </a:t>
                      </a:r>
                      <a:endParaRPr lang="en-GB" sz="1100" dirty="0"/>
                    </a:p>
                  </a:txBody>
                  <a:tcPr/>
                </a:tc>
              </a:tr>
              <a:tr h="405173">
                <a:tc>
                  <a:txBody>
                    <a:bodyPr/>
                    <a:lstStyle/>
                    <a:p>
                      <a:endParaRPr lang="en-GB" sz="1100" dirty="0"/>
                    </a:p>
                  </a:txBody>
                  <a:tcPr/>
                </a:tc>
                <a:tc>
                  <a:txBody>
                    <a:bodyPr/>
                    <a:lstStyle/>
                    <a:p>
                      <a:endParaRPr lang="en-GB" sz="1100" dirty="0"/>
                    </a:p>
                  </a:txBody>
                  <a:tcPr/>
                </a:tc>
                <a:tc>
                  <a:txBody>
                    <a:bodyPr/>
                    <a:lstStyle/>
                    <a:p>
                      <a:endParaRPr lang="en-GB" sz="1100" dirty="0"/>
                    </a:p>
                  </a:txBody>
                  <a:tcPr/>
                </a:tc>
              </a:tr>
            </a:tbl>
          </a:graphicData>
        </a:graphic>
      </p:graphicFrame>
      <p:sp>
        <p:nvSpPr>
          <p:cNvPr id="6" name="TextBox 5"/>
          <p:cNvSpPr txBox="1"/>
          <p:nvPr/>
        </p:nvSpPr>
        <p:spPr>
          <a:xfrm>
            <a:off x="251520" y="260648"/>
            <a:ext cx="4320480" cy="369332"/>
          </a:xfrm>
          <a:prstGeom prst="rect">
            <a:avLst/>
          </a:prstGeom>
          <a:noFill/>
        </p:spPr>
        <p:txBody>
          <a:bodyPr wrap="square" rtlCol="0">
            <a:spAutoFit/>
          </a:bodyPr>
          <a:lstStyle/>
          <a:p>
            <a:r>
              <a:rPr lang="en-GB" b="1" dirty="0" smtClean="0"/>
              <a:t>Digital capability for customers </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11</a:t>
            </a:fld>
            <a:endParaRPr lang="en-GB"/>
          </a:p>
        </p:txBody>
      </p:sp>
      <p:pic>
        <p:nvPicPr>
          <p:cNvPr id="7" name="Picture 6" descr="http://upload.wikimedia.org/wikipedia/en/thumb/8/88/Department_for_Work_and_Pensions_logo.svg/923px-Department_for_Work_and_Pensions_logo.svg.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092280" y="6146766"/>
            <a:ext cx="1224136" cy="307777"/>
          </a:xfrm>
          <a:prstGeom prst="rect">
            <a:avLst/>
          </a:prstGeom>
          <a:noFill/>
        </p:spPr>
        <p:txBody>
          <a:bodyPr wrap="square" rtlCol="0">
            <a:spAutoFit/>
          </a:bodyPr>
          <a:lstStyle/>
          <a:p>
            <a:r>
              <a:rPr lang="en-GB" sz="1400" b="1" dirty="0" smtClean="0">
                <a:hlinkClick r:id="rId9" action="ppaction://hlinksldjump"/>
              </a:rPr>
              <a:t>Back to Index</a:t>
            </a:r>
            <a:endParaRPr lang="en-GB" sz="1400" b="1" dirty="0"/>
          </a:p>
        </p:txBody>
      </p:sp>
    </p:spTree>
    <p:extLst>
      <p:ext uri="{BB962C8B-B14F-4D97-AF65-F5344CB8AC3E}">
        <p14:creationId xmlns:p14="http://schemas.microsoft.com/office/powerpoint/2010/main" val="557356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520" y="260648"/>
            <a:ext cx="4320480" cy="369332"/>
          </a:xfrm>
          <a:prstGeom prst="rect">
            <a:avLst/>
          </a:prstGeom>
          <a:noFill/>
        </p:spPr>
        <p:txBody>
          <a:bodyPr wrap="square" rtlCol="0">
            <a:spAutoFit/>
          </a:bodyPr>
          <a:lstStyle/>
          <a:p>
            <a:r>
              <a:rPr lang="en-GB" b="1" dirty="0"/>
              <a:t>Discretionary Housing Payments </a:t>
            </a:r>
          </a:p>
        </p:txBody>
      </p:sp>
      <p:sp>
        <p:nvSpPr>
          <p:cNvPr id="2" name="Content Placeholder 1"/>
          <p:cNvSpPr>
            <a:spLocks noGrp="1"/>
          </p:cNvSpPr>
          <p:nvPr>
            <p:ph idx="1"/>
          </p:nvPr>
        </p:nvSpPr>
        <p:spPr>
          <a:xfrm>
            <a:off x="457200" y="908721"/>
            <a:ext cx="8229600" cy="3456384"/>
          </a:xfrm>
        </p:spPr>
        <p:txBody>
          <a:bodyPr>
            <a:noAutofit/>
          </a:bodyPr>
          <a:lstStyle/>
          <a:p>
            <a:endParaRPr lang="en-GB" sz="1600" dirty="0"/>
          </a:p>
          <a:p>
            <a:r>
              <a:rPr lang="en-GB" sz="1600" dirty="0" smtClean="0"/>
              <a:t>Some claimants experience a shortfall in the rent payments, struggle to pay, so get into rent arrears</a:t>
            </a:r>
          </a:p>
          <a:p>
            <a:r>
              <a:rPr lang="en-GB" sz="1600" dirty="0" smtClean="0"/>
              <a:t>These claimants can use </a:t>
            </a:r>
            <a:r>
              <a:rPr lang="en-GB" sz="1600" b="1" dirty="0" smtClean="0"/>
              <a:t>Discretionary Housing Payment Form </a:t>
            </a:r>
            <a:r>
              <a:rPr lang="en-GB" sz="1600" dirty="0" smtClean="0"/>
              <a:t>to get support from their Council</a:t>
            </a:r>
          </a:p>
          <a:p>
            <a:endParaRPr lang="en-GB" sz="1600" dirty="0" smtClean="0"/>
          </a:p>
          <a:p>
            <a:r>
              <a:rPr lang="en-GB" sz="1600" dirty="0" smtClean="0"/>
              <a:t>Sutton Council link:</a:t>
            </a:r>
          </a:p>
          <a:p>
            <a:r>
              <a:rPr lang="en-GB" sz="1600" u="sng" dirty="0">
                <a:hlinkClick r:id="rId4"/>
              </a:rPr>
              <a:t>Sutton Council - Discretionary Housing Payment</a:t>
            </a:r>
            <a:endParaRPr lang="en-GB" sz="1600" dirty="0"/>
          </a:p>
          <a:p>
            <a:endParaRPr lang="en-GB" sz="1600" dirty="0" smtClean="0"/>
          </a:p>
          <a:p>
            <a:r>
              <a:rPr lang="en-GB" sz="1600" dirty="0" smtClean="0"/>
              <a:t>Merton Council link:</a:t>
            </a:r>
          </a:p>
          <a:p>
            <a:r>
              <a:rPr lang="en-GB" sz="1600" u="sng" dirty="0">
                <a:hlinkClick r:id="rId5"/>
              </a:rPr>
              <a:t>Merton Council – Discretionary Housing Payment</a:t>
            </a:r>
            <a:endParaRPr lang="en-GB" sz="1600" dirty="0"/>
          </a:p>
          <a:p>
            <a:endParaRPr lang="en-GB" sz="1600" dirty="0"/>
          </a:p>
        </p:txBody>
      </p:sp>
      <p:sp>
        <p:nvSpPr>
          <p:cNvPr id="6" name="TextBox 5"/>
          <p:cNvSpPr txBox="1"/>
          <p:nvPr/>
        </p:nvSpPr>
        <p:spPr>
          <a:xfrm>
            <a:off x="5436096" y="3212976"/>
            <a:ext cx="2952328" cy="369332"/>
          </a:xfrm>
          <a:prstGeom prst="rect">
            <a:avLst/>
          </a:prstGeom>
          <a:solidFill>
            <a:srgbClr val="CDE0E8"/>
          </a:solidFill>
        </p:spPr>
        <p:txBody>
          <a:bodyPr wrap="square" rtlCol="0">
            <a:spAutoFit/>
          </a:bodyPr>
          <a:lstStyle/>
          <a:p>
            <a:pPr algn="r"/>
            <a:r>
              <a:rPr lang="en-GB" dirty="0" smtClean="0">
                <a:hlinkClick r:id="rId6"/>
              </a:rPr>
              <a:t>More information on DHPs </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30690162"/>
              </p:ext>
            </p:extLst>
          </p:nvPr>
        </p:nvGraphicFramePr>
        <p:xfrm>
          <a:off x="323528" y="4380233"/>
          <a:ext cx="8229600" cy="1673860"/>
        </p:xfrm>
        <a:graphic>
          <a:graphicData uri="http://schemas.openxmlformats.org/drawingml/2006/table">
            <a:tbl>
              <a:tblPr firstRow="1" bandRow="1">
                <a:tableStyleId>{5C22544A-7EE6-4342-B048-85BDC9FD1C3A}</a:tableStyleId>
              </a:tblPr>
              <a:tblGrid>
                <a:gridCol w="2242592"/>
                <a:gridCol w="5987008"/>
              </a:tblGrid>
              <a:tr h="370840">
                <a:tc>
                  <a:txBody>
                    <a:bodyPr/>
                    <a:lstStyle/>
                    <a:p>
                      <a:r>
                        <a:rPr lang="en-GB" sz="1100" dirty="0" smtClean="0"/>
                        <a:t>Types</a:t>
                      </a:r>
                      <a:r>
                        <a:rPr lang="en-GB" sz="1100" baseline="0" dirty="0" smtClean="0"/>
                        <a:t> of housing</a:t>
                      </a:r>
                      <a:endParaRPr lang="en-GB" sz="1100" dirty="0"/>
                    </a:p>
                  </a:txBody>
                  <a:tcPr/>
                </a:tc>
                <a:tc>
                  <a:txBody>
                    <a:bodyPr/>
                    <a:lstStyle/>
                    <a:p>
                      <a:r>
                        <a:rPr lang="en-GB" sz="1100" dirty="0" smtClean="0"/>
                        <a:t>Meaning</a:t>
                      </a:r>
                      <a:endParaRPr lang="en-GB" sz="1100" dirty="0"/>
                    </a:p>
                  </a:txBody>
                  <a:tcPr/>
                </a:tc>
              </a:tr>
              <a:tr h="370840">
                <a:tc>
                  <a:txBody>
                    <a:bodyPr/>
                    <a:lstStyle/>
                    <a:p>
                      <a:r>
                        <a:rPr lang="en-GB" sz="1050" dirty="0" smtClean="0"/>
                        <a:t>Temporary accommodation</a:t>
                      </a:r>
                      <a:endParaRPr lang="en-GB" sz="1050" dirty="0"/>
                    </a:p>
                  </a:txBody>
                  <a:tcPr/>
                </a:tc>
                <a:tc>
                  <a:txBody>
                    <a:bodyPr/>
                    <a:lstStyle/>
                    <a:p>
                      <a:r>
                        <a:rPr lang="en-GB" sz="1050" dirty="0" smtClean="0"/>
                        <a:t>Living</a:t>
                      </a:r>
                      <a:r>
                        <a:rPr lang="en-GB" sz="1050" baseline="0" dirty="0" smtClean="0"/>
                        <a:t> provision for unintentionally homeless households in priority need. Circumstances may include: </a:t>
                      </a:r>
                    </a:p>
                    <a:p>
                      <a:pPr marL="285750" indent="-285750">
                        <a:buFont typeface="Arial" panose="020B0604020202020204" pitchFamily="34" charset="0"/>
                        <a:buChar char="•"/>
                      </a:pPr>
                      <a:r>
                        <a:rPr lang="en-GB" sz="1050" baseline="0" dirty="0" smtClean="0"/>
                        <a:t>Waiting for the completion of inquiries into an application</a:t>
                      </a:r>
                    </a:p>
                    <a:p>
                      <a:pPr marL="285750" indent="-285750">
                        <a:buFont typeface="Arial" panose="020B0604020202020204" pitchFamily="34" charset="0"/>
                        <a:buChar char="•"/>
                      </a:pPr>
                      <a:r>
                        <a:rPr lang="en-GB" sz="1050" baseline="0" dirty="0" smtClean="0"/>
                        <a:t>Waiting for secure accommodation to become available </a:t>
                      </a:r>
                    </a:p>
                    <a:p>
                      <a:pPr marL="0" indent="0">
                        <a:buFont typeface="Arial" panose="020B0604020202020204" pitchFamily="34" charset="0"/>
                        <a:buNone/>
                      </a:pPr>
                      <a:r>
                        <a:rPr lang="en-GB" sz="1050" baseline="0" dirty="0" smtClean="0"/>
                        <a:t>Includes: private sector rented housing, social housing, hostels</a:t>
                      </a:r>
                    </a:p>
                  </a:txBody>
                  <a:tcPr/>
                </a:tc>
              </a:tr>
              <a:tr h="370840">
                <a:tc>
                  <a:txBody>
                    <a:bodyPr/>
                    <a:lstStyle/>
                    <a:p>
                      <a:r>
                        <a:rPr lang="en-GB" sz="1050" dirty="0" smtClean="0"/>
                        <a:t>Supported Housing</a:t>
                      </a:r>
                      <a:endParaRPr lang="en-GB" sz="1050" dirty="0"/>
                    </a:p>
                  </a:txBody>
                  <a:tcPr/>
                </a:tc>
                <a:tc>
                  <a:txBody>
                    <a:bodyPr/>
                    <a:lstStyle/>
                    <a:p>
                      <a:r>
                        <a:rPr lang="en-GB" sz="1050" dirty="0" smtClean="0"/>
                        <a:t>Housing provided</a:t>
                      </a:r>
                      <a:r>
                        <a:rPr lang="en-GB" sz="1050" baseline="0" dirty="0" smtClean="0"/>
                        <a:t> alongside care or supervision to help people live as independently as possible. </a:t>
                      </a:r>
                    </a:p>
                    <a:p>
                      <a:r>
                        <a:rPr lang="en-GB" sz="1050" baseline="0" dirty="0" smtClean="0"/>
                        <a:t>Includes: hostels, refuges, supported living complexes, sheltered housing. </a:t>
                      </a:r>
                    </a:p>
                    <a:p>
                      <a:endParaRPr lang="en-GB" sz="1050" dirty="0"/>
                    </a:p>
                  </a:txBody>
                  <a:tcPr/>
                </a:tc>
              </a:tr>
            </a:tbl>
          </a:graphicData>
        </a:graphic>
      </p:graphicFrame>
      <p:sp>
        <p:nvSpPr>
          <p:cNvPr id="8" name="TextBox 7"/>
          <p:cNvSpPr txBox="1"/>
          <p:nvPr/>
        </p:nvSpPr>
        <p:spPr>
          <a:xfrm>
            <a:off x="7198915" y="6374470"/>
            <a:ext cx="1224136" cy="307777"/>
          </a:xfrm>
          <a:prstGeom prst="rect">
            <a:avLst/>
          </a:prstGeom>
          <a:noFill/>
        </p:spPr>
        <p:txBody>
          <a:bodyPr wrap="square" rtlCol="0">
            <a:spAutoFit/>
          </a:bodyPr>
          <a:lstStyle/>
          <a:p>
            <a:r>
              <a:rPr lang="en-GB" sz="1400" b="1" dirty="0" smtClean="0">
                <a:hlinkClick r:id="rId7" action="ppaction://hlinksldjump"/>
              </a:rPr>
              <a:t>Back to Index</a:t>
            </a:r>
            <a:endParaRPr lang="en-GB" sz="1400" b="1" dirty="0"/>
          </a:p>
        </p:txBody>
      </p:sp>
    </p:spTree>
    <p:extLst>
      <p:ext uri="{BB962C8B-B14F-4D97-AF65-F5344CB8AC3E}">
        <p14:creationId xmlns:p14="http://schemas.microsoft.com/office/powerpoint/2010/main" val="3544968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15854628"/>
              </p:ext>
            </p:extLst>
          </p:nvPr>
        </p:nvGraphicFramePr>
        <p:xfrm>
          <a:off x="323528" y="827112"/>
          <a:ext cx="8208913" cy="5663248"/>
        </p:xfrm>
        <a:graphic>
          <a:graphicData uri="http://schemas.openxmlformats.org/drawingml/2006/table">
            <a:tbl>
              <a:tblPr firstRow="1" bandRow="1">
                <a:tableStyleId>{5C22544A-7EE6-4342-B048-85BDC9FD1C3A}</a:tableStyleId>
              </a:tblPr>
              <a:tblGrid>
                <a:gridCol w="1080120"/>
                <a:gridCol w="4608512"/>
                <a:gridCol w="2520281"/>
              </a:tblGrid>
              <a:tr h="370840">
                <a:tc>
                  <a:txBody>
                    <a:bodyPr/>
                    <a:lstStyle/>
                    <a:p>
                      <a:r>
                        <a:rPr lang="en-GB" sz="1000" dirty="0" smtClean="0"/>
                        <a:t>ORGANISATION</a:t>
                      </a:r>
                      <a:endParaRPr lang="en-GB" sz="1000" dirty="0"/>
                    </a:p>
                  </a:txBody>
                  <a:tcPr/>
                </a:tc>
                <a:tc>
                  <a:txBody>
                    <a:bodyPr/>
                    <a:lstStyle/>
                    <a:p>
                      <a:r>
                        <a:rPr lang="en-GB" sz="1000" dirty="0" smtClean="0"/>
                        <a:t>SERVICES </a:t>
                      </a:r>
                      <a:endParaRPr lang="en-GB" sz="1000" dirty="0"/>
                    </a:p>
                  </a:txBody>
                  <a:tcPr/>
                </a:tc>
                <a:tc>
                  <a:txBody>
                    <a:bodyPr/>
                    <a:lstStyle/>
                    <a:p>
                      <a:r>
                        <a:rPr lang="en-GB" sz="1000" dirty="0" smtClean="0"/>
                        <a:t>CONTACT</a:t>
                      </a:r>
                      <a:endParaRPr lang="en-GB" sz="1000" dirty="0"/>
                    </a:p>
                  </a:txBody>
                  <a:tcPr/>
                </a:tc>
              </a:tr>
              <a:tr h="430848">
                <a:tc>
                  <a:txBody>
                    <a:bodyPr/>
                    <a:lstStyle/>
                    <a:p>
                      <a:r>
                        <a:rPr lang="en-GB" sz="1000" dirty="0" smtClean="0">
                          <a:hlinkClick r:id="rId4"/>
                        </a:rPr>
                        <a:t>Refuge </a:t>
                      </a:r>
                      <a:endParaRPr lang="en-GB"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t>National</a:t>
                      </a:r>
                      <a:r>
                        <a:rPr lang="en-GB" sz="1000" b="0" baseline="0" dirty="0" smtClean="0"/>
                        <a:t> helpline and outreach services . For  </a:t>
                      </a:r>
                      <a:r>
                        <a:rPr lang="en-GB" sz="1000" b="0" dirty="0" smtClean="0"/>
                        <a:t>Women</a:t>
                      </a:r>
                      <a:r>
                        <a:rPr lang="en-GB" sz="1000" b="0" baseline="0" dirty="0" smtClean="0"/>
                        <a:t> suffering from domestic/sexual violence </a:t>
                      </a:r>
                      <a:endParaRPr lang="en-GB" sz="1000" b="0" dirty="0" smtClean="0"/>
                    </a:p>
                  </a:txBody>
                  <a:tcPr/>
                </a:tc>
                <a:tc>
                  <a:txBody>
                    <a:bodyPr/>
                    <a:lstStyle/>
                    <a:p>
                      <a:r>
                        <a:rPr lang="en-GB" sz="1000" b="0" i="0" dirty="0" smtClean="0"/>
                        <a:t>0808 2000 247 – free, 24hr</a:t>
                      </a:r>
                      <a:r>
                        <a:rPr lang="en-GB" sz="1000" b="0" i="0" baseline="0" dirty="0" smtClean="0"/>
                        <a:t> </a:t>
                      </a:r>
                      <a:endParaRPr lang="en-GB" sz="1000" b="0" i="0" dirty="0"/>
                    </a:p>
                  </a:txBody>
                  <a:tcPr/>
                </a:tc>
              </a:tr>
              <a:tr h="370840">
                <a:tc>
                  <a:txBody>
                    <a:bodyPr/>
                    <a:lstStyle/>
                    <a:p>
                      <a:r>
                        <a:rPr lang="en-GB" sz="1000" dirty="0" smtClean="0">
                          <a:hlinkClick r:id="rId5"/>
                        </a:rPr>
                        <a:t>Solace</a:t>
                      </a:r>
                      <a:endParaRPr lang="en-GB"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t>SASS: advocacy for 16+ adults </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t>Sanctuary</a:t>
                      </a:r>
                      <a:r>
                        <a:rPr lang="en-GB" sz="1000" b="0" baseline="0" dirty="0" smtClean="0"/>
                        <a:t> scheme: to prevent homelessness as a result of abuse </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baseline="0" dirty="0" smtClean="0"/>
                        <a:t>Family and Children’s Support: therapeutic support for young people incl. support group for mothers </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baseline="0" dirty="0" smtClean="0"/>
                        <a:t>WRAP: support groups for women affected by abuse </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baseline="0" dirty="0" smtClean="0"/>
                        <a:t>Peer support: survivors trained to offer 1-1 support to women experiencing abuse </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baseline="0" dirty="0" smtClean="0"/>
                        <a:t>Perpetrator intervention: to help them change </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baseline="0" dirty="0" smtClean="0"/>
                        <a:t>Counselling: for 16+ women, Legal advice and representation </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baseline="0" dirty="0" smtClean="0"/>
                        <a:t>Silver Project: support for 55+ women </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baseline="0" dirty="0" smtClean="0"/>
                        <a:t>Irish and Irish Traveller service </a:t>
                      </a:r>
                      <a:endParaRPr lang="en-GB" sz="10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i="0" dirty="0" smtClean="0"/>
                        <a:t>Rape crisis: </a:t>
                      </a:r>
                      <a:r>
                        <a:rPr kumimoji="0" lang="en-GB" sz="1000" b="0" i="0" kern="1200" dirty="0" smtClean="0">
                          <a:solidFill>
                            <a:schemeClr val="dk1"/>
                          </a:solidFill>
                          <a:effectLst/>
                          <a:latin typeface="+mn-lt"/>
                          <a:ea typeface="+mn-ea"/>
                          <a:cs typeface="+mn-cs"/>
                        </a:rPr>
                        <a:t>0808 801 0305</a:t>
                      </a:r>
                      <a:endParaRPr lang="en-GB" sz="1000" b="0" i="0" dirty="0" smtClean="0"/>
                    </a:p>
                    <a:p>
                      <a:r>
                        <a:rPr lang="en-GB" sz="1000" b="0" i="0" dirty="0" smtClean="0"/>
                        <a:t>Advice</a:t>
                      </a:r>
                      <a:r>
                        <a:rPr lang="en-GB" sz="1000" b="0" i="0" baseline="0" dirty="0" smtClean="0"/>
                        <a:t> and information: </a:t>
                      </a:r>
                      <a:r>
                        <a:rPr lang="en-GB" sz="1000" b="0" i="0" dirty="0" smtClean="0"/>
                        <a:t>0808 802 5565</a:t>
                      </a:r>
                    </a:p>
                  </a:txBody>
                  <a:tcPr/>
                </a:tc>
              </a:tr>
              <a:tr h="370840">
                <a:tc>
                  <a:txBody>
                    <a:bodyPr/>
                    <a:lstStyle/>
                    <a:p>
                      <a:r>
                        <a:rPr lang="en-GB" sz="1000" dirty="0" smtClean="0">
                          <a:hlinkClick r:id="rId6"/>
                        </a:rPr>
                        <a:t>South London Rape Crisis </a:t>
                      </a:r>
                      <a:endParaRPr lang="en-GB" sz="1000" dirty="0"/>
                    </a:p>
                  </a:txBody>
                  <a:tcPr/>
                </a:tc>
                <a:tc>
                  <a:txBody>
                    <a:bodyPr/>
                    <a:lstStyle/>
                    <a:p>
                      <a:r>
                        <a:rPr lang="en-GB" sz="1000" dirty="0" smtClean="0"/>
                        <a:t>Face-to-face</a:t>
                      </a:r>
                      <a:r>
                        <a:rPr lang="en-GB" sz="1000" baseline="0" dirty="0" smtClean="0"/>
                        <a:t> and group therapy incl. for parents, partners and friends of survivors . </a:t>
                      </a:r>
                      <a:r>
                        <a:rPr lang="en-GB" sz="1000" dirty="0" smtClean="0"/>
                        <a:t>Advocacy for legal system . For women &amp; girls 14+</a:t>
                      </a:r>
                    </a:p>
                    <a:p>
                      <a:r>
                        <a:rPr lang="en-GB" sz="1000" dirty="0" smtClean="0"/>
                        <a:t>A specialist service, provided by highly qualified and experienced female therapists.</a:t>
                      </a:r>
                    </a:p>
                    <a:p>
                      <a:r>
                        <a:rPr lang="en-GB" sz="1000" dirty="0" smtClean="0"/>
                        <a:t>A counsellor ‘matched’ to you and your specific needs.</a:t>
                      </a:r>
                    </a:p>
                    <a:p>
                      <a:r>
                        <a:rPr lang="en-GB" sz="1000" dirty="0" smtClean="0"/>
                        <a:t>A counselling session once a week at their premises in Croydon or at one of their satellite services in Bexley, Kingston and Southwark, at the same time, in the same room and with the same counsellor</a:t>
                      </a:r>
                    </a:p>
                    <a:p>
                      <a:endParaRPr lang="en-GB" sz="1000" dirty="0" smtClean="0"/>
                    </a:p>
                  </a:txBody>
                  <a:tcPr/>
                </a:tc>
                <a:tc>
                  <a:txBody>
                    <a:bodyPr/>
                    <a:lstStyle/>
                    <a:p>
                      <a:r>
                        <a:rPr lang="en-GB" sz="1000" b="0" i="0" dirty="0" smtClean="0"/>
                        <a:t>Helpline: 0808 802 9999 –</a:t>
                      </a:r>
                      <a:r>
                        <a:rPr lang="en-GB" sz="1000" b="0" i="0" baseline="0" dirty="0" smtClean="0"/>
                        <a:t> 7 days, 12:00-14:30; 19:00-21:00 ; Mon-Fri 15:00-17:30 </a:t>
                      </a:r>
                    </a:p>
                    <a:p>
                      <a:r>
                        <a:rPr lang="en-GB" sz="1000" b="0" i="0" baseline="0" dirty="0" smtClean="0"/>
                        <a:t>South London centre: </a:t>
                      </a:r>
                      <a:r>
                        <a:rPr lang="en-GB" sz="1000" b="0" i="0" dirty="0" smtClean="0"/>
                        <a:t>0208 683 3366, CR9 2AW </a:t>
                      </a:r>
                    </a:p>
                    <a:p>
                      <a:r>
                        <a:rPr lang="en-GB" sz="1000" b="0" i="0" dirty="0" smtClean="0"/>
                        <a:t>Email:  </a:t>
                      </a:r>
                      <a:r>
                        <a:rPr lang="en-GB" sz="1000" b="0" i="0" dirty="0" smtClean="0">
                          <a:hlinkClick r:id="rId7"/>
                        </a:rPr>
                        <a:t>info@rasasc.org.uk</a:t>
                      </a:r>
                      <a:endParaRPr lang="en-GB" sz="1000" b="0" i="0" dirty="0"/>
                    </a:p>
                  </a:txBody>
                  <a:tcPr/>
                </a:tc>
              </a:tr>
              <a:tr h="370840">
                <a:tc>
                  <a:txBody>
                    <a:bodyPr/>
                    <a:lstStyle/>
                    <a:p>
                      <a:r>
                        <a:rPr lang="en-GB" sz="1000" dirty="0" smtClean="0">
                          <a:hlinkClick r:id="rId8"/>
                        </a:rPr>
                        <a:t>Woman’s</a:t>
                      </a:r>
                      <a:r>
                        <a:rPr lang="en-GB" sz="1000" baseline="0" dirty="0" smtClean="0">
                          <a:hlinkClick r:id="rId8"/>
                        </a:rPr>
                        <a:t> Trust</a:t>
                      </a:r>
                      <a:endParaRPr lang="en-GB" sz="100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aseline="0" dirty="0" smtClean="0"/>
                        <a:t>Counselling and support groups </a:t>
                      </a:r>
                      <a:endParaRPr lang="en-GB" sz="1000" dirty="0" smtClean="0"/>
                    </a:p>
                    <a:p>
                      <a:endParaRPr lang="en-GB" sz="1000" dirty="0"/>
                    </a:p>
                  </a:txBody>
                  <a:tcPr/>
                </a:tc>
                <a:tc>
                  <a:txBody>
                    <a:bodyPr/>
                    <a:lstStyle/>
                    <a:p>
                      <a:r>
                        <a:rPr lang="en-GB" sz="1000" b="0" i="0" dirty="0" smtClean="0"/>
                        <a:t>020 7034 0303/0304,</a:t>
                      </a:r>
                      <a:r>
                        <a:rPr lang="en-GB" sz="1000" b="0" i="0" baseline="0" dirty="0" smtClean="0"/>
                        <a:t> Mon-Fri 09:30-17:00 </a:t>
                      </a:r>
                      <a:endParaRPr lang="en-GB" sz="1000" b="0" i="0" dirty="0"/>
                    </a:p>
                  </a:txBody>
                  <a:tcPr/>
                </a:tc>
              </a:tr>
              <a:tr h="370840">
                <a:tc>
                  <a:txBody>
                    <a:bodyPr/>
                    <a:lstStyle/>
                    <a:p>
                      <a:r>
                        <a:rPr lang="en-GB" sz="1000" dirty="0" smtClean="0">
                          <a:hlinkClick r:id="rId9"/>
                        </a:rPr>
                        <a:t>Rights</a:t>
                      </a:r>
                      <a:r>
                        <a:rPr lang="en-GB" sz="1000" baseline="0" dirty="0" smtClean="0">
                          <a:hlinkClick r:id="rId9"/>
                        </a:rPr>
                        <a:t> of Women</a:t>
                      </a:r>
                      <a:endParaRPr lang="en-GB" sz="100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aseline="0" dirty="0" smtClean="0"/>
                        <a:t>Free legal advice </a:t>
                      </a:r>
                      <a:endParaRPr lang="en-GB" sz="1000" dirty="0" smtClean="0"/>
                    </a:p>
                  </a:txBody>
                  <a:tcPr/>
                </a:tc>
                <a:tc>
                  <a:txBody>
                    <a:bodyPr/>
                    <a:lstStyle/>
                    <a:p>
                      <a:r>
                        <a:rPr lang="en-GB" sz="1000" b="0" i="0" dirty="0" smtClean="0"/>
                        <a:t>020 7251 6577</a:t>
                      </a:r>
                      <a:r>
                        <a:rPr lang="en-GB" sz="1000" b="0" i="0" baseline="0" dirty="0" smtClean="0"/>
                        <a:t> – Mon 11:00-13:00; Tues-Thurs 14:00-16:00 </a:t>
                      </a:r>
                      <a:endParaRPr lang="en-GB" sz="1000" b="0" i="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u="sng" kern="1200" dirty="0" smtClean="0">
                          <a:solidFill>
                            <a:schemeClr val="dk1"/>
                          </a:solidFill>
                          <a:effectLst/>
                          <a:latin typeface="+mn-lt"/>
                          <a:ea typeface="+mn-ea"/>
                          <a:cs typeface="+mn-cs"/>
                          <a:hlinkClick r:id="rId10"/>
                        </a:rPr>
                        <a:t>Sutton Women’s Centre</a:t>
                      </a:r>
                      <a:endParaRPr lang="en-GB" sz="1000" kern="1200" dirty="0" smtClean="0">
                        <a:solidFill>
                          <a:schemeClr val="dk1"/>
                        </a:solidFill>
                        <a:effectLst/>
                        <a:latin typeface="+mn-lt"/>
                        <a:ea typeface="+mn-ea"/>
                        <a:cs typeface="+mn-cs"/>
                      </a:endParaRPr>
                    </a:p>
                    <a:p>
                      <a:endParaRPr lang="en-GB" sz="100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This is a local organisation run by women, for women, to provide them with the chance to achieve their potential through education, advice and sources.</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Liz </a:t>
                      </a:r>
                      <a:r>
                        <a:rPr lang="en-GB" sz="1000" dirty="0" err="1" smtClean="0"/>
                        <a:t>McGarry</a:t>
                      </a:r>
                      <a:r>
                        <a:rPr lang="en-GB" sz="1000" dirty="0" smtClean="0"/>
                        <a:t> </a:t>
                      </a:r>
                      <a:r>
                        <a:rPr lang="en-GB" sz="1000" smtClean="0"/>
                        <a:t>is the Centre </a:t>
                      </a:r>
                      <a:r>
                        <a:rPr lang="en-GB" sz="1000" dirty="0" smtClean="0"/>
                        <a:t>Manager </a:t>
                      </a:r>
                    </a:p>
                  </a:txBody>
                  <a:tcPr/>
                </a:tc>
                <a:tc>
                  <a:txBody>
                    <a:bodyPr/>
                    <a:lstStyle/>
                    <a:p>
                      <a:r>
                        <a:rPr lang="en-GB" sz="1000" dirty="0" smtClean="0">
                          <a:effectLst/>
                        </a:rPr>
                        <a:t>Tel. 0208 661 1991</a:t>
                      </a:r>
                    </a:p>
                    <a:p>
                      <a:r>
                        <a:rPr lang="en-GB" sz="1100" b="0" i="0" dirty="0" smtClean="0"/>
                        <a:t>Email: </a:t>
                      </a:r>
                      <a:r>
                        <a:rPr lang="en-GB" sz="1100" b="0" i="0" dirty="0" smtClean="0">
                          <a:hlinkClick r:id="rId11"/>
                        </a:rPr>
                        <a:t>info@suttonwomen.co.uk</a:t>
                      </a:r>
                      <a:endParaRPr lang="en-GB" sz="1100" b="0" i="0" dirty="0" smtClean="0"/>
                    </a:p>
                    <a:p>
                      <a:endParaRPr lang="en-GB" sz="1100" b="0" i="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err="1" smtClean="0">
                          <a:solidFill>
                            <a:schemeClr val="tx1"/>
                          </a:solidFill>
                          <a:hlinkClick r:id="rId12"/>
                        </a:rPr>
                        <a:t>SignHealth</a:t>
                      </a:r>
                      <a:r>
                        <a:rPr lang="en-GB" sz="1000" b="0" dirty="0" smtClean="0">
                          <a:solidFill>
                            <a:schemeClr val="tx1"/>
                          </a:solidFill>
                          <a:hlinkClick r:id="rId12"/>
                        </a:rPr>
                        <a:t>: </a:t>
                      </a:r>
                      <a:r>
                        <a:rPr lang="en-GB" sz="1000" b="0" dirty="0" err="1" smtClean="0">
                          <a:solidFill>
                            <a:schemeClr val="tx1"/>
                          </a:solidFill>
                          <a:hlinkClick r:id="rId12"/>
                        </a:rPr>
                        <a:t>DeafHope</a:t>
                      </a:r>
                      <a:endParaRPr lang="en-GB" sz="1000" b="0" dirty="0" smtClean="0">
                        <a:solidFill>
                          <a:schemeClr val="tx1"/>
                        </a:solidFill>
                        <a:latin typeface="+mn-lt"/>
                      </a:endParaRPr>
                    </a:p>
                    <a:p>
                      <a:endParaRPr lang="en-GB" sz="1100" kern="1200" dirty="0">
                        <a:solidFill>
                          <a:schemeClr val="dk1"/>
                        </a:solidFill>
                        <a:effectLst/>
                        <a:latin typeface="+mn-lt"/>
                        <a:ea typeface="+mn-ea"/>
                        <a:cs typeface="+mn-cs"/>
                      </a:endParaRPr>
                    </a:p>
                  </a:txBody>
                  <a:tcPr/>
                </a:tc>
                <a:tc>
                  <a:txBody>
                    <a:bodyPr/>
                    <a:lstStyle/>
                    <a:p>
                      <a:r>
                        <a:rPr lang="en-GB" sz="1000" dirty="0" smtClean="0"/>
                        <a:t>Deaf Hope is the only sign language based service working with Deaf women &amp; children who suffer from domestic violence &amp; abuse. They communicate with them in sign language to offer the support &amp; advice they need.</a:t>
                      </a:r>
                      <a:endParaRPr lang="en-GB" sz="1000" dirty="0"/>
                    </a:p>
                  </a:txBody>
                  <a:tcPr/>
                </a:tc>
                <a:tc>
                  <a:txBody>
                    <a:bodyPr/>
                    <a:lstStyle/>
                    <a:p>
                      <a:r>
                        <a:rPr lang="en-GB" sz="1000" b="0" i="0" dirty="0" smtClean="0"/>
                        <a:t>Email: </a:t>
                      </a:r>
                      <a:r>
                        <a:rPr lang="en-GB" sz="1000" b="0" i="0" dirty="0" smtClean="0">
                          <a:hlinkClick r:id="rId13"/>
                        </a:rPr>
                        <a:t>deafhope@signhealth.org.uk</a:t>
                      </a:r>
                      <a:endParaRPr lang="en-GB" sz="1000" b="0" i="0" dirty="0" smtClean="0"/>
                    </a:p>
                    <a:p>
                      <a:r>
                        <a:rPr lang="en-GB" sz="1000" b="0" i="0" dirty="0" smtClean="0"/>
                        <a:t>SMS/ Text: 07970350366</a:t>
                      </a:r>
                    </a:p>
                    <a:p>
                      <a:r>
                        <a:rPr lang="en-GB" sz="1000" b="0" i="0" dirty="0" smtClean="0"/>
                        <a:t>Tel: ( voice/ text phone) 02087723241</a:t>
                      </a:r>
                    </a:p>
                  </a:txBody>
                  <a:tcPr/>
                </a:tc>
              </a:tr>
            </a:tbl>
          </a:graphicData>
        </a:graphic>
      </p:graphicFrame>
      <p:sp>
        <p:nvSpPr>
          <p:cNvPr id="5" name="TextBox 4"/>
          <p:cNvSpPr txBox="1"/>
          <p:nvPr/>
        </p:nvSpPr>
        <p:spPr>
          <a:xfrm>
            <a:off x="251520" y="260648"/>
            <a:ext cx="8496944" cy="369332"/>
          </a:xfrm>
          <a:prstGeom prst="rect">
            <a:avLst/>
          </a:prstGeom>
          <a:noFill/>
        </p:spPr>
        <p:txBody>
          <a:bodyPr wrap="square" rtlCol="0">
            <a:spAutoFit/>
          </a:bodyPr>
          <a:lstStyle/>
          <a:p>
            <a:r>
              <a:rPr lang="en-GB" b="1" dirty="0" smtClean="0"/>
              <a:t>Domestic/sexual violence					1/2 </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13</a:t>
            </a:fld>
            <a:endParaRPr lang="en-GB"/>
          </a:p>
        </p:txBody>
      </p:sp>
      <p:sp>
        <p:nvSpPr>
          <p:cNvPr id="6" name="TextBox 5"/>
          <p:cNvSpPr txBox="1"/>
          <p:nvPr/>
        </p:nvSpPr>
        <p:spPr>
          <a:xfrm>
            <a:off x="7551340" y="331569"/>
            <a:ext cx="1224136" cy="307777"/>
          </a:xfrm>
          <a:prstGeom prst="rect">
            <a:avLst/>
          </a:prstGeom>
          <a:noFill/>
        </p:spPr>
        <p:txBody>
          <a:bodyPr wrap="square" rtlCol="0">
            <a:spAutoFit/>
          </a:bodyPr>
          <a:lstStyle/>
          <a:p>
            <a:r>
              <a:rPr lang="en-GB" sz="1400" b="1" dirty="0" smtClean="0">
                <a:hlinkClick r:id="rId14" action="ppaction://hlinksldjump"/>
              </a:rPr>
              <a:t>Back to Index</a:t>
            </a:r>
            <a:endParaRPr lang="en-GB" sz="1400" b="1" dirty="0"/>
          </a:p>
        </p:txBody>
      </p:sp>
    </p:spTree>
    <p:extLst>
      <p:ext uri="{BB962C8B-B14F-4D97-AF65-F5344CB8AC3E}">
        <p14:creationId xmlns:p14="http://schemas.microsoft.com/office/powerpoint/2010/main" val="2659489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55068038"/>
              </p:ext>
            </p:extLst>
          </p:nvPr>
        </p:nvGraphicFramePr>
        <p:xfrm>
          <a:off x="323528" y="827112"/>
          <a:ext cx="8496943" cy="3435894"/>
        </p:xfrm>
        <a:graphic>
          <a:graphicData uri="http://schemas.openxmlformats.org/drawingml/2006/table">
            <a:tbl>
              <a:tblPr firstRow="1" bandRow="1">
                <a:tableStyleId>{5C22544A-7EE6-4342-B048-85BDC9FD1C3A}</a:tableStyleId>
              </a:tblPr>
              <a:tblGrid>
                <a:gridCol w="2304256"/>
                <a:gridCol w="2232248"/>
                <a:gridCol w="3960439"/>
              </a:tblGrid>
              <a:tr h="414425">
                <a:tc>
                  <a:txBody>
                    <a:bodyPr/>
                    <a:lstStyle/>
                    <a:p>
                      <a:r>
                        <a:rPr lang="en-GB" sz="1000" dirty="0" smtClean="0"/>
                        <a:t>ORGANISATION</a:t>
                      </a:r>
                      <a:endParaRPr lang="en-GB" sz="1000" dirty="0"/>
                    </a:p>
                  </a:txBody>
                  <a:tcPr/>
                </a:tc>
                <a:tc>
                  <a:txBody>
                    <a:bodyPr/>
                    <a:lstStyle/>
                    <a:p>
                      <a:r>
                        <a:rPr lang="en-GB" sz="1000" dirty="0" smtClean="0"/>
                        <a:t>SERVICES </a:t>
                      </a:r>
                      <a:endParaRPr lang="en-GB" sz="1000" dirty="0"/>
                    </a:p>
                  </a:txBody>
                  <a:tcPr/>
                </a:tc>
                <a:tc>
                  <a:txBody>
                    <a:bodyPr/>
                    <a:lstStyle/>
                    <a:p>
                      <a:r>
                        <a:rPr lang="en-GB" sz="1000" dirty="0" smtClean="0"/>
                        <a:t>CONTACT</a:t>
                      </a:r>
                      <a:endParaRPr lang="en-GB" sz="1000" dirty="0"/>
                    </a:p>
                  </a:txBody>
                  <a:tcPr/>
                </a:tc>
              </a:tr>
              <a:tr h="414425">
                <a:tc>
                  <a:txBody>
                    <a:bodyPr/>
                    <a:lstStyle/>
                    <a:p>
                      <a:r>
                        <a:rPr lang="en-GB" sz="1100" dirty="0" smtClean="0">
                          <a:hlinkClick r:id="rId4"/>
                        </a:rPr>
                        <a:t>LGBT Domestic Abuse Partnership</a:t>
                      </a:r>
                      <a:r>
                        <a:rPr lang="en-GB" sz="1100" baseline="0" dirty="0" smtClean="0">
                          <a:hlinkClick r:id="rId4"/>
                        </a:rPr>
                        <a:t> </a:t>
                      </a:r>
                      <a:endParaRPr lang="en-GB" sz="1100" dirty="0"/>
                    </a:p>
                  </a:txBody>
                  <a:tcPr/>
                </a:tc>
                <a:tc>
                  <a:txBody>
                    <a:bodyPr/>
                    <a:lstStyle/>
                    <a:p>
                      <a:r>
                        <a:rPr lang="en-GB" sz="1100" dirty="0" smtClean="0"/>
                        <a:t>Support and advice </a:t>
                      </a:r>
                      <a:endParaRPr lang="en-GB" sz="1100" dirty="0"/>
                    </a:p>
                  </a:txBody>
                  <a:tcPr/>
                </a:tc>
                <a:tc>
                  <a:txBody>
                    <a:bodyPr/>
                    <a:lstStyle/>
                    <a:p>
                      <a:r>
                        <a:rPr lang="en-GB" sz="1100" b="0" i="0" dirty="0" smtClean="0"/>
                        <a:t>0207 704 2040 </a:t>
                      </a:r>
                      <a:endParaRPr lang="en-GB" sz="1100" b="0" i="0" dirty="0"/>
                    </a:p>
                  </a:txBody>
                  <a:tcPr/>
                </a:tc>
              </a:tr>
              <a:tr h="414425">
                <a:tc>
                  <a:txBody>
                    <a:bodyPr/>
                    <a:lstStyle/>
                    <a:p>
                      <a:r>
                        <a:rPr lang="en-GB" sz="1100" dirty="0" smtClean="0">
                          <a:hlinkClick r:id="rId5"/>
                        </a:rPr>
                        <a:t>Mankind </a:t>
                      </a:r>
                      <a:endParaRPr lang="en-GB"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Helpline for men</a:t>
                      </a:r>
                      <a:endParaRPr lang="en-GB" sz="1100" dirty="0"/>
                    </a:p>
                  </a:txBody>
                  <a:tcPr/>
                </a:tc>
                <a:tc>
                  <a:txBody>
                    <a:bodyPr/>
                    <a:lstStyle/>
                    <a:p>
                      <a:r>
                        <a:rPr lang="en-GB" sz="1100" b="0" i="0" dirty="0" smtClean="0"/>
                        <a:t>01823 334 244, Mon-Fri 10:00-16:00 </a:t>
                      </a:r>
                      <a:endParaRPr lang="en-GB" sz="1100" b="0" i="0" dirty="0"/>
                    </a:p>
                  </a:txBody>
                  <a:tcPr/>
                </a:tc>
              </a:tr>
              <a:tr h="476873">
                <a:tc>
                  <a:txBody>
                    <a:bodyPr/>
                    <a:lstStyle/>
                    <a:p>
                      <a:r>
                        <a:rPr lang="en-GB" sz="1100" dirty="0" smtClean="0">
                          <a:hlinkClick r:id="rId6"/>
                        </a:rPr>
                        <a:t>Men’s Advice Line</a:t>
                      </a:r>
                      <a:endParaRPr lang="en-GB"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Helpline</a:t>
                      </a:r>
                      <a:r>
                        <a:rPr lang="en-GB" sz="1100" baseline="0" dirty="0" smtClean="0"/>
                        <a:t> for men </a:t>
                      </a:r>
                      <a:endParaRPr lang="en-GB" sz="1100" dirty="0" smtClean="0"/>
                    </a:p>
                    <a:p>
                      <a:endParaRPr lang="en-GB" sz="1100" dirty="0"/>
                    </a:p>
                  </a:txBody>
                  <a:tcPr/>
                </a:tc>
                <a:tc>
                  <a:txBody>
                    <a:bodyPr/>
                    <a:lstStyle/>
                    <a:p>
                      <a:r>
                        <a:rPr lang="en-GB" sz="1100" b="0" i="0" dirty="0" smtClean="0">
                          <a:effectLst/>
                        </a:rPr>
                        <a:t>0808 801 0327</a:t>
                      </a:r>
                      <a:r>
                        <a:rPr lang="en-GB" sz="1100" b="0" i="0" baseline="0" dirty="0" smtClean="0">
                          <a:effectLst/>
                        </a:rPr>
                        <a:t> – Mon-Fri 9:00-17:00</a:t>
                      </a:r>
                      <a:endParaRPr lang="en-GB" sz="1100" b="0" i="0" dirty="0"/>
                    </a:p>
                  </a:txBody>
                  <a:tcPr/>
                </a:tc>
              </a:tr>
              <a:tr h="664216">
                <a:tc>
                  <a:txBody>
                    <a:bodyPr/>
                    <a:lstStyle/>
                    <a:p>
                      <a:r>
                        <a:rPr lang="en-GB" sz="1100" dirty="0" smtClean="0">
                          <a:hlinkClick r:id="rId7"/>
                        </a:rPr>
                        <a:t>Domestic</a:t>
                      </a:r>
                      <a:r>
                        <a:rPr lang="en-GB" sz="1100" baseline="0" dirty="0" smtClean="0">
                          <a:hlinkClick r:id="rId7"/>
                        </a:rPr>
                        <a:t> Violence Intervention Project </a:t>
                      </a:r>
                      <a:endParaRPr lang="en-GB" sz="1100" dirty="0"/>
                    </a:p>
                  </a:txBody>
                  <a:tcPr/>
                </a:tc>
                <a:tc>
                  <a:txBody>
                    <a:bodyPr/>
                    <a:lstStyle/>
                    <a:p>
                      <a:r>
                        <a:rPr lang="en-GB" sz="1100" dirty="0" smtClean="0"/>
                        <a:t>Support</a:t>
                      </a:r>
                      <a:r>
                        <a:rPr lang="en-GB" sz="1100" baseline="0" dirty="0" smtClean="0"/>
                        <a:t> groups</a:t>
                      </a:r>
                      <a:r>
                        <a:rPr lang="en-GB" sz="1100" baseline="0" dirty="0"/>
                        <a:t> </a:t>
                      </a:r>
                      <a:r>
                        <a:rPr lang="en-GB" sz="1100" baseline="0" dirty="0" smtClean="0"/>
                        <a:t>and helpline </a:t>
                      </a:r>
                    </a:p>
                  </a:txBody>
                  <a:tcPr/>
                </a:tc>
                <a:tc>
                  <a:txBody>
                    <a:bodyPr/>
                    <a:lstStyle/>
                    <a:p>
                      <a:r>
                        <a:rPr lang="en-GB" sz="1100" b="0" i="0" dirty="0" smtClean="0"/>
                        <a:t>Suppor</a:t>
                      </a:r>
                      <a:r>
                        <a:rPr lang="en-GB" sz="1100" b="0" i="0" baseline="0" dirty="0" smtClean="0"/>
                        <a:t>t groups for men and women: 0</a:t>
                      </a:r>
                      <a:r>
                        <a:rPr lang="en-GB" sz="1100" b="0" i="0" dirty="0" smtClean="0">
                          <a:effectLst/>
                        </a:rPr>
                        <a:t>20 7633 9181</a:t>
                      </a:r>
                      <a:endParaRPr lang="en-GB" sz="1100" b="0" i="0" baseline="0" dirty="0" smtClean="0"/>
                    </a:p>
                    <a:p>
                      <a:r>
                        <a:rPr lang="en-GB" sz="1100" b="0" i="0" baseline="0" dirty="0" smtClean="0"/>
                        <a:t>Helpline for young people wanting to change behaviour: </a:t>
                      </a:r>
                      <a:r>
                        <a:rPr lang="en-GB" sz="1100" b="0" i="0" dirty="0" smtClean="0"/>
                        <a:t>020 8741 8020 </a:t>
                      </a:r>
                      <a:endParaRPr lang="en-GB" sz="1100" b="0" i="0" dirty="0"/>
                    </a:p>
                  </a:txBody>
                  <a:tcPr/>
                </a:tc>
              </a:tr>
              <a:tr h="289530">
                <a:tc>
                  <a:txBody>
                    <a:bodyPr/>
                    <a:lstStyle/>
                    <a:p>
                      <a:r>
                        <a:rPr lang="en-GB" sz="1100" dirty="0" smtClean="0">
                          <a:hlinkClick r:id="rId8"/>
                        </a:rPr>
                        <a:t>Action on Elder Abuse </a:t>
                      </a:r>
                      <a:endParaRPr lang="en-GB" sz="1100" dirty="0"/>
                    </a:p>
                  </a:txBody>
                  <a:tcPr/>
                </a:tc>
                <a:tc>
                  <a:txBody>
                    <a:bodyPr/>
                    <a:lstStyle/>
                    <a:p>
                      <a:r>
                        <a:rPr lang="en-GB" sz="1100" dirty="0" smtClean="0"/>
                        <a:t>Helplin</a:t>
                      </a:r>
                      <a:r>
                        <a:rPr lang="en-GB" sz="1100" baseline="0" dirty="0" smtClean="0"/>
                        <a:t>e for elder people </a:t>
                      </a:r>
                      <a:endParaRPr lang="en-GB" sz="1100" dirty="0"/>
                    </a:p>
                  </a:txBody>
                  <a:tcPr/>
                </a:tc>
                <a:tc>
                  <a:txBody>
                    <a:bodyPr/>
                    <a:lstStyle/>
                    <a:p>
                      <a:r>
                        <a:rPr lang="en-GB" sz="1100" b="0" i="0" dirty="0" smtClean="0"/>
                        <a:t>080 8808 8141 – free</a:t>
                      </a:r>
                      <a:r>
                        <a:rPr lang="en-GB" sz="1100" b="0" i="0" baseline="0" dirty="0" smtClean="0"/>
                        <a:t> </a:t>
                      </a:r>
                      <a:endParaRPr lang="en-GB" sz="1100" b="0" i="0" dirty="0"/>
                    </a:p>
                  </a:txBody>
                  <a:tcPr/>
                </a:tc>
              </a:tr>
              <a:tr h="289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sng" kern="1200" dirty="0" smtClean="0">
                          <a:solidFill>
                            <a:schemeClr val="dk1"/>
                          </a:solidFill>
                          <a:effectLst/>
                          <a:latin typeface="+mn-lt"/>
                          <a:ea typeface="+mn-ea"/>
                          <a:cs typeface="+mn-cs"/>
                          <a:hlinkClick r:id="rId9"/>
                        </a:rPr>
                        <a:t>Survivors UK</a:t>
                      </a:r>
                      <a:endParaRPr lang="en-GB" sz="1100" kern="1200" dirty="0" smtClean="0">
                        <a:solidFill>
                          <a:schemeClr val="dk1"/>
                        </a:solidFill>
                        <a:effectLst/>
                        <a:latin typeface="+mn-lt"/>
                        <a:ea typeface="+mn-ea"/>
                        <a:cs typeface="+mn-cs"/>
                      </a:endParaRPr>
                    </a:p>
                    <a:p>
                      <a:endParaRPr lang="en-GB" sz="1100" dirty="0"/>
                    </a:p>
                  </a:txBody>
                  <a:tcPr/>
                </a:tc>
                <a:tc>
                  <a:txBody>
                    <a:bodyPr/>
                    <a:lstStyle/>
                    <a:p>
                      <a:r>
                        <a:rPr lang="en-GB" sz="1100" dirty="0" smtClean="0"/>
                        <a:t>Support for male rape &amp; sexual abuse</a:t>
                      </a:r>
                      <a:endParaRPr lang="en-GB" sz="1100" dirty="0"/>
                    </a:p>
                  </a:txBody>
                  <a:tcPr/>
                </a:tc>
                <a:tc>
                  <a:txBody>
                    <a:bodyPr/>
                    <a:lstStyle/>
                    <a:p>
                      <a:r>
                        <a:rPr lang="en-GB" sz="1100" b="0" i="0" dirty="0" smtClean="0"/>
                        <a:t>Tel: 02035983898</a:t>
                      </a:r>
                    </a:p>
                    <a:p>
                      <a:r>
                        <a:rPr lang="en-GB" sz="1100" b="0" i="0" dirty="0" smtClean="0"/>
                        <a:t>Office </a:t>
                      </a:r>
                      <a:r>
                        <a:rPr lang="en-GB" sz="1100" b="0" i="0" dirty="0" err="1" smtClean="0"/>
                        <a:t>hrs</a:t>
                      </a:r>
                      <a:r>
                        <a:rPr lang="en-GB" sz="1100" b="0" i="0" dirty="0" smtClean="0"/>
                        <a:t>: Monday – Friday  09:30 – 17:00</a:t>
                      </a:r>
                    </a:p>
                    <a:p>
                      <a:r>
                        <a:rPr lang="en-GB" sz="1100" b="0" i="0" dirty="0" smtClean="0"/>
                        <a:t>Email:  </a:t>
                      </a:r>
                      <a:r>
                        <a:rPr lang="en-GB" sz="1100" b="0" i="0" dirty="0" smtClean="0">
                          <a:hlinkClick r:id="rId10"/>
                        </a:rPr>
                        <a:t>info@survivorsuk.org</a:t>
                      </a:r>
                      <a:endParaRPr lang="en-GB" sz="1100" b="0" i="0" dirty="0" smtClean="0"/>
                    </a:p>
                    <a:p>
                      <a:endParaRPr lang="en-GB" sz="1100" b="0" i="0" dirty="0"/>
                    </a:p>
                  </a:txBody>
                  <a:tcPr/>
                </a:tc>
              </a:tr>
            </a:tbl>
          </a:graphicData>
        </a:graphic>
      </p:graphicFrame>
      <p:sp>
        <p:nvSpPr>
          <p:cNvPr id="5" name="TextBox 4"/>
          <p:cNvSpPr txBox="1"/>
          <p:nvPr/>
        </p:nvSpPr>
        <p:spPr>
          <a:xfrm>
            <a:off x="251520" y="260648"/>
            <a:ext cx="8712968" cy="369332"/>
          </a:xfrm>
          <a:prstGeom prst="rect">
            <a:avLst/>
          </a:prstGeom>
          <a:noFill/>
        </p:spPr>
        <p:txBody>
          <a:bodyPr wrap="square" rtlCol="0">
            <a:spAutoFit/>
          </a:bodyPr>
          <a:lstStyle/>
          <a:p>
            <a:r>
              <a:rPr lang="en-GB" b="1" dirty="0" smtClean="0"/>
              <a:t>Domestic/sexual violence					2/2 </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14</a:t>
            </a:fld>
            <a:endParaRPr lang="en-GB"/>
          </a:p>
        </p:txBody>
      </p:sp>
      <p:sp>
        <p:nvSpPr>
          <p:cNvPr id="6" name="TextBox 5"/>
          <p:cNvSpPr txBox="1"/>
          <p:nvPr/>
        </p:nvSpPr>
        <p:spPr>
          <a:xfrm>
            <a:off x="7092280" y="6220581"/>
            <a:ext cx="1224136" cy="307777"/>
          </a:xfrm>
          <a:prstGeom prst="rect">
            <a:avLst/>
          </a:prstGeom>
          <a:noFill/>
        </p:spPr>
        <p:txBody>
          <a:bodyPr wrap="square" rtlCol="0">
            <a:spAutoFit/>
          </a:bodyPr>
          <a:lstStyle/>
          <a:p>
            <a:r>
              <a:rPr lang="en-GB" sz="1400" b="1" dirty="0" smtClean="0">
                <a:hlinkClick r:id="rId11" action="ppaction://hlinksldjump"/>
              </a:rPr>
              <a:t>Back to Index</a:t>
            </a:r>
            <a:endParaRPr lang="en-GB" sz="1400" b="1" dirty="0"/>
          </a:p>
        </p:txBody>
      </p:sp>
    </p:spTree>
    <p:extLst>
      <p:ext uri="{BB962C8B-B14F-4D97-AF65-F5344CB8AC3E}">
        <p14:creationId xmlns:p14="http://schemas.microsoft.com/office/powerpoint/2010/main" val="3690986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763844600"/>
              </p:ext>
            </p:extLst>
          </p:nvPr>
        </p:nvGraphicFramePr>
        <p:xfrm>
          <a:off x="323528" y="836712"/>
          <a:ext cx="8352927" cy="3521928"/>
        </p:xfrm>
        <a:graphic>
          <a:graphicData uri="http://schemas.openxmlformats.org/drawingml/2006/table">
            <a:tbl>
              <a:tblPr firstRow="1" bandRow="1">
                <a:tableStyleId>{5C22544A-7EE6-4342-B048-85BDC9FD1C3A}</a:tableStyleId>
              </a:tblPr>
              <a:tblGrid>
                <a:gridCol w="1296144"/>
                <a:gridCol w="4752528"/>
                <a:gridCol w="2304255"/>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a:t>
                      </a:r>
                      <a:endParaRPr lang="en-GB" sz="1100" dirty="0"/>
                    </a:p>
                  </a:txBody>
                  <a:tcPr/>
                </a:tc>
              </a:tr>
              <a:tr h="6372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sng" kern="1200" dirty="0" smtClean="0">
                          <a:solidFill>
                            <a:schemeClr val="dk1"/>
                          </a:solidFill>
                          <a:effectLst/>
                          <a:latin typeface="+mn-lt"/>
                          <a:ea typeface="+mn-ea"/>
                          <a:cs typeface="+mn-cs"/>
                          <a:hlinkClick r:id="rId4"/>
                        </a:rPr>
                        <a:t>Veterans UK</a:t>
                      </a:r>
                      <a:endParaRPr lang="en-GB" sz="1100" kern="1200" dirty="0" smtClean="0">
                        <a:solidFill>
                          <a:schemeClr val="dk1"/>
                        </a:solidFill>
                        <a:effectLst/>
                        <a:latin typeface="+mn-lt"/>
                        <a:ea typeface="+mn-ea"/>
                        <a:cs typeface="+mn-cs"/>
                      </a:endParaRPr>
                    </a:p>
                    <a:p>
                      <a:endParaRPr lang="en-GB" sz="1100" dirty="0" smtClean="0"/>
                    </a:p>
                  </a:txBody>
                  <a:tcPr/>
                </a:tc>
                <a:tc>
                  <a:txBody>
                    <a:bodyPr/>
                    <a:lstStyle/>
                    <a:p>
                      <a:r>
                        <a:rPr lang="en-GB" sz="1100" dirty="0" smtClean="0"/>
                        <a:t>Veterans UK administers the armed forces pension schemes and compensation payments for those injured or bereaved through service.</a:t>
                      </a:r>
                      <a:endParaRPr lang="en-GB" sz="1100" dirty="0"/>
                    </a:p>
                  </a:txBody>
                  <a:tcPr/>
                </a:tc>
                <a:tc>
                  <a:txBody>
                    <a:bodyPr/>
                    <a:lstStyle/>
                    <a:p>
                      <a:r>
                        <a:rPr lang="en-GB" sz="1100" dirty="0" smtClean="0"/>
                        <a:t>Tel:</a:t>
                      </a:r>
                      <a:r>
                        <a:rPr lang="en-GB" sz="1100" baseline="0" dirty="0" smtClean="0"/>
                        <a:t> </a:t>
                      </a:r>
                      <a:r>
                        <a:rPr lang="en-GB" sz="1100" dirty="0" smtClean="0"/>
                        <a:t>0808 1914 2 18 </a:t>
                      </a:r>
                    </a:p>
                    <a:p>
                      <a:endParaRPr lang="en-GB" sz="1100" dirty="0"/>
                    </a:p>
                  </a:txBody>
                  <a:tcPr/>
                </a:tc>
              </a:tr>
              <a:tr h="792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sng" kern="1200" dirty="0" smtClean="0">
                          <a:solidFill>
                            <a:schemeClr val="dk1"/>
                          </a:solidFill>
                          <a:effectLst/>
                          <a:latin typeface="+mn-lt"/>
                          <a:ea typeface="+mn-ea"/>
                          <a:cs typeface="+mn-cs"/>
                          <a:hlinkClick r:id="rId5"/>
                        </a:rPr>
                        <a:t>SSAFA</a:t>
                      </a:r>
                      <a:endParaRPr lang="en-GB" sz="1100" kern="1200" dirty="0" smtClean="0">
                        <a:solidFill>
                          <a:schemeClr val="dk1"/>
                        </a:solidFill>
                        <a:effectLst/>
                        <a:latin typeface="+mn-lt"/>
                        <a:ea typeface="+mn-ea"/>
                        <a:cs typeface="+mn-cs"/>
                      </a:endParaRPr>
                    </a:p>
                    <a:p>
                      <a:endParaRPr lang="en-GB" sz="1100" dirty="0"/>
                    </a:p>
                  </a:txBody>
                  <a:tcPr/>
                </a:tc>
                <a:tc>
                  <a:txBody>
                    <a:bodyPr/>
                    <a:lstStyle/>
                    <a:p>
                      <a:r>
                        <a:rPr lang="en-GB" sz="1100" dirty="0" smtClean="0"/>
                        <a:t>SSAFA, the Armed Forces charity, exists to relieve need, suffering and distress amongst the Armed Forces, veterans and their families in order to support their independence and dignity.</a:t>
                      </a:r>
                      <a:endParaRPr lang="en-GB" sz="1100" dirty="0"/>
                    </a:p>
                  </a:txBody>
                  <a:tcPr/>
                </a:tc>
                <a:tc>
                  <a:txBody>
                    <a:bodyPr/>
                    <a:lstStyle/>
                    <a:p>
                      <a:r>
                        <a:rPr lang="en-GB" sz="1100" dirty="0" smtClean="0"/>
                        <a:t>Helpline 0800 731 4880 (Weekdays 9.00 to 17.30) </a:t>
                      </a:r>
                      <a:endParaRPr lang="en-GB" sz="1100" dirty="0"/>
                    </a:p>
                  </a:txBody>
                  <a:tcPr/>
                </a:tc>
              </a:tr>
              <a:tr h="792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sng" kern="1200" dirty="0" smtClean="0">
                          <a:solidFill>
                            <a:schemeClr val="dk1"/>
                          </a:solidFill>
                          <a:effectLst/>
                          <a:latin typeface="+mn-lt"/>
                          <a:ea typeface="+mn-ea"/>
                          <a:cs typeface="+mn-cs"/>
                          <a:hlinkClick r:id="rId6"/>
                        </a:rPr>
                        <a:t>Veterans Support</a:t>
                      </a:r>
                      <a:endParaRPr lang="en-GB" sz="1100" kern="1200" dirty="0" smtClean="0">
                        <a:solidFill>
                          <a:schemeClr val="dk1"/>
                        </a:solidFill>
                        <a:effectLst/>
                        <a:latin typeface="+mn-lt"/>
                        <a:ea typeface="+mn-ea"/>
                        <a:cs typeface="+mn-cs"/>
                      </a:endParaRPr>
                    </a:p>
                    <a:p>
                      <a:endParaRPr lang="en-GB" sz="1100" dirty="0"/>
                    </a:p>
                  </a:txBody>
                  <a:tcPr/>
                </a:tc>
                <a:tc>
                  <a:txBody>
                    <a:bodyPr/>
                    <a:lstStyle/>
                    <a:p>
                      <a:r>
                        <a:rPr lang="en-GB" sz="1100" dirty="0" smtClean="0"/>
                        <a:t>Information &amp; Resources for Military</a:t>
                      </a:r>
                      <a:r>
                        <a:rPr lang="en-GB" sz="1100" baseline="0" dirty="0" smtClean="0"/>
                        <a:t> Veterans &amp; their families</a:t>
                      </a:r>
                      <a:endParaRPr lang="en-GB" sz="1100" dirty="0"/>
                    </a:p>
                  </a:txBody>
                  <a:tcPr/>
                </a:tc>
                <a:tc>
                  <a:txBody>
                    <a:bodyPr/>
                    <a:lstStyle/>
                    <a:p>
                      <a:r>
                        <a:rPr lang="en-GB" sz="1100" dirty="0" smtClean="0"/>
                        <a:t>Link to a lot of other charities  giving support for veterans: </a:t>
                      </a:r>
                      <a:r>
                        <a:rPr lang="en-GB" sz="1100" dirty="0" smtClean="0">
                          <a:hlinkClick r:id="rId7"/>
                        </a:rPr>
                        <a:t>http://www.veteransupport.co.uk/category/charities/</a:t>
                      </a:r>
                      <a:endParaRPr lang="en-GB" sz="1100" dirty="0" smtClean="0"/>
                    </a:p>
                    <a:p>
                      <a:endParaRPr lang="en-GB" sz="1100" dirty="0"/>
                    </a:p>
                  </a:txBody>
                  <a:tcPr/>
                </a:tc>
              </a:tr>
              <a:tr h="792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sng" kern="1200" dirty="0" smtClean="0">
                          <a:solidFill>
                            <a:schemeClr val="dk1"/>
                          </a:solidFill>
                          <a:effectLst/>
                          <a:latin typeface="+mn-lt"/>
                          <a:ea typeface="+mn-ea"/>
                          <a:cs typeface="+mn-cs"/>
                          <a:hlinkClick r:id="rId8"/>
                        </a:rPr>
                        <a:t>Veterans Gateway</a:t>
                      </a:r>
                      <a:endParaRPr lang="en-GB" sz="1100" kern="1200" dirty="0" smtClean="0">
                        <a:solidFill>
                          <a:schemeClr val="dk1"/>
                        </a:solidFill>
                        <a:effectLst/>
                        <a:latin typeface="+mn-lt"/>
                        <a:ea typeface="+mn-ea"/>
                        <a:cs typeface="+mn-cs"/>
                      </a:endParaRPr>
                    </a:p>
                    <a:p>
                      <a:endParaRPr lang="en-GB" sz="1100" dirty="0"/>
                    </a:p>
                  </a:txBody>
                  <a:tcPr/>
                </a:tc>
                <a:tc>
                  <a:txBody>
                    <a:bodyPr/>
                    <a:lstStyle/>
                    <a:p>
                      <a:r>
                        <a:rPr lang="en-GB" sz="1100" dirty="0" smtClean="0">
                          <a:effectLst/>
                        </a:rPr>
                        <a:t>Put veterans and their families in touch with the organisations best placed to help with the information, advice and support they need – from healthcare and housing to employability, finances, personal relationships and more.</a:t>
                      </a:r>
                      <a:endParaRPr lang="en-GB" sz="1100" dirty="0"/>
                    </a:p>
                  </a:txBody>
                  <a:tcPr/>
                </a:tc>
                <a:tc>
                  <a:txBody>
                    <a:bodyPr/>
                    <a:lstStyle/>
                    <a:p>
                      <a:r>
                        <a:rPr lang="en-GB" sz="1100" dirty="0" smtClean="0"/>
                        <a:t>Tel: 0808 802 1212</a:t>
                      </a:r>
                    </a:p>
                    <a:p>
                      <a:r>
                        <a:rPr lang="en-GB" sz="1100" dirty="0" smtClean="0"/>
                        <a:t>Email – </a:t>
                      </a:r>
                      <a:r>
                        <a:rPr lang="en-GB" sz="1100" smtClean="0"/>
                        <a:t>via website</a:t>
                      </a:r>
                      <a:endParaRPr lang="en-GB" sz="1100" dirty="0"/>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Ex - Armed Forces</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15</a:t>
            </a:fld>
            <a:endParaRPr lang="en-GB"/>
          </a:p>
        </p:txBody>
      </p:sp>
      <p:sp>
        <p:nvSpPr>
          <p:cNvPr id="6" name="TextBox 5"/>
          <p:cNvSpPr txBox="1"/>
          <p:nvPr/>
        </p:nvSpPr>
        <p:spPr>
          <a:xfrm>
            <a:off x="6876256" y="6451484"/>
            <a:ext cx="1224136" cy="307777"/>
          </a:xfrm>
          <a:prstGeom prst="rect">
            <a:avLst/>
          </a:prstGeom>
          <a:noFill/>
        </p:spPr>
        <p:txBody>
          <a:bodyPr wrap="square" rtlCol="0">
            <a:spAutoFit/>
          </a:bodyPr>
          <a:lstStyle/>
          <a:p>
            <a:r>
              <a:rPr lang="en-GB" sz="1400" b="1" dirty="0" smtClean="0">
                <a:hlinkClick r:id="rId9" action="ppaction://hlinksldjump"/>
              </a:rPr>
              <a:t>Back to Index</a:t>
            </a:r>
            <a:endParaRPr lang="en-GB" sz="1400" b="1" dirty="0"/>
          </a:p>
        </p:txBody>
      </p:sp>
    </p:spTree>
    <p:extLst>
      <p:ext uri="{BB962C8B-B14F-4D97-AF65-F5344CB8AC3E}">
        <p14:creationId xmlns:p14="http://schemas.microsoft.com/office/powerpoint/2010/main" val="3090852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1389716014"/>
              </p:ext>
            </p:extLst>
          </p:nvPr>
        </p:nvGraphicFramePr>
        <p:xfrm>
          <a:off x="323549" y="764704"/>
          <a:ext cx="8424936" cy="1483360"/>
        </p:xfrm>
        <a:graphic>
          <a:graphicData uri="http://schemas.openxmlformats.org/drawingml/2006/table">
            <a:tbl>
              <a:tblPr firstRow="1" bandRow="1">
                <a:tableStyleId>{5C22544A-7EE6-4342-B048-85BDC9FD1C3A}</a:tableStyleId>
              </a:tblPr>
              <a:tblGrid>
                <a:gridCol w="2016224"/>
                <a:gridCol w="1742087"/>
                <a:gridCol w="4666625"/>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a:t>
                      </a:r>
                      <a:endParaRPr lang="en-GB" sz="1100" dirty="0"/>
                    </a:p>
                  </a:txBody>
                  <a:tcPr/>
                </a:tc>
              </a:tr>
              <a:tr h="370840">
                <a:tc>
                  <a:txBody>
                    <a:bodyPr/>
                    <a:lstStyle/>
                    <a:p>
                      <a:r>
                        <a:rPr lang="en-GB" sz="1100" dirty="0" smtClean="0">
                          <a:hlinkClick r:id="rId4"/>
                        </a:rPr>
                        <a:t>Mermaids</a:t>
                      </a:r>
                      <a:endParaRPr lang="en-GB" sz="1100" dirty="0"/>
                    </a:p>
                  </a:txBody>
                  <a:tcPr/>
                </a:tc>
                <a:tc>
                  <a:txBody>
                    <a:bodyPr/>
                    <a:lstStyle/>
                    <a:p>
                      <a:r>
                        <a:rPr lang="en-GB" sz="1100" dirty="0" smtClean="0"/>
                        <a:t>Support and advice</a:t>
                      </a:r>
                      <a:endParaRPr lang="en-GB" sz="1100" dirty="0"/>
                    </a:p>
                  </a:txBody>
                  <a:tcPr/>
                </a:tc>
                <a:tc>
                  <a:txBody>
                    <a:bodyPr/>
                    <a:lstStyle/>
                    <a:p>
                      <a:r>
                        <a:rPr lang="en-GB" sz="1100" b="0" dirty="0" smtClean="0"/>
                        <a:t>0344 334 0550 – Mon-Fri, 09:00-21:00</a:t>
                      </a:r>
                      <a:r>
                        <a:rPr lang="en-GB" sz="1100" b="0" baseline="0" dirty="0" smtClean="0"/>
                        <a:t> </a:t>
                      </a:r>
                      <a:endParaRPr lang="en-GB" sz="1100" b="0" dirty="0"/>
                    </a:p>
                  </a:txBody>
                  <a:tcPr/>
                </a:tc>
              </a:tr>
              <a:tr h="370840">
                <a:tc>
                  <a:txBody>
                    <a:bodyPr/>
                    <a:lstStyle/>
                    <a:p>
                      <a:r>
                        <a:rPr lang="en-GB" sz="1100" dirty="0" smtClean="0">
                          <a:hlinkClick r:id="rId5"/>
                        </a:rPr>
                        <a:t>Beaumont Society </a:t>
                      </a:r>
                      <a:endParaRPr lang="en-GB" sz="1100" dirty="0"/>
                    </a:p>
                  </a:txBody>
                  <a:tcPr/>
                </a:tc>
                <a:tc>
                  <a:txBody>
                    <a:bodyPr/>
                    <a:lstStyle/>
                    <a:p>
                      <a:r>
                        <a:rPr lang="en-GB" sz="1100" dirty="0" smtClean="0"/>
                        <a:t>Support and advice</a:t>
                      </a:r>
                      <a:endParaRPr lang="en-GB" sz="1100" dirty="0"/>
                    </a:p>
                  </a:txBody>
                  <a:tcPr/>
                </a:tc>
                <a:tc>
                  <a:txBody>
                    <a:bodyPr/>
                    <a:lstStyle/>
                    <a:p>
                      <a:r>
                        <a:rPr kumimoji="0" lang="en-GB" sz="1100" b="0" kern="1200" dirty="0" smtClean="0">
                          <a:solidFill>
                            <a:schemeClr val="dk1"/>
                          </a:solidFill>
                          <a:effectLst/>
                          <a:latin typeface="+mn-lt"/>
                          <a:ea typeface="+mn-ea"/>
                          <a:cs typeface="+mn-cs"/>
                        </a:rPr>
                        <a:t>01582 412220 – 24/7</a:t>
                      </a:r>
                      <a:r>
                        <a:rPr kumimoji="0" lang="en-GB" sz="1100" b="0" kern="1200" baseline="0" dirty="0" smtClean="0">
                          <a:solidFill>
                            <a:schemeClr val="dk1"/>
                          </a:solidFill>
                          <a:effectLst/>
                          <a:latin typeface="+mn-lt"/>
                          <a:ea typeface="+mn-ea"/>
                          <a:cs typeface="+mn-cs"/>
                        </a:rPr>
                        <a:t> </a:t>
                      </a:r>
                      <a:endParaRPr lang="en-GB" sz="1100" b="0" dirty="0"/>
                    </a:p>
                  </a:txBody>
                  <a:tcPr/>
                </a:tc>
              </a:tr>
              <a:tr h="370840">
                <a:tc>
                  <a:txBody>
                    <a:bodyPr/>
                    <a:lstStyle/>
                    <a:p>
                      <a:r>
                        <a:rPr lang="en-GB" sz="1100" dirty="0" smtClean="0">
                          <a:hlinkClick r:id="rId6"/>
                        </a:rPr>
                        <a:t>Stonewall</a:t>
                      </a:r>
                      <a:endParaRPr lang="en-GB" sz="1100" dirty="0"/>
                    </a:p>
                  </a:txBody>
                  <a:tcPr/>
                </a:tc>
                <a:tc>
                  <a:txBody>
                    <a:bodyPr/>
                    <a:lstStyle/>
                    <a:p>
                      <a:r>
                        <a:rPr lang="en-GB" sz="1100" dirty="0" smtClean="0"/>
                        <a:t>Support and advice </a:t>
                      </a:r>
                      <a:endParaRPr lang="en-GB" sz="1100" dirty="0"/>
                    </a:p>
                  </a:txBody>
                  <a:tcPr/>
                </a:tc>
                <a:tc>
                  <a:txBody>
                    <a:bodyPr/>
                    <a:lstStyle/>
                    <a:p>
                      <a:r>
                        <a:rPr lang="en-GB" sz="1100" dirty="0" smtClean="0"/>
                        <a:t>08000 50 20 20 –</a:t>
                      </a:r>
                      <a:r>
                        <a:rPr lang="en-GB" sz="1100" baseline="0" dirty="0" smtClean="0"/>
                        <a:t> Mon-Fri, 09:30-17:30 </a:t>
                      </a:r>
                      <a:endParaRPr lang="en-GB" sz="1100" dirty="0"/>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Gender reassignment </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16</a:t>
            </a:fld>
            <a:endParaRPr lang="en-GB"/>
          </a:p>
        </p:txBody>
      </p:sp>
      <p:sp>
        <p:nvSpPr>
          <p:cNvPr id="6" name="TextBox 5"/>
          <p:cNvSpPr txBox="1"/>
          <p:nvPr/>
        </p:nvSpPr>
        <p:spPr>
          <a:xfrm>
            <a:off x="6876256" y="6451484"/>
            <a:ext cx="1224136" cy="307777"/>
          </a:xfrm>
          <a:prstGeom prst="rect">
            <a:avLst/>
          </a:prstGeom>
          <a:noFill/>
        </p:spPr>
        <p:txBody>
          <a:bodyPr wrap="square" rtlCol="0">
            <a:spAutoFit/>
          </a:bodyPr>
          <a:lstStyle/>
          <a:p>
            <a:r>
              <a:rPr lang="en-GB" sz="1400" b="1" dirty="0" smtClean="0">
                <a:hlinkClick r:id="rId7" action="ppaction://hlinksldjump"/>
              </a:rPr>
              <a:t>Back to Index</a:t>
            </a:r>
            <a:endParaRPr lang="en-GB" sz="1400" b="1" dirty="0"/>
          </a:p>
        </p:txBody>
      </p:sp>
    </p:spTree>
    <p:extLst>
      <p:ext uri="{BB962C8B-B14F-4D97-AF65-F5344CB8AC3E}">
        <p14:creationId xmlns:p14="http://schemas.microsoft.com/office/powerpoint/2010/main" val="2659489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1965731535"/>
              </p:ext>
            </p:extLst>
          </p:nvPr>
        </p:nvGraphicFramePr>
        <p:xfrm>
          <a:off x="339267" y="632163"/>
          <a:ext cx="8424936" cy="5293360"/>
        </p:xfrm>
        <a:graphic>
          <a:graphicData uri="http://schemas.openxmlformats.org/drawingml/2006/table">
            <a:tbl>
              <a:tblPr firstRow="1" bandRow="1">
                <a:tableStyleId>{5C22544A-7EE6-4342-B048-85BDC9FD1C3A}</a:tableStyleId>
              </a:tblPr>
              <a:tblGrid>
                <a:gridCol w="1584176"/>
                <a:gridCol w="3528392"/>
                <a:gridCol w="3312368"/>
              </a:tblGrid>
              <a:tr h="370840">
                <a:tc>
                  <a:txBody>
                    <a:bodyPr/>
                    <a:lstStyle/>
                    <a:p>
                      <a:r>
                        <a:rPr lang="en-GB" sz="900" dirty="0" smtClean="0"/>
                        <a:t>ORGANISATION</a:t>
                      </a:r>
                      <a:endParaRPr lang="en-GB" sz="900" dirty="0"/>
                    </a:p>
                  </a:txBody>
                  <a:tcPr/>
                </a:tc>
                <a:tc>
                  <a:txBody>
                    <a:bodyPr/>
                    <a:lstStyle/>
                    <a:p>
                      <a:r>
                        <a:rPr lang="en-GB" sz="900" dirty="0" smtClean="0"/>
                        <a:t>SERVICES</a:t>
                      </a:r>
                      <a:endParaRPr lang="en-GB" sz="900" dirty="0"/>
                    </a:p>
                  </a:txBody>
                  <a:tcPr/>
                </a:tc>
                <a:tc>
                  <a:txBody>
                    <a:bodyPr/>
                    <a:lstStyle/>
                    <a:p>
                      <a:r>
                        <a:rPr lang="en-GB" sz="900" dirty="0" smtClean="0"/>
                        <a:t>CONTACT</a:t>
                      </a:r>
                      <a:endParaRPr lang="en-GB" sz="900" dirty="0"/>
                    </a:p>
                  </a:txBody>
                  <a:tcPr/>
                </a:tc>
              </a:tr>
              <a:tr h="370840">
                <a:tc>
                  <a:txBody>
                    <a:bodyPr/>
                    <a:lstStyle/>
                    <a:p>
                      <a:r>
                        <a:rPr lang="en-GB" sz="1050" u="sng" kern="1200" dirty="0" smtClean="0">
                          <a:solidFill>
                            <a:schemeClr val="dk1"/>
                          </a:solidFill>
                          <a:effectLst/>
                          <a:latin typeface="+mn-lt"/>
                          <a:ea typeface="+mn-ea"/>
                          <a:cs typeface="+mn-cs"/>
                          <a:hlinkClick r:id="rId4"/>
                        </a:rPr>
                        <a:t>Samaritans</a:t>
                      </a:r>
                      <a:endParaRPr lang="en-GB" sz="1050" kern="1200" dirty="0">
                        <a:solidFill>
                          <a:schemeClr val="dk1"/>
                        </a:solidFill>
                        <a:effectLst/>
                        <a:latin typeface="+mn-lt"/>
                        <a:ea typeface="+mn-ea"/>
                        <a:cs typeface="+mn-cs"/>
                      </a:endParaRPr>
                    </a:p>
                  </a:txBody>
                  <a:tcPr/>
                </a:tc>
                <a:tc>
                  <a:txBody>
                    <a:bodyPr/>
                    <a:lstStyle/>
                    <a:p>
                      <a:r>
                        <a:rPr lang="en-GB" sz="1050" dirty="0" smtClean="0"/>
                        <a:t>Support</a:t>
                      </a:r>
                      <a:r>
                        <a:rPr lang="en-GB" sz="1050" baseline="0" dirty="0" smtClean="0"/>
                        <a:t> and advice on all vulnerabilities </a:t>
                      </a:r>
                      <a:endParaRPr lang="en-GB" sz="1050" dirty="0"/>
                    </a:p>
                  </a:txBody>
                  <a:tcPr/>
                </a:tc>
                <a:tc>
                  <a:txBody>
                    <a:bodyPr/>
                    <a:lstStyle/>
                    <a:p>
                      <a:r>
                        <a:rPr kumimoji="0" lang="en-GB" sz="1050" b="0" kern="1200" baseline="0" dirty="0" smtClean="0">
                          <a:solidFill>
                            <a:schemeClr val="dk1"/>
                          </a:solidFill>
                          <a:effectLst/>
                          <a:latin typeface="+mn-lt"/>
                          <a:ea typeface="+mn-ea"/>
                          <a:cs typeface="+mn-cs"/>
                        </a:rPr>
                        <a:t>116 123 </a:t>
                      </a:r>
                      <a:r>
                        <a:rPr kumimoji="0" lang="en-GB" sz="1050" b="0" kern="1200" dirty="0" smtClean="0">
                          <a:solidFill>
                            <a:schemeClr val="dk1"/>
                          </a:solidFill>
                          <a:effectLst/>
                          <a:latin typeface="+mn-lt"/>
                          <a:ea typeface="+mn-ea"/>
                          <a:cs typeface="+mn-cs"/>
                        </a:rPr>
                        <a:t>–</a:t>
                      </a:r>
                      <a:r>
                        <a:rPr kumimoji="0" lang="en-GB" sz="1050" b="0" kern="1200" baseline="0" dirty="0" smtClean="0">
                          <a:solidFill>
                            <a:schemeClr val="dk1"/>
                          </a:solidFill>
                          <a:effectLst/>
                          <a:latin typeface="+mn-lt"/>
                          <a:ea typeface="+mn-ea"/>
                          <a:cs typeface="+mn-cs"/>
                        </a:rPr>
                        <a:t> free </a:t>
                      </a:r>
                    </a:p>
                    <a:p>
                      <a:r>
                        <a:rPr kumimoji="0" lang="en-GB" sz="1050" b="0" kern="1200" baseline="0" dirty="0" smtClean="0">
                          <a:solidFill>
                            <a:schemeClr val="dk1"/>
                          </a:solidFill>
                          <a:effectLst/>
                          <a:latin typeface="+mn-lt"/>
                          <a:ea typeface="+mn-ea"/>
                          <a:cs typeface="+mn-cs"/>
                        </a:rPr>
                        <a:t>1-5 Angus Street, SE14 6LU </a:t>
                      </a:r>
                    </a:p>
                  </a:txBody>
                  <a:tcPr/>
                </a:tc>
              </a:tr>
              <a:tr h="370840">
                <a:tc>
                  <a:txBody>
                    <a:bodyPr/>
                    <a:lstStyle/>
                    <a:p>
                      <a:r>
                        <a:rPr lang="en-GB" sz="1050" b="0" dirty="0" smtClean="0">
                          <a:hlinkClick r:id="rId5"/>
                        </a:rPr>
                        <a:t>Citizens’ Advice</a:t>
                      </a:r>
                      <a:endParaRPr lang="en-GB" sz="1050" b="0" dirty="0"/>
                    </a:p>
                  </a:txBody>
                  <a:tcPr/>
                </a:tc>
                <a:tc>
                  <a:txBody>
                    <a:bodyPr/>
                    <a:lstStyle/>
                    <a:p>
                      <a:r>
                        <a:rPr lang="en-GB" sz="1050" dirty="0" smtClean="0"/>
                        <a:t>Support</a:t>
                      </a:r>
                      <a:r>
                        <a:rPr lang="en-GB" sz="1050" baseline="0" dirty="0" smtClean="0"/>
                        <a:t> and advice </a:t>
                      </a:r>
                      <a:r>
                        <a:rPr lang="en-GB" sz="1050" dirty="0" smtClean="0"/>
                        <a:t>on</a:t>
                      </a:r>
                      <a:r>
                        <a:rPr lang="en-GB" sz="1050" baseline="0" dirty="0" smtClean="0"/>
                        <a:t> a huge range of issues </a:t>
                      </a:r>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050" b="0" kern="1200" dirty="0" smtClean="0">
                          <a:solidFill>
                            <a:schemeClr val="dk1"/>
                          </a:solidFill>
                          <a:effectLst/>
                          <a:latin typeface="+mn-lt"/>
                          <a:ea typeface="+mn-ea"/>
                          <a:cs typeface="+mn-cs"/>
                        </a:rPr>
                        <a:t>Central Library, St Nicholas Way, Sutton, SM1 1EA.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050" b="0" kern="1200" dirty="0" smtClean="0">
                          <a:solidFill>
                            <a:schemeClr val="dk1"/>
                          </a:solidFill>
                          <a:effectLst/>
                          <a:latin typeface="+mn-lt"/>
                          <a:ea typeface="+mn-ea"/>
                          <a:cs typeface="+mn-cs"/>
                        </a:rPr>
                        <a:t>Drop-in Open 9am</a:t>
                      </a:r>
                      <a:r>
                        <a:rPr kumimoji="0" lang="en-GB" sz="1050" b="0" kern="1200" baseline="0" dirty="0" smtClean="0">
                          <a:solidFill>
                            <a:schemeClr val="dk1"/>
                          </a:solidFill>
                          <a:effectLst/>
                          <a:latin typeface="+mn-lt"/>
                          <a:ea typeface="+mn-ea"/>
                          <a:cs typeface="+mn-cs"/>
                        </a:rPr>
                        <a:t> – 5pm Mon - Fri</a:t>
                      </a:r>
                      <a:r>
                        <a:rPr kumimoji="0" lang="en-GB" sz="1050" b="0" kern="1200" dirty="0" smtClean="0">
                          <a:solidFill>
                            <a:schemeClr val="dk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050" b="0" kern="1200" dirty="0" smtClean="0">
                          <a:solidFill>
                            <a:schemeClr val="dk1"/>
                          </a:solidFill>
                          <a:effectLst/>
                          <a:latin typeface="+mn-lt"/>
                          <a:ea typeface="+mn-ea"/>
                          <a:cs typeface="+mn-cs"/>
                        </a:rPr>
                        <a:t>Tel: 0208 405 3552</a:t>
                      </a:r>
                    </a:p>
                  </a:txBody>
                  <a:tcPr/>
                </a:tc>
              </a:tr>
              <a:tr h="370840">
                <a:tc>
                  <a:txBody>
                    <a:bodyPr/>
                    <a:lstStyle/>
                    <a:p>
                      <a:r>
                        <a:rPr lang="en-GB" sz="1050" dirty="0" smtClean="0">
                          <a:hlinkClick r:id="rId6"/>
                        </a:rPr>
                        <a:t>Cambridge House</a:t>
                      </a:r>
                      <a:r>
                        <a:rPr lang="en-GB" sz="1050" baseline="0" dirty="0" smtClean="0">
                          <a:hlinkClick r:id="rId6"/>
                        </a:rPr>
                        <a:t> Law Centre</a:t>
                      </a:r>
                      <a:endParaRPr lang="en-GB" sz="1050" dirty="0"/>
                    </a:p>
                  </a:txBody>
                  <a:tcPr/>
                </a:tc>
                <a:tc>
                  <a:txBody>
                    <a:bodyPr/>
                    <a:lstStyle/>
                    <a:p>
                      <a:r>
                        <a:rPr lang="en-GB" sz="1050" dirty="0" smtClean="0"/>
                        <a:t>Free legal services and employment advice </a:t>
                      </a:r>
                      <a:endParaRPr lang="en-GB" sz="1050" dirty="0"/>
                    </a:p>
                  </a:txBody>
                  <a:tcPr/>
                </a:tc>
                <a:tc>
                  <a:txBody>
                    <a:bodyPr/>
                    <a:lstStyle/>
                    <a:p>
                      <a:r>
                        <a:rPr lang="en-GB" sz="1050" b="0" dirty="0" smtClean="0"/>
                        <a:t>0207 358 7025</a:t>
                      </a:r>
                    </a:p>
                    <a:p>
                      <a:r>
                        <a:rPr lang="en-GB" sz="1050" b="0" dirty="0" smtClean="0">
                          <a:effectLst/>
                        </a:rPr>
                        <a:t>1 </a:t>
                      </a:r>
                      <a:r>
                        <a:rPr lang="en-GB" sz="1050" b="0" dirty="0" err="1" smtClean="0">
                          <a:effectLst/>
                        </a:rPr>
                        <a:t>Addington</a:t>
                      </a:r>
                      <a:r>
                        <a:rPr lang="en-GB" sz="1050" b="0" dirty="0" smtClean="0">
                          <a:effectLst/>
                        </a:rPr>
                        <a:t> Square, London SE5 0HF</a:t>
                      </a:r>
                      <a:endParaRPr lang="en-GB" sz="1050" b="0" dirty="0"/>
                    </a:p>
                  </a:txBody>
                  <a:tcPr/>
                </a:tc>
              </a:tr>
              <a:tr h="370840">
                <a:tc>
                  <a:txBody>
                    <a:bodyPr/>
                    <a:lstStyle/>
                    <a:p>
                      <a:r>
                        <a:rPr lang="en-GB" sz="1050" u="sng" kern="1200" dirty="0" smtClean="0">
                          <a:solidFill>
                            <a:schemeClr val="dk1"/>
                          </a:solidFill>
                          <a:effectLst/>
                          <a:latin typeface="+mn-lt"/>
                          <a:ea typeface="+mn-ea"/>
                          <a:cs typeface="+mn-cs"/>
                          <a:hlinkClick r:id="rId7"/>
                        </a:rPr>
                        <a:t>Sutton Community Works</a:t>
                      </a:r>
                      <a:endParaRPr lang="en-GB" sz="1050" kern="1200" dirty="0">
                        <a:solidFill>
                          <a:schemeClr val="dk1"/>
                        </a:solidFill>
                        <a:effectLst/>
                        <a:latin typeface="+mn-lt"/>
                        <a:ea typeface="+mn-ea"/>
                        <a:cs typeface="+mn-cs"/>
                      </a:endParaRPr>
                    </a:p>
                  </a:txBody>
                  <a:tcPr/>
                </a:tc>
                <a:tc>
                  <a:txBody>
                    <a:bodyPr/>
                    <a:lstStyle/>
                    <a:p>
                      <a:r>
                        <a:rPr lang="en-GB" sz="1050" dirty="0" smtClean="0"/>
                        <a:t>Support</a:t>
                      </a:r>
                      <a:r>
                        <a:rPr lang="en-GB" sz="1050" baseline="0" dirty="0" smtClean="0"/>
                        <a:t> and advice on barriers to employment </a:t>
                      </a:r>
                      <a:endParaRPr lang="en-GB" sz="1050" dirty="0"/>
                    </a:p>
                  </a:txBody>
                  <a:tcPr/>
                </a:tc>
                <a:tc>
                  <a:txBody>
                    <a:bodyPr/>
                    <a:lstStyle/>
                    <a:p>
                      <a:r>
                        <a:rPr lang="de-DE" sz="1050" b="1" cap="all" dirty="0" smtClean="0">
                          <a:effectLst/>
                        </a:rPr>
                        <a:t>T:</a:t>
                      </a:r>
                      <a:r>
                        <a:rPr lang="de-DE" sz="1050" cap="all" dirty="0" smtClean="0">
                          <a:effectLst/>
                        </a:rPr>
                        <a:t> 07525 838640  </a:t>
                      </a:r>
                      <a:r>
                        <a:rPr lang="de-DE" sz="1050" cap="all" dirty="0" smtClean="0">
                          <a:effectLst/>
                          <a:hlinkClick r:id="rId8" tooltip="Email Sutton Community Works"/>
                        </a:rPr>
                        <a:t>info@suttoncommunityworks.org</a:t>
                      </a:r>
                      <a:r>
                        <a:rPr lang="de-DE" sz="1050" cap="all" dirty="0" smtClean="0">
                          <a:effectLst/>
                        </a:rPr>
                        <a:t> </a:t>
                      </a:r>
                      <a:endParaRPr lang="en-GB" sz="1050" b="0" baseline="0" dirty="0" smtClean="0"/>
                    </a:p>
                    <a:p>
                      <a:r>
                        <a:rPr lang="en-GB" sz="1050" b="0" baseline="0" dirty="0" smtClean="0"/>
                        <a:t>Mon-Fri 10:00-12:00, 14:00-16:00 </a:t>
                      </a:r>
                      <a:endParaRPr lang="en-GB" sz="1050" b="0" dirty="0"/>
                    </a:p>
                  </a:txBody>
                  <a:tcPr/>
                </a:tc>
              </a:tr>
              <a:tr h="370840">
                <a:tc>
                  <a:txBody>
                    <a:bodyPr/>
                    <a:lstStyle/>
                    <a:p>
                      <a:r>
                        <a:rPr lang="en-GB" sz="1050" u="sng" kern="1200" dirty="0" smtClean="0">
                          <a:solidFill>
                            <a:schemeClr val="dk1"/>
                          </a:solidFill>
                          <a:effectLst/>
                          <a:latin typeface="+mn-lt"/>
                          <a:ea typeface="+mn-ea"/>
                          <a:cs typeface="+mn-cs"/>
                          <a:hlinkClick r:id="rId9"/>
                        </a:rPr>
                        <a:t>Money Advice Service</a:t>
                      </a:r>
                      <a:endParaRPr lang="en-GB" sz="1050" kern="1200" dirty="0">
                        <a:solidFill>
                          <a:schemeClr val="dk1"/>
                        </a:solidFill>
                        <a:effectLst/>
                        <a:latin typeface="+mn-lt"/>
                        <a:ea typeface="+mn-ea"/>
                        <a:cs typeface="+mn-cs"/>
                      </a:endParaRPr>
                    </a:p>
                  </a:txBody>
                  <a:tcPr/>
                </a:tc>
                <a:tc>
                  <a:txBody>
                    <a:bodyPr/>
                    <a:lstStyle/>
                    <a:p>
                      <a:r>
                        <a:rPr lang="en-GB" sz="1050" dirty="0" smtClean="0"/>
                        <a:t>Financial</a:t>
                      </a:r>
                      <a:r>
                        <a:rPr lang="en-GB" sz="1050" baseline="0" dirty="0" smtClean="0"/>
                        <a:t> support and advice </a:t>
                      </a:r>
                    </a:p>
                    <a:p>
                      <a:r>
                        <a:rPr lang="en-GB" sz="1050" baseline="0" dirty="0" smtClean="0"/>
                        <a:t>Online, phone and face to face </a:t>
                      </a:r>
                      <a:endParaRPr lang="en-GB" sz="1050" dirty="0"/>
                    </a:p>
                  </a:txBody>
                  <a:tcPr/>
                </a:tc>
                <a:tc>
                  <a:txBody>
                    <a:bodyPr/>
                    <a:lstStyle/>
                    <a:p>
                      <a:r>
                        <a:rPr lang="en-GB" sz="1050" b="0" dirty="0" smtClean="0"/>
                        <a:t>Tel: 03005005000 </a:t>
                      </a:r>
                      <a:endParaRPr lang="en-GB" sz="1050" b="0" dirty="0"/>
                    </a:p>
                  </a:txBody>
                  <a:tcPr/>
                </a:tc>
              </a:tr>
              <a:tr h="370840">
                <a:tc>
                  <a:txBody>
                    <a:bodyPr/>
                    <a:lstStyle/>
                    <a:p>
                      <a:r>
                        <a:rPr lang="en-GB" sz="1050" u="sng" kern="1200" dirty="0" smtClean="0">
                          <a:solidFill>
                            <a:schemeClr val="dk1"/>
                          </a:solidFill>
                          <a:effectLst/>
                          <a:latin typeface="+mn-lt"/>
                          <a:ea typeface="+mn-ea"/>
                          <a:cs typeface="+mn-cs"/>
                          <a:hlinkClick r:id="rId10"/>
                        </a:rPr>
                        <a:t>Change, Grow, Live - Surrey</a:t>
                      </a:r>
                      <a:endParaRPr lang="en-GB" sz="1050" kern="1200" dirty="0">
                        <a:solidFill>
                          <a:schemeClr val="dk1"/>
                        </a:solidFill>
                        <a:effectLst/>
                        <a:latin typeface="+mn-lt"/>
                        <a:ea typeface="+mn-ea"/>
                        <a:cs typeface="+mn-cs"/>
                      </a:endParaRPr>
                    </a:p>
                  </a:txBody>
                  <a:tcPr/>
                </a:tc>
                <a:tc>
                  <a:txBody>
                    <a:bodyPr/>
                    <a:lstStyle/>
                    <a:p>
                      <a:r>
                        <a:rPr lang="en-GB" sz="1050" dirty="0" smtClean="0"/>
                        <a:t>CGL Surrey is a free and confidential drug and alcohol service for adult offenders. </a:t>
                      </a:r>
                    </a:p>
                    <a:p>
                      <a:r>
                        <a:rPr lang="en-GB" sz="1050" dirty="0" smtClean="0"/>
                        <a:t>They work with individuals to support them to achieve their recovery goals and we work in partnership with other statutory and non-statutory services to ensure people are signposted to external agencies to ensure all their needs are met, both in regards to substance misuse and additional needs.</a:t>
                      </a:r>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dk1"/>
                          </a:solidFill>
                          <a:effectLst/>
                          <a:latin typeface="+mn-lt"/>
                          <a:ea typeface="+mn-ea"/>
                          <a:cs typeface="+mn-cs"/>
                        </a:rPr>
                        <a:t>Based at </a:t>
                      </a:r>
                      <a:r>
                        <a:rPr lang="en-GB" sz="1050" kern="1200" dirty="0" err="1" smtClean="0">
                          <a:solidFill>
                            <a:schemeClr val="dk1"/>
                          </a:solidFill>
                          <a:effectLst/>
                          <a:latin typeface="+mn-lt"/>
                          <a:ea typeface="+mn-ea"/>
                          <a:cs typeface="+mn-cs"/>
                        </a:rPr>
                        <a:t>Bradmere</a:t>
                      </a:r>
                      <a:r>
                        <a:rPr lang="en-GB" sz="1050" kern="1200" dirty="0" smtClean="0">
                          <a:solidFill>
                            <a:schemeClr val="dk1"/>
                          </a:solidFill>
                          <a:effectLst/>
                          <a:latin typeface="+mn-lt"/>
                          <a:ea typeface="+mn-ea"/>
                          <a:cs typeface="+mn-cs"/>
                        </a:rPr>
                        <a:t> House in Leatherhead. Call on 01372 748 350 or email on </a:t>
                      </a:r>
                      <a:r>
                        <a:rPr lang="en-GB" sz="1050" u="none" strike="noStrike" kern="1200" dirty="0" smtClean="0">
                          <a:solidFill>
                            <a:schemeClr val="dk1"/>
                          </a:solidFill>
                          <a:effectLst/>
                          <a:latin typeface="+mn-lt"/>
                          <a:ea typeface="+mn-ea"/>
                          <a:cs typeface="+mn-cs"/>
                          <a:hlinkClick r:id="rId11"/>
                        </a:rPr>
                        <a:t>surrey.info@cgl.org.uk</a:t>
                      </a:r>
                      <a:r>
                        <a:rPr lang="en-GB" sz="1050" kern="1200" dirty="0" smtClean="0">
                          <a:solidFill>
                            <a:schemeClr val="dk1"/>
                          </a:solidFill>
                          <a:effectLst/>
                          <a:latin typeface="+mn-lt"/>
                          <a:ea typeface="+mn-ea"/>
                          <a:cs typeface="+mn-cs"/>
                        </a:rPr>
                        <a:t> or </a:t>
                      </a:r>
                      <a:r>
                        <a:rPr lang="en-GB" sz="1050" u="none" strike="noStrike" kern="1200" dirty="0" smtClean="0">
                          <a:solidFill>
                            <a:schemeClr val="dk1"/>
                          </a:solidFill>
                          <a:effectLst/>
                          <a:latin typeface="+mn-lt"/>
                          <a:ea typeface="+mn-ea"/>
                          <a:cs typeface="+mn-cs"/>
                          <a:hlinkClick r:id="rId12"/>
                        </a:rPr>
                        <a:t>surrey.info@cgl.cjsm.net</a:t>
                      </a:r>
                      <a:r>
                        <a:rPr lang="en-GB" sz="1050" kern="1200" dirty="0" smtClean="0">
                          <a:solidFill>
                            <a:schemeClr val="dk1"/>
                          </a:solidFill>
                          <a:effectLst/>
                          <a:latin typeface="+mn-lt"/>
                          <a:ea typeface="+mn-ea"/>
                          <a:cs typeface="+mn-cs"/>
                        </a:rPr>
                        <a:t> (secure email).</a:t>
                      </a:r>
                    </a:p>
                  </a:txBody>
                  <a:tcPr/>
                </a:tc>
              </a:tr>
              <a:tr h="370840">
                <a:tc>
                  <a:txBody>
                    <a:bodyPr/>
                    <a:lstStyle/>
                    <a:p>
                      <a:r>
                        <a:rPr lang="en-GB" sz="1050" dirty="0" smtClean="0">
                          <a:hlinkClick r:id="rId13"/>
                        </a:rPr>
                        <a:t>Birth Companions</a:t>
                      </a:r>
                      <a:endParaRPr lang="en-GB" sz="1050" dirty="0"/>
                    </a:p>
                  </a:txBody>
                  <a:tcPr/>
                </a:tc>
                <a:tc>
                  <a:txBody>
                    <a:bodyPr/>
                    <a:lstStyle/>
                    <a:p>
                      <a:r>
                        <a:rPr lang="en-GB" sz="1050" dirty="0" smtClean="0"/>
                        <a:t>Support for women experiencing</a:t>
                      </a:r>
                      <a:r>
                        <a:rPr lang="en-GB" sz="1050" baseline="0" dirty="0" smtClean="0"/>
                        <a:t> significant disadvantage during pregnancy, birth and early parenting </a:t>
                      </a:r>
                      <a:endParaRPr lang="en-GB" sz="1050" dirty="0"/>
                    </a:p>
                  </a:txBody>
                  <a:tcPr/>
                </a:tc>
                <a:tc>
                  <a:txBody>
                    <a:bodyPr/>
                    <a:lstStyle/>
                    <a:p>
                      <a:r>
                        <a:rPr kumimoji="0" lang="en-GB" sz="1050" b="0" kern="1200" dirty="0" smtClean="0">
                          <a:solidFill>
                            <a:schemeClr val="dk1"/>
                          </a:solidFill>
                          <a:effectLst/>
                          <a:latin typeface="+mn-lt"/>
                          <a:ea typeface="+mn-ea"/>
                          <a:cs typeface="+mn-cs"/>
                        </a:rPr>
                        <a:t>Community Link service: </a:t>
                      </a:r>
                      <a:r>
                        <a:rPr lang="en-GB" sz="1050" b="0" dirty="0" smtClean="0"/>
                        <a:t>07896 112 460 </a:t>
                      </a:r>
                      <a:endParaRPr kumimoji="0" lang="en-GB" sz="1050" b="0" kern="1200" dirty="0" smtClean="0">
                        <a:solidFill>
                          <a:schemeClr val="dk1"/>
                        </a:solidFill>
                        <a:effectLst/>
                        <a:latin typeface="+mn-lt"/>
                        <a:ea typeface="+mn-ea"/>
                        <a:cs typeface="+mn-cs"/>
                      </a:endParaRPr>
                    </a:p>
                  </a:txBody>
                  <a:tcPr/>
                </a:tc>
              </a:tr>
              <a:tr h="370840">
                <a:tc>
                  <a:txBody>
                    <a:bodyPr/>
                    <a:lstStyle/>
                    <a:p>
                      <a:r>
                        <a:rPr lang="en-GB" sz="1100" u="sng" kern="1200" dirty="0" smtClean="0">
                          <a:solidFill>
                            <a:schemeClr val="dk1"/>
                          </a:solidFill>
                          <a:effectLst/>
                          <a:latin typeface="+mn-lt"/>
                          <a:ea typeface="+mn-ea"/>
                          <a:cs typeface="+mn-cs"/>
                          <a:hlinkClick r:id="rId14"/>
                        </a:rPr>
                        <a:t>The Mix</a:t>
                      </a:r>
                      <a:endParaRPr lang="en-GB" sz="1100" kern="1200" dirty="0">
                        <a:solidFill>
                          <a:schemeClr val="dk1"/>
                        </a:solidFill>
                        <a:effectLst/>
                        <a:latin typeface="+mn-lt"/>
                        <a:ea typeface="+mn-ea"/>
                        <a:cs typeface="+mn-cs"/>
                      </a:endParaRPr>
                    </a:p>
                  </a:txBody>
                  <a:tcPr/>
                </a:tc>
                <a:tc>
                  <a:txBody>
                    <a:bodyPr/>
                    <a:lstStyle/>
                    <a:p>
                      <a:r>
                        <a:rPr lang="en-GB" sz="1100" b="0" dirty="0" smtClean="0">
                          <a:latin typeface="+mn-lt"/>
                        </a:rPr>
                        <a:t>UK’s leading support service for young people.  Here to help any challenge  being faced - from mental health to money, from homelessness to finding a job, from break-ups to drugs. </a:t>
                      </a:r>
                      <a:endParaRPr lang="en-GB" sz="11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t>Tel:</a:t>
                      </a:r>
                      <a:r>
                        <a:rPr lang="en-GB" sz="1100" b="0" baseline="0" dirty="0" smtClean="0"/>
                        <a:t> </a:t>
                      </a:r>
                      <a:r>
                        <a:rPr lang="en-GB" sz="1100" b="0" dirty="0" smtClean="0"/>
                        <a:t>0808 808 4994</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t>121 chat on line</a:t>
                      </a:r>
                    </a:p>
                  </a:txBody>
                  <a:tcPr marL="114300" marR="114300" marT="0" marB="0"/>
                </a:tc>
              </a:tr>
            </a:tbl>
          </a:graphicData>
        </a:graphic>
      </p:graphicFrame>
      <p:sp>
        <p:nvSpPr>
          <p:cNvPr id="5" name="TextBox 4"/>
          <p:cNvSpPr txBox="1"/>
          <p:nvPr/>
        </p:nvSpPr>
        <p:spPr>
          <a:xfrm>
            <a:off x="251520" y="260648"/>
            <a:ext cx="8496944" cy="369332"/>
          </a:xfrm>
          <a:prstGeom prst="rect">
            <a:avLst/>
          </a:prstGeom>
          <a:noFill/>
        </p:spPr>
        <p:txBody>
          <a:bodyPr wrap="square" rtlCol="0">
            <a:spAutoFit/>
          </a:bodyPr>
          <a:lstStyle/>
          <a:p>
            <a:r>
              <a:rPr lang="en-GB" b="1" dirty="0" smtClean="0"/>
              <a:t>General support							 </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17</a:t>
            </a:fld>
            <a:endParaRPr lang="en-GB"/>
          </a:p>
        </p:txBody>
      </p:sp>
      <p:sp>
        <p:nvSpPr>
          <p:cNvPr id="6" name="TextBox 5"/>
          <p:cNvSpPr txBox="1"/>
          <p:nvPr/>
        </p:nvSpPr>
        <p:spPr>
          <a:xfrm>
            <a:off x="6876256" y="6451484"/>
            <a:ext cx="1224136" cy="307777"/>
          </a:xfrm>
          <a:prstGeom prst="rect">
            <a:avLst/>
          </a:prstGeom>
          <a:noFill/>
        </p:spPr>
        <p:txBody>
          <a:bodyPr wrap="square" rtlCol="0">
            <a:spAutoFit/>
          </a:bodyPr>
          <a:lstStyle/>
          <a:p>
            <a:r>
              <a:rPr lang="en-GB" sz="1400" b="1" dirty="0" smtClean="0">
                <a:hlinkClick r:id="rId15" action="ppaction://hlinksldjump"/>
              </a:rPr>
              <a:t>Back to Index</a:t>
            </a:r>
            <a:endParaRPr lang="en-GB" sz="1400" b="1" dirty="0"/>
          </a:p>
        </p:txBody>
      </p:sp>
    </p:spTree>
    <p:extLst>
      <p:ext uri="{BB962C8B-B14F-4D97-AF65-F5344CB8AC3E}">
        <p14:creationId xmlns:p14="http://schemas.microsoft.com/office/powerpoint/2010/main" val="27047578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1114152647"/>
              </p:ext>
            </p:extLst>
          </p:nvPr>
        </p:nvGraphicFramePr>
        <p:xfrm>
          <a:off x="323528" y="764704"/>
          <a:ext cx="8496944" cy="3860800"/>
        </p:xfrm>
        <a:graphic>
          <a:graphicData uri="http://schemas.openxmlformats.org/drawingml/2006/table">
            <a:tbl>
              <a:tblPr firstRow="1" bandRow="1">
                <a:tableStyleId>{5C22544A-7EE6-4342-B048-85BDC9FD1C3A}</a:tableStyleId>
              </a:tblPr>
              <a:tblGrid>
                <a:gridCol w="2592288"/>
                <a:gridCol w="2808312"/>
                <a:gridCol w="3096344"/>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a:t>
                      </a:r>
                      <a:endParaRPr lang="en-GB" sz="1100" dirty="0"/>
                    </a:p>
                  </a:txBody>
                  <a:tcPr/>
                </a:tc>
              </a:tr>
              <a:tr h="370840">
                <a:tc>
                  <a:txBody>
                    <a:bodyPr/>
                    <a:lstStyle/>
                    <a:p>
                      <a:r>
                        <a:rPr lang="en-GB" sz="1100" u="sng" kern="1200" dirty="0" smtClean="0">
                          <a:solidFill>
                            <a:schemeClr val="dk1"/>
                          </a:solidFill>
                          <a:effectLst/>
                          <a:latin typeface="+mn-lt"/>
                          <a:ea typeface="+mn-ea"/>
                          <a:cs typeface="+mn-cs"/>
                          <a:hlinkClick r:id="rId4"/>
                        </a:rPr>
                        <a:t>Sutton </a:t>
                      </a:r>
                      <a:r>
                        <a:rPr lang="en-GB" sz="1100" u="sng" kern="1200" dirty="0" err="1" smtClean="0">
                          <a:solidFill>
                            <a:schemeClr val="dk1"/>
                          </a:solidFill>
                          <a:effectLst/>
                          <a:latin typeface="+mn-lt"/>
                          <a:ea typeface="+mn-ea"/>
                          <a:cs typeface="+mn-cs"/>
                          <a:hlinkClick r:id="rId4"/>
                        </a:rPr>
                        <a:t>Mencap</a:t>
                      </a:r>
                      <a:endParaRPr lang="en-GB" sz="11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Support and advice </a:t>
                      </a:r>
                    </a:p>
                  </a:txBody>
                  <a:tcPr/>
                </a:tc>
                <a:tc>
                  <a:txBody>
                    <a:bodyPr/>
                    <a:lstStyle/>
                    <a:p>
                      <a:r>
                        <a:rPr lang="en-GB" sz="1100" dirty="0" smtClean="0"/>
                        <a:t>02088081111</a:t>
                      </a:r>
                      <a:r>
                        <a:rPr lang="en-GB" sz="1100" baseline="0" dirty="0" smtClean="0"/>
                        <a:t> – Mon-Fri 09:00-17:00</a:t>
                      </a:r>
                      <a:endParaRPr lang="en-GB" sz="1100" dirty="0"/>
                    </a:p>
                  </a:txBody>
                  <a:tcPr/>
                </a:tc>
              </a:tr>
              <a:tr h="370840">
                <a:tc>
                  <a:txBody>
                    <a:bodyPr/>
                    <a:lstStyle/>
                    <a:p>
                      <a:r>
                        <a:rPr lang="en-GB" sz="1100" dirty="0" smtClean="0">
                          <a:hlinkClick r:id="rId5"/>
                        </a:rPr>
                        <a:t>British Institute of Learning Disabilities (BILD) </a:t>
                      </a:r>
                      <a:endParaRPr lang="en-GB" sz="1100" dirty="0" smtClean="0"/>
                    </a:p>
                  </a:txBody>
                  <a:tcPr/>
                </a:tc>
                <a:tc>
                  <a:txBody>
                    <a:bodyPr/>
                    <a:lstStyle/>
                    <a:p>
                      <a:r>
                        <a:rPr lang="en-GB" sz="1100" b="0" dirty="0" smtClean="0"/>
                        <a:t>Support and advice</a:t>
                      </a:r>
                      <a:endParaRPr lang="en-GB" sz="1100" b="0" dirty="0"/>
                    </a:p>
                  </a:txBody>
                  <a:tcPr/>
                </a:tc>
                <a:tc>
                  <a:txBody>
                    <a:bodyPr/>
                    <a:lstStyle/>
                    <a:p>
                      <a:r>
                        <a:rPr lang="en-GB" sz="1100" dirty="0" smtClean="0"/>
                        <a:t>By telephone: 0121 415 6960</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i="0" kern="1200" dirty="0" smtClean="0">
                          <a:solidFill>
                            <a:schemeClr val="dk1"/>
                          </a:solidFill>
                          <a:effectLst/>
                          <a:latin typeface="+mn-lt"/>
                          <a:ea typeface="+mn-ea"/>
                          <a:cs typeface="+mn-cs"/>
                        </a:rPr>
                        <a:t> By email</a:t>
                      </a:r>
                      <a:r>
                        <a:rPr lang="en-GB" sz="1100" kern="1200" dirty="0" smtClean="0">
                          <a:solidFill>
                            <a:schemeClr val="dk1"/>
                          </a:solidFill>
                          <a:effectLst/>
                          <a:latin typeface="+mn-lt"/>
                          <a:ea typeface="+mn-ea"/>
                          <a:cs typeface="+mn-cs"/>
                        </a:rPr>
                        <a:t>: </a:t>
                      </a:r>
                      <a:r>
                        <a:rPr lang="en-GB" sz="1100" u="sng" kern="1200" dirty="0" smtClean="0">
                          <a:solidFill>
                            <a:schemeClr val="dk1"/>
                          </a:solidFill>
                          <a:effectLst/>
                          <a:latin typeface="+mn-lt"/>
                          <a:ea typeface="+mn-ea"/>
                          <a:cs typeface="+mn-cs"/>
                          <a:hlinkClick r:id="rId6"/>
                        </a:rPr>
                        <a:t>enquiries@bild.org.uk</a:t>
                      </a:r>
                      <a:endParaRPr lang="en-GB" sz="1100" kern="1200" dirty="0" smtClean="0">
                        <a:solidFill>
                          <a:schemeClr val="dk1"/>
                        </a:solidFill>
                        <a:effectLst/>
                        <a:latin typeface="+mn-lt"/>
                        <a:ea typeface="+mn-ea"/>
                        <a:cs typeface="+mn-cs"/>
                      </a:endParaRPr>
                    </a:p>
                  </a:txBody>
                  <a:tcPr/>
                </a:tc>
              </a:tr>
              <a:tr h="370840">
                <a:tc>
                  <a:txBody>
                    <a:bodyPr/>
                    <a:lstStyle/>
                    <a:p>
                      <a:r>
                        <a:rPr lang="en-GB" sz="1100" dirty="0" smtClean="0">
                          <a:hlinkClick r:id="rId7"/>
                        </a:rPr>
                        <a:t>Disability Law</a:t>
                      </a:r>
                      <a:r>
                        <a:rPr lang="en-GB" sz="1100" baseline="0" dirty="0" smtClean="0">
                          <a:hlinkClick r:id="rId7"/>
                        </a:rPr>
                        <a:t> Service </a:t>
                      </a:r>
                      <a:endParaRPr lang="en-GB" sz="1100" baseline="0" dirty="0" smtClean="0"/>
                    </a:p>
                  </a:txBody>
                  <a:tcPr/>
                </a:tc>
                <a:tc>
                  <a:txBody>
                    <a:bodyPr/>
                    <a:lstStyle/>
                    <a:p>
                      <a:r>
                        <a:rPr lang="en-GB" sz="1100" dirty="0" smtClean="0"/>
                        <a:t>Legal advice</a:t>
                      </a:r>
                      <a:endParaRPr lang="en-GB" sz="1100" dirty="0"/>
                    </a:p>
                  </a:txBody>
                  <a:tcPr/>
                </a:tc>
                <a:tc>
                  <a:txBody>
                    <a:bodyPr/>
                    <a:lstStyle/>
                    <a:p>
                      <a:r>
                        <a:rPr lang="en-GB" sz="1100" dirty="0" smtClean="0"/>
                        <a:t>02077919800 9:30am until 5:30pm (Monday to Friday)</a:t>
                      </a:r>
                    </a:p>
                    <a:p>
                      <a:r>
                        <a:rPr lang="en-GB" sz="1100" dirty="0" smtClean="0"/>
                        <a:t>Or can email – see website</a:t>
                      </a:r>
                      <a:endParaRPr lang="en-GB" sz="1100" dirty="0"/>
                    </a:p>
                  </a:txBody>
                  <a:tcPr/>
                </a:tc>
              </a:tr>
              <a:tr h="370840">
                <a:tc>
                  <a:txBody>
                    <a:bodyPr/>
                    <a:lstStyle/>
                    <a:p>
                      <a:r>
                        <a:rPr lang="en-GB" sz="1100" dirty="0" smtClean="0">
                          <a:hlinkClick r:id="rId8"/>
                        </a:rPr>
                        <a:t>Scope</a:t>
                      </a:r>
                      <a:endParaRPr lang="en-GB" sz="1100" dirty="0"/>
                    </a:p>
                  </a:txBody>
                  <a:tcPr/>
                </a:tc>
                <a:tc>
                  <a:txBody>
                    <a:bodyPr/>
                    <a:lstStyle/>
                    <a:p>
                      <a:r>
                        <a:rPr lang="en-GB" sz="1100" dirty="0" smtClean="0"/>
                        <a:t>Support and advice </a:t>
                      </a:r>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hlinkClick r:id="rId9"/>
                        </a:rPr>
                        <a:t>0808 800 3333</a:t>
                      </a:r>
                      <a:r>
                        <a:rPr lang="en-GB" sz="1100" b="0" dirty="0" smtClean="0"/>
                        <a:t> – free, Mon-Fri</a:t>
                      </a:r>
                      <a:r>
                        <a:rPr lang="en-GB" sz="1100" b="0" baseline="0" dirty="0" smtClean="0"/>
                        <a:t> </a:t>
                      </a:r>
                      <a:r>
                        <a:rPr lang="en-GB" sz="1100" b="0" dirty="0" smtClean="0"/>
                        <a:t>09:00-17:00 </a:t>
                      </a:r>
                      <a:endParaRPr lang="en-GB" sz="1100" b="0" dirty="0"/>
                    </a:p>
                  </a:txBody>
                  <a:tcPr/>
                </a:tc>
              </a:tr>
              <a:tr h="370840">
                <a:tc>
                  <a:txBody>
                    <a:bodyPr/>
                    <a:lstStyle/>
                    <a:p>
                      <a:r>
                        <a:rPr lang="en-GB" sz="1100" dirty="0" smtClean="0">
                          <a:hlinkClick r:id="rId10"/>
                        </a:rPr>
                        <a:t>PLUS</a:t>
                      </a:r>
                      <a:endParaRPr lang="en-GB"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Varied</a:t>
                      </a:r>
                      <a:r>
                        <a:rPr lang="en-GB" sz="1100" baseline="0" dirty="0" smtClean="0"/>
                        <a:t> s</a:t>
                      </a:r>
                      <a:r>
                        <a:rPr lang="en-GB" sz="1100" dirty="0" smtClean="0"/>
                        <a:t>upport</a:t>
                      </a:r>
                      <a:r>
                        <a:rPr lang="en-GB" sz="1100" baseline="0" dirty="0" smtClean="0"/>
                        <a:t> for adults </a:t>
                      </a:r>
                      <a:endParaRPr lang="en-GB"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t>020 8297 1250 </a:t>
                      </a:r>
                      <a:endParaRPr lang="en-GB" sz="1100" b="0" dirty="0"/>
                    </a:p>
                  </a:txBody>
                  <a:tcPr/>
                </a:tc>
              </a:tr>
              <a:tr h="370840">
                <a:tc>
                  <a:txBody>
                    <a:bodyPr/>
                    <a:lstStyle/>
                    <a:p>
                      <a:r>
                        <a:rPr lang="en-GB" sz="1100" u="sng" kern="1200" dirty="0" smtClean="0">
                          <a:solidFill>
                            <a:schemeClr val="dk1"/>
                          </a:solidFill>
                          <a:effectLst/>
                          <a:latin typeface="+mn-lt"/>
                          <a:ea typeface="+mn-ea"/>
                          <a:cs typeface="+mn-cs"/>
                          <a:hlinkClick r:id="rId11"/>
                        </a:rPr>
                        <a:t>Adult Social Care</a:t>
                      </a:r>
                      <a:endParaRPr lang="en-GB" sz="11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Support and advice in Sutton</a:t>
                      </a:r>
                    </a:p>
                  </a:txBody>
                  <a:tcPr/>
                </a:tc>
                <a:tc>
                  <a:txBody>
                    <a:bodyPr/>
                    <a:lstStyle/>
                    <a:p>
                      <a:r>
                        <a:rPr lang="en-GB" sz="1100" dirty="0" smtClean="0">
                          <a:hlinkClick r:id="rId11"/>
                        </a:rPr>
                        <a:t>https://www.sutton.gov.uk/info/200333/adult_social_care/1640/learning_disabilities_-_support_for_adults</a:t>
                      </a:r>
                      <a:endParaRPr lang="en-GB" sz="11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sng" kern="1200" dirty="0" smtClean="0">
                          <a:solidFill>
                            <a:schemeClr val="dk1"/>
                          </a:solidFill>
                          <a:effectLst/>
                          <a:latin typeface="+mn-lt"/>
                          <a:ea typeface="+mn-ea"/>
                          <a:cs typeface="+mn-cs"/>
                          <a:hlinkClick r:id="rId12"/>
                        </a:rPr>
                        <a:t>MCCH Sutton</a:t>
                      </a:r>
                      <a:endParaRPr lang="en-GB" sz="1100"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Local Provision to support </a:t>
                      </a:r>
                      <a:r>
                        <a:rPr lang="en-GB" sz="1100" baseline="0" dirty="0" smtClean="0"/>
                        <a:t> people with learning disabilities journey towards employment. Supported plan including volunteering &amp; work experience</a:t>
                      </a:r>
                      <a:endParaRPr lang="en-GB" sz="1100" dirty="0"/>
                    </a:p>
                  </a:txBody>
                  <a:tcPr/>
                </a:tc>
                <a:tc>
                  <a:txBody>
                    <a:bodyPr/>
                    <a:lstStyle/>
                    <a:p>
                      <a:r>
                        <a:rPr lang="en-GB" sz="1100" u="sng" kern="1200" dirty="0" smtClean="0">
                          <a:solidFill>
                            <a:schemeClr val="dk1"/>
                          </a:solidFill>
                          <a:effectLst/>
                          <a:latin typeface="+mn-lt"/>
                          <a:ea typeface="+mn-ea"/>
                          <a:cs typeface="+mn-cs"/>
                          <a:hlinkClick r:id="rId13"/>
                        </a:rPr>
                        <a:t>Referral Form</a:t>
                      </a:r>
                      <a:endParaRPr lang="en-GB" sz="1100" kern="1200" dirty="0">
                        <a:solidFill>
                          <a:schemeClr val="dk1"/>
                        </a:solidFill>
                        <a:effectLst/>
                        <a:latin typeface="+mn-lt"/>
                        <a:ea typeface="+mn-ea"/>
                        <a:cs typeface="+mn-cs"/>
                      </a:endParaRPr>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Learning disabilities </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18</a:t>
            </a:fld>
            <a:endParaRPr lang="en-GB"/>
          </a:p>
        </p:txBody>
      </p:sp>
      <p:sp>
        <p:nvSpPr>
          <p:cNvPr id="6" name="TextBox 5"/>
          <p:cNvSpPr txBox="1"/>
          <p:nvPr/>
        </p:nvSpPr>
        <p:spPr>
          <a:xfrm>
            <a:off x="6876256" y="6451484"/>
            <a:ext cx="1224136" cy="307777"/>
          </a:xfrm>
          <a:prstGeom prst="rect">
            <a:avLst/>
          </a:prstGeom>
          <a:noFill/>
        </p:spPr>
        <p:txBody>
          <a:bodyPr wrap="square" rtlCol="0">
            <a:spAutoFit/>
          </a:bodyPr>
          <a:lstStyle/>
          <a:p>
            <a:r>
              <a:rPr lang="en-GB" sz="1400" b="1" dirty="0" smtClean="0">
                <a:hlinkClick r:id="rId14" action="ppaction://hlinksldjump"/>
              </a:rPr>
              <a:t>Back to Index</a:t>
            </a:r>
            <a:endParaRPr lang="en-GB" sz="1400" b="1" dirty="0"/>
          </a:p>
        </p:txBody>
      </p:sp>
    </p:spTree>
    <p:extLst>
      <p:ext uri="{BB962C8B-B14F-4D97-AF65-F5344CB8AC3E}">
        <p14:creationId xmlns:p14="http://schemas.microsoft.com/office/powerpoint/2010/main" val="18148474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649898635"/>
              </p:ext>
            </p:extLst>
          </p:nvPr>
        </p:nvGraphicFramePr>
        <p:xfrm>
          <a:off x="323528" y="836712"/>
          <a:ext cx="8496945" cy="3266440"/>
        </p:xfrm>
        <a:graphic>
          <a:graphicData uri="http://schemas.openxmlformats.org/drawingml/2006/table">
            <a:tbl>
              <a:tblPr firstRow="1" bandRow="1">
                <a:tableStyleId>{5C22544A-7EE6-4342-B048-85BDC9FD1C3A}</a:tableStyleId>
              </a:tblPr>
              <a:tblGrid>
                <a:gridCol w="2057155"/>
                <a:gridCol w="3219895"/>
                <a:gridCol w="3219895"/>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HELPLINES/LOCATION</a:t>
                      </a:r>
                      <a:endParaRPr lang="en-GB" sz="1100" dirty="0"/>
                    </a:p>
                  </a:txBody>
                  <a:tcPr/>
                </a:tc>
              </a:tr>
              <a:tr h="370840">
                <a:tc>
                  <a:txBody>
                    <a:bodyPr/>
                    <a:lstStyle/>
                    <a:p>
                      <a:r>
                        <a:rPr lang="en-GB" sz="1100" dirty="0" smtClean="0">
                          <a:hlinkClick r:id="rId4"/>
                        </a:rPr>
                        <a:t>Sutton</a:t>
                      </a:r>
                      <a:r>
                        <a:rPr lang="en-GB" sz="1100" baseline="0" dirty="0" smtClean="0">
                          <a:hlinkClick r:id="rId4"/>
                        </a:rPr>
                        <a:t> Multi Agency  Refugee Alliance  (SMARA) </a:t>
                      </a:r>
                      <a:endParaRPr lang="en-GB" sz="110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Brings refugees together </a:t>
                      </a:r>
                      <a:endParaRPr lang="en-GB" sz="1100" dirty="0" smtClean="0"/>
                    </a:p>
                    <a:p>
                      <a:endParaRPr lang="en-GB" sz="1100" dirty="0"/>
                    </a:p>
                  </a:txBody>
                  <a:tcPr/>
                </a:tc>
                <a:tc>
                  <a:txBody>
                    <a:bodyPr/>
                    <a:lstStyle/>
                    <a:p>
                      <a:r>
                        <a:rPr kumimoji="0" lang="en-GB" sz="1100" b="0" kern="1200" dirty="0" smtClean="0">
                          <a:solidFill>
                            <a:schemeClr val="dk1"/>
                          </a:solidFill>
                          <a:effectLst/>
                          <a:latin typeface="+mn-lt"/>
                          <a:ea typeface="+mn-ea"/>
                          <a:cs typeface="+mn-cs"/>
                        </a:rPr>
                        <a:t>Sutton</a:t>
                      </a:r>
                      <a:r>
                        <a:rPr kumimoji="0" lang="en-GB" sz="1100" kern="1200" dirty="0" smtClean="0">
                          <a:solidFill>
                            <a:schemeClr val="dk1"/>
                          </a:solidFill>
                          <a:effectLst/>
                          <a:latin typeface="+mn-lt"/>
                          <a:ea typeface="+mn-ea"/>
                          <a:cs typeface="+mn-cs"/>
                        </a:rPr>
                        <a:t> Centre for Voluntary Service</a:t>
                      </a:r>
                      <a:endParaRPr lang="en-GB" sz="1100" dirty="0"/>
                    </a:p>
                  </a:txBody>
                  <a:tcPr/>
                </a:tc>
              </a:tr>
              <a:tr h="370840">
                <a:tc>
                  <a:txBody>
                    <a:bodyPr/>
                    <a:lstStyle/>
                    <a:p>
                      <a:r>
                        <a:rPr lang="en-GB" sz="1100" dirty="0" smtClean="0">
                          <a:hlinkClick r:id="rId5"/>
                        </a:rPr>
                        <a:t>Refugee Women’s Association</a:t>
                      </a:r>
                      <a:endParaRPr lang="en-GB"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English language courses – free, incl. travel expenses and childcare costs </a:t>
                      </a:r>
                      <a:endParaRPr lang="en-GB" sz="1100" dirty="0" smtClean="0"/>
                    </a:p>
                  </a:txBody>
                  <a:tcPr/>
                </a:tc>
                <a:tc>
                  <a:txBody>
                    <a:bodyPr/>
                    <a:lstStyle/>
                    <a:p>
                      <a:r>
                        <a:rPr lang="en-GB" sz="1100" dirty="0" smtClean="0">
                          <a:effectLst/>
                        </a:rPr>
                        <a:t>020 7923 2412 – Mon-Fri</a:t>
                      </a:r>
                      <a:r>
                        <a:rPr lang="en-GB" sz="1100" baseline="0" dirty="0" smtClean="0">
                          <a:effectLst/>
                        </a:rPr>
                        <a:t> 09:30-17:30 </a:t>
                      </a:r>
                      <a:endParaRPr lang="en-GB" sz="1100" dirty="0"/>
                    </a:p>
                  </a:txBody>
                  <a:tcPr/>
                </a:tc>
              </a:tr>
              <a:tr h="370840">
                <a:tc>
                  <a:txBody>
                    <a:bodyPr/>
                    <a:lstStyle/>
                    <a:p>
                      <a:r>
                        <a:rPr lang="en-GB" sz="1100" dirty="0" smtClean="0">
                          <a:hlinkClick r:id="rId6"/>
                        </a:rPr>
                        <a:t>Refugee Council </a:t>
                      </a:r>
                      <a:endParaRPr lang="en-GB" sz="1100" dirty="0" smtClean="0"/>
                    </a:p>
                  </a:txBody>
                  <a:tcPr/>
                </a:tc>
                <a:tc>
                  <a:txBody>
                    <a:bodyPr/>
                    <a:lstStyle/>
                    <a:p>
                      <a:r>
                        <a:rPr lang="en-GB" sz="1100" b="0" dirty="0" smtClean="0"/>
                        <a:t>Support and advice </a:t>
                      </a:r>
                    </a:p>
                  </a:txBody>
                  <a:tcPr/>
                </a:tc>
                <a:tc>
                  <a:txBody>
                    <a:bodyPr/>
                    <a:lstStyle/>
                    <a:p>
                      <a:r>
                        <a:rPr lang="en-GB" sz="1100" b="0" dirty="0" smtClean="0"/>
                        <a:t>020 7346 1047</a:t>
                      </a:r>
                    </a:p>
                    <a:p>
                      <a:r>
                        <a:rPr lang="en-GB" sz="1100" b="0" dirty="0" smtClean="0"/>
                        <a:t>Employment</a:t>
                      </a:r>
                      <a:r>
                        <a:rPr lang="en-GB" sz="1100" b="0" baseline="0" dirty="0" smtClean="0"/>
                        <a:t> support: </a:t>
                      </a:r>
                      <a:r>
                        <a:rPr lang="en-GB" sz="1100" b="0" dirty="0" smtClean="0"/>
                        <a:t>020 4346 1047 </a:t>
                      </a:r>
                    </a:p>
                  </a:txBody>
                  <a:tcPr/>
                </a:tc>
              </a:tr>
              <a:tr h="370840">
                <a:tc>
                  <a:txBody>
                    <a:bodyPr/>
                    <a:lstStyle/>
                    <a:p>
                      <a:r>
                        <a:rPr lang="en-GB" sz="1100" dirty="0" smtClean="0">
                          <a:hlinkClick r:id="rId7"/>
                        </a:rPr>
                        <a:t>Groundwork London</a:t>
                      </a:r>
                      <a:endParaRPr lang="en-GB"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t>Employment training</a:t>
                      </a:r>
                    </a:p>
                    <a:p>
                      <a:endParaRPr lang="en-GB" sz="1100" b="0" dirty="0" smtClean="0"/>
                    </a:p>
                  </a:txBody>
                  <a:tcPr/>
                </a:tc>
                <a:tc>
                  <a:txBody>
                    <a:bodyPr/>
                    <a:lstStyle/>
                    <a:p>
                      <a:r>
                        <a:rPr lang="en-GB" sz="1100" b="0" dirty="0" smtClean="0"/>
                        <a:t>020 7922 1230</a:t>
                      </a:r>
                    </a:p>
                    <a:p>
                      <a:r>
                        <a:rPr lang="en-GB" sz="1100" b="0" dirty="0" smtClean="0"/>
                        <a:t>18-21 Morley Street, SE1 7QZ</a:t>
                      </a:r>
                    </a:p>
                  </a:txBody>
                  <a:tcPr/>
                </a:tc>
              </a:tr>
              <a:tr h="370840">
                <a:tc>
                  <a:txBody>
                    <a:bodyPr/>
                    <a:lstStyle/>
                    <a:p>
                      <a:r>
                        <a:rPr lang="en-GB" sz="1100" dirty="0" smtClean="0">
                          <a:hlinkClick r:id="rId8"/>
                        </a:rPr>
                        <a:t>Sutton College of</a:t>
                      </a:r>
                      <a:r>
                        <a:rPr lang="en-GB" sz="1100" baseline="0" dirty="0" smtClean="0">
                          <a:hlinkClick r:id="rId8"/>
                        </a:rPr>
                        <a:t>  Learning for Adults </a:t>
                      </a:r>
                      <a:endParaRPr lang="en-GB" sz="110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baseline="0" dirty="0" smtClean="0"/>
                        <a:t>ESOL and IT courses </a:t>
                      </a:r>
                      <a:endParaRPr lang="en-GB" sz="1100" b="0" dirty="0" smtClean="0"/>
                    </a:p>
                    <a:p>
                      <a:endParaRPr lang="en-GB"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smtClean="0">
                          <a:solidFill>
                            <a:schemeClr val="dk1"/>
                          </a:solidFill>
                          <a:effectLst/>
                          <a:latin typeface="+mn-lt"/>
                          <a:ea typeface="+mn-ea"/>
                          <a:cs typeface="+mn-cs"/>
                        </a:rPr>
                        <a:t>020 8289 4700</a:t>
                      </a:r>
                    </a:p>
                    <a:p>
                      <a:r>
                        <a:rPr kumimoji="0" lang="en-GB" sz="1100" kern="1200" dirty="0" smtClean="0">
                          <a:solidFill>
                            <a:schemeClr val="dk1"/>
                          </a:solidFill>
                          <a:effectLst/>
                          <a:latin typeface="+mn-lt"/>
                          <a:ea typeface="+mn-ea"/>
                          <a:cs typeface="+mn-cs"/>
                          <a:hlinkClick r:id="rId9" action="ppaction://hlinkfile"/>
                        </a:rPr>
                        <a:t>St Nicholas Way, Sutton SM1 1EA</a:t>
                      </a:r>
                      <a:endParaRPr lang="en-GB" sz="1100" b="0" dirty="0" smtClean="0"/>
                    </a:p>
                    <a:p>
                      <a:r>
                        <a:rPr lang="en-GB" sz="1100" b="0" dirty="0" smtClean="0"/>
                        <a:t>Mon-Fri 09:00-17:00 </a:t>
                      </a:r>
                      <a:endParaRPr lang="en-GB" sz="1100" b="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hlinkClick r:id="rId10"/>
                        </a:rPr>
                        <a:t>South</a:t>
                      </a:r>
                      <a:r>
                        <a:rPr lang="en-GB" sz="1100" baseline="0" dirty="0" smtClean="0">
                          <a:hlinkClick r:id="rId10"/>
                        </a:rPr>
                        <a:t> Thames College</a:t>
                      </a:r>
                      <a:endParaRPr lang="en-GB" sz="1100" dirty="0" smtClean="0"/>
                    </a:p>
                    <a:p>
                      <a:endParaRPr lang="en-GB" sz="1100" dirty="0"/>
                    </a:p>
                  </a:txBody>
                  <a:tcPr/>
                </a:tc>
                <a:tc>
                  <a:txBody>
                    <a:bodyPr/>
                    <a:lstStyle/>
                    <a:p>
                      <a:r>
                        <a:rPr lang="en-GB" sz="1100" dirty="0" smtClean="0"/>
                        <a:t>Initial Assessment for ESOL</a:t>
                      </a:r>
                    </a:p>
                    <a:p>
                      <a:r>
                        <a:rPr lang="en-GB" sz="1100" dirty="0" smtClean="0"/>
                        <a:t>Every Thursday 9.30-12.30</a:t>
                      </a:r>
                    </a:p>
                    <a:p>
                      <a:endParaRPr lang="en-GB" sz="1100" b="1" dirty="0"/>
                    </a:p>
                  </a:txBody>
                  <a:tcPr/>
                </a:tc>
                <a:tc>
                  <a:txBody>
                    <a:bodyPr/>
                    <a:lstStyle/>
                    <a:p>
                      <a:r>
                        <a:rPr lang="en-GB" sz="1100" dirty="0" smtClean="0"/>
                        <a:t>Please Refer online by college</a:t>
                      </a:r>
                      <a:r>
                        <a:rPr lang="en-GB" sz="1100" baseline="0" dirty="0" smtClean="0"/>
                        <a:t> website</a:t>
                      </a:r>
                      <a:endParaRPr lang="en-GB" sz="1100" dirty="0"/>
                    </a:p>
                  </a:txBody>
                  <a:tcPr/>
                </a:tc>
              </a:tr>
            </a:tbl>
          </a:graphicData>
        </a:graphic>
      </p:graphicFrame>
      <p:sp>
        <p:nvSpPr>
          <p:cNvPr id="6" name="TextBox 5"/>
          <p:cNvSpPr txBox="1"/>
          <p:nvPr/>
        </p:nvSpPr>
        <p:spPr>
          <a:xfrm>
            <a:off x="251520" y="260648"/>
            <a:ext cx="4320480" cy="369332"/>
          </a:xfrm>
          <a:prstGeom prst="rect">
            <a:avLst/>
          </a:prstGeom>
          <a:noFill/>
        </p:spPr>
        <p:txBody>
          <a:bodyPr wrap="square" rtlCol="0">
            <a:spAutoFit/>
          </a:bodyPr>
          <a:lstStyle/>
          <a:p>
            <a:r>
              <a:rPr lang="en-GB" b="1" dirty="0" smtClean="0"/>
              <a:t>Limited English/illiteracy </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19</a:t>
            </a:fld>
            <a:endParaRPr lang="en-GB"/>
          </a:p>
        </p:txBody>
      </p:sp>
      <p:sp>
        <p:nvSpPr>
          <p:cNvPr id="7" name="TextBox 6"/>
          <p:cNvSpPr txBox="1"/>
          <p:nvPr/>
        </p:nvSpPr>
        <p:spPr>
          <a:xfrm>
            <a:off x="6876256" y="6451484"/>
            <a:ext cx="1224136" cy="307777"/>
          </a:xfrm>
          <a:prstGeom prst="rect">
            <a:avLst/>
          </a:prstGeom>
          <a:noFill/>
        </p:spPr>
        <p:txBody>
          <a:bodyPr wrap="square" rtlCol="0">
            <a:spAutoFit/>
          </a:bodyPr>
          <a:lstStyle/>
          <a:p>
            <a:r>
              <a:rPr lang="en-GB" sz="1400" b="1" dirty="0" smtClean="0">
                <a:hlinkClick r:id="rId11" action="ppaction://hlinksldjump"/>
              </a:rPr>
              <a:t>Back to Index</a:t>
            </a:r>
            <a:endParaRPr lang="en-GB" sz="1400" b="1" dirty="0"/>
          </a:p>
        </p:txBody>
      </p:sp>
    </p:spTree>
    <p:extLst>
      <p:ext uri="{BB962C8B-B14F-4D97-AF65-F5344CB8AC3E}">
        <p14:creationId xmlns:p14="http://schemas.microsoft.com/office/powerpoint/2010/main" val="1814847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418058"/>
          </a:xfrm>
        </p:spPr>
        <p:txBody>
          <a:bodyPr>
            <a:normAutofit/>
          </a:bodyPr>
          <a:lstStyle/>
          <a:p>
            <a:pPr algn="l"/>
            <a:r>
              <a:rPr lang="en-GB" sz="1800" b="1" dirty="0" smtClean="0"/>
              <a:t>Index: Slide number for further details of support </a:t>
            </a:r>
            <a:r>
              <a:rPr lang="en-GB" sz="1200" b="1" dirty="0" smtClean="0"/>
              <a:t>(click on hyperlink to go to slide)</a:t>
            </a:r>
            <a:r>
              <a:rPr lang="en-GB" sz="1800" b="1" dirty="0" smtClean="0"/>
              <a:t>  </a:t>
            </a:r>
            <a:endParaRPr lang="en-GB" sz="1800" b="1"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465252622"/>
              </p:ext>
            </p:extLst>
          </p:nvPr>
        </p:nvGraphicFramePr>
        <p:xfrm>
          <a:off x="467544" y="764704"/>
          <a:ext cx="4038600" cy="5181600"/>
        </p:xfrm>
        <a:graphic>
          <a:graphicData uri="http://schemas.openxmlformats.org/drawingml/2006/table">
            <a:tbl>
              <a:tblPr firstRow="1" bandRow="1">
                <a:tableStyleId>{5C22544A-7EE6-4342-B048-85BDC9FD1C3A}</a:tableStyleId>
              </a:tblPr>
              <a:tblGrid>
                <a:gridCol w="2890664"/>
                <a:gridCol w="1147936"/>
              </a:tblGrid>
              <a:tr h="219618">
                <a:tc>
                  <a:txBody>
                    <a:bodyPr/>
                    <a:lstStyle/>
                    <a:p>
                      <a:endParaRPr lang="en-GB" sz="1200" dirty="0"/>
                    </a:p>
                  </a:txBody>
                  <a:tcPr/>
                </a:tc>
                <a:tc>
                  <a:txBody>
                    <a:bodyPr/>
                    <a:lstStyle/>
                    <a:p>
                      <a:r>
                        <a:rPr lang="en-GB" sz="1600" dirty="0" smtClean="0"/>
                        <a:t>Slide</a:t>
                      </a:r>
                      <a:endParaRPr lang="en-GB" sz="1600" dirty="0"/>
                    </a:p>
                  </a:txBody>
                  <a:tcPr/>
                </a:tc>
              </a:tr>
              <a:tr h="244378">
                <a:tc>
                  <a:txBody>
                    <a:bodyPr/>
                    <a:lstStyle/>
                    <a:p>
                      <a:r>
                        <a:rPr lang="en-GB" sz="1600" b="1" dirty="0" smtClean="0">
                          <a:hlinkClick r:id="rId2" action="ppaction://hlinksldjump"/>
                        </a:rPr>
                        <a:t>Addiction – alcohol, drug &amp; gambling</a:t>
                      </a:r>
                      <a:endParaRPr lang="en-GB" sz="1600" b="1" dirty="0"/>
                    </a:p>
                  </a:txBody>
                  <a:tcPr/>
                </a:tc>
                <a:tc>
                  <a:txBody>
                    <a:bodyPr/>
                    <a:lstStyle/>
                    <a:p>
                      <a:r>
                        <a:rPr lang="en-GB" sz="1600" b="1" dirty="0" smtClean="0"/>
                        <a:t>3</a:t>
                      </a:r>
                      <a:endParaRPr lang="en-GB" sz="1600" b="1" dirty="0"/>
                    </a:p>
                  </a:txBody>
                  <a:tcPr/>
                </a:tc>
              </a:tr>
              <a:tr h="186082">
                <a:tc>
                  <a:txBody>
                    <a:bodyPr/>
                    <a:lstStyle/>
                    <a:p>
                      <a:r>
                        <a:rPr lang="en-GB" sz="1600" b="1" dirty="0" smtClean="0">
                          <a:hlinkClick r:id="rId3" action="ppaction://hlinksldjump"/>
                        </a:rPr>
                        <a:t>Addiction – local services</a:t>
                      </a:r>
                      <a:endParaRPr lang="en-GB" sz="1600" b="1" dirty="0"/>
                    </a:p>
                  </a:txBody>
                  <a:tcPr/>
                </a:tc>
                <a:tc>
                  <a:txBody>
                    <a:bodyPr/>
                    <a:lstStyle/>
                    <a:p>
                      <a:r>
                        <a:rPr lang="en-GB" sz="1600" b="1" dirty="0" smtClean="0"/>
                        <a:t>4</a:t>
                      </a:r>
                      <a:endParaRPr lang="en-GB" sz="1600" b="1" dirty="0"/>
                    </a:p>
                  </a:txBody>
                  <a:tcPr/>
                </a:tc>
              </a:tr>
              <a:tr h="2718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hlinkClick r:id="rId4" action="ppaction://hlinksldjump"/>
                        </a:rPr>
                        <a:t>Bereavement</a:t>
                      </a:r>
                      <a:endParaRPr lang="en-GB" sz="1600" b="1" dirty="0"/>
                    </a:p>
                  </a:txBody>
                  <a:tcPr/>
                </a:tc>
                <a:tc>
                  <a:txBody>
                    <a:bodyPr/>
                    <a:lstStyle/>
                    <a:p>
                      <a:r>
                        <a:rPr lang="en-GB" sz="1600" b="1" dirty="0" smtClean="0"/>
                        <a:t>5</a:t>
                      </a:r>
                      <a:endParaRPr lang="en-GB" sz="1600" b="1" dirty="0"/>
                    </a:p>
                  </a:txBody>
                  <a:tcPr/>
                </a:tc>
              </a:tr>
              <a:tr h="285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hlinkClick r:id="rId5" action="ppaction://hlinksldjump"/>
                        </a:rPr>
                        <a:t>Blindness /</a:t>
                      </a:r>
                      <a:r>
                        <a:rPr lang="en-GB" sz="1600" b="1" baseline="0" dirty="0" smtClean="0">
                          <a:hlinkClick r:id="rId5" action="ppaction://hlinksldjump"/>
                        </a:rPr>
                        <a:t> Vision Impairment</a:t>
                      </a:r>
                      <a:endParaRPr lang="en-GB" sz="1600" b="1" dirty="0"/>
                    </a:p>
                  </a:txBody>
                  <a:tcPr/>
                </a:tc>
                <a:tc>
                  <a:txBody>
                    <a:bodyPr/>
                    <a:lstStyle/>
                    <a:p>
                      <a:r>
                        <a:rPr lang="en-GB" sz="1600" b="1" baseline="0" dirty="0" smtClean="0"/>
                        <a:t>6 </a:t>
                      </a:r>
                      <a:endParaRPr lang="en-GB" sz="1600" b="1" dirty="0"/>
                    </a:p>
                  </a:txBody>
                  <a:tcPr/>
                </a:tc>
              </a:tr>
              <a:tr h="2733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hlinkClick r:id="rId6" action="ppaction://hlinksldjump"/>
                        </a:rPr>
                        <a:t>Care Leavers / Social Care</a:t>
                      </a:r>
                      <a:endParaRPr lang="en-GB" sz="1600" b="1" dirty="0"/>
                    </a:p>
                  </a:txBody>
                  <a:tcPr/>
                </a:tc>
                <a:tc>
                  <a:txBody>
                    <a:bodyPr/>
                    <a:lstStyle/>
                    <a:p>
                      <a:r>
                        <a:rPr lang="en-GB" sz="1600" b="1" dirty="0" smtClean="0"/>
                        <a:t>7</a:t>
                      </a:r>
                      <a:endParaRPr lang="en-GB" sz="1600" b="1" dirty="0"/>
                    </a:p>
                  </a:txBody>
                  <a:tcPr/>
                </a:tc>
              </a:tr>
              <a:tr h="2297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hlinkClick r:id="rId7" action="ppaction://hlinksldjump"/>
                        </a:rPr>
                        <a:t>Deaf blind</a:t>
                      </a:r>
                      <a:endParaRPr lang="en-GB" sz="1600" b="1" dirty="0"/>
                    </a:p>
                  </a:txBody>
                  <a:tcPr/>
                </a:tc>
                <a:tc>
                  <a:txBody>
                    <a:bodyPr/>
                    <a:lstStyle/>
                    <a:p>
                      <a:r>
                        <a:rPr lang="en-GB" sz="1600" b="1" dirty="0" smtClean="0"/>
                        <a:t>8</a:t>
                      </a:r>
                      <a:endParaRPr lang="en-GB" sz="1600" b="1" dirty="0"/>
                    </a:p>
                  </a:txBody>
                  <a:tcPr/>
                </a:tc>
              </a:tr>
              <a:tr h="3008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hlinkClick r:id="rId8" action="ppaction://hlinksldjump"/>
                        </a:rPr>
                        <a:t>Deafness / Hearing Impairment</a:t>
                      </a:r>
                      <a:endParaRPr lang="en-GB" sz="1600" b="1" dirty="0"/>
                    </a:p>
                  </a:txBody>
                  <a:tcPr/>
                </a:tc>
                <a:tc>
                  <a:txBody>
                    <a:bodyPr/>
                    <a:lstStyle/>
                    <a:p>
                      <a:r>
                        <a:rPr lang="en-GB" sz="1600" b="1" dirty="0" smtClean="0"/>
                        <a:t>9</a:t>
                      </a:r>
                      <a:endParaRPr lang="en-GB" sz="1600" b="1" dirty="0"/>
                    </a:p>
                  </a:txBody>
                  <a:tcPr/>
                </a:tc>
              </a:tr>
              <a:tr h="185152">
                <a:tc>
                  <a:txBody>
                    <a:bodyPr/>
                    <a:lstStyle/>
                    <a:p>
                      <a:r>
                        <a:rPr lang="en-GB" sz="1600" b="1" dirty="0" smtClean="0">
                          <a:hlinkClick r:id="rId9" action="ppaction://hlinksldjump"/>
                        </a:rPr>
                        <a:t>Debt</a:t>
                      </a:r>
                      <a:endParaRPr lang="en-GB" sz="1600" b="1" dirty="0"/>
                    </a:p>
                  </a:txBody>
                  <a:tcPr/>
                </a:tc>
                <a:tc>
                  <a:txBody>
                    <a:bodyPr/>
                    <a:lstStyle/>
                    <a:p>
                      <a:r>
                        <a:rPr lang="en-GB" sz="1600" b="1" dirty="0" smtClean="0"/>
                        <a:t>10</a:t>
                      </a:r>
                      <a:endParaRPr lang="en-GB" sz="1600" b="1" dirty="0"/>
                    </a:p>
                  </a:txBody>
                  <a:tcPr/>
                </a:tc>
              </a:tr>
              <a:tr h="2708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hlinkClick r:id="rId10" action="ppaction://hlinksldjump"/>
                        </a:rPr>
                        <a:t>Digital capability</a:t>
                      </a:r>
                      <a:endParaRPr lang="en-GB" sz="1600" b="1" dirty="0"/>
                    </a:p>
                  </a:txBody>
                  <a:tcPr/>
                </a:tc>
                <a:tc>
                  <a:txBody>
                    <a:bodyPr/>
                    <a:lstStyle/>
                    <a:p>
                      <a:r>
                        <a:rPr lang="en-GB" sz="1600" b="1" dirty="0" smtClean="0"/>
                        <a:t>11</a:t>
                      </a:r>
                      <a:endParaRPr lang="en-GB" sz="1600" b="1" dirty="0"/>
                    </a:p>
                  </a:txBody>
                  <a:tcPr/>
                </a:tc>
              </a:tr>
              <a:tr h="2845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hlinkClick r:id="rId11" action="ppaction://hlinksldjump"/>
                        </a:rPr>
                        <a:t>Discretionary Housing Payments</a:t>
                      </a:r>
                      <a:endParaRPr lang="en-GB" sz="1600" b="1" dirty="0"/>
                    </a:p>
                  </a:txBody>
                  <a:tcPr/>
                </a:tc>
                <a:tc>
                  <a:txBody>
                    <a:bodyPr/>
                    <a:lstStyle/>
                    <a:p>
                      <a:r>
                        <a:rPr lang="en-GB" sz="1600" b="1" dirty="0" smtClean="0"/>
                        <a:t>12</a:t>
                      </a:r>
                      <a:endParaRPr lang="en-GB" sz="1600" b="1" dirty="0"/>
                    </a:p>
                  </a:txBody>
                  <a:tcPr/>
                </a:tc>
              </a:tr>
              <a:tr h="318904">
                <a:tc>
                  <a:txBody>
                    <a:bodyPr/>
                    <a:lstStyle/>
                    <a:p>
                      <a:r>
                        <a:rPr lang="en-GB" sz="1600" b="1" dirty="0" smtClean="0">
                          <a:hlinkClick r:id="rId12" action="ppaction://hlinksldjump"/>
                        </a:rPr>
                        <a:t>Domestic / sexual violence</a:t>
                      </a:r>
                      <a:endParaRPr lang="en-GB" sz="1600" b="1" dirty="0"/>
                    </a:p>
                  </a:txBody>
                  <a:tcPr/>
                </a:tc>
                <a:tc>
                  <a:txBody>
                    <a:bodyPr/>
                    <a:lstStyle/>
                    <a:p>
                      <a:r>
                        <a:rPr lang="en-GB" sz="1600" b="1" dirty="0" smtClean="0"/>
                        <a:t>13/ 14</a:t>
                      </a:r>
                      <a:endParaRPr lang="en-GB" sz="1600" b="1" dirty="0"/>
                    </a:p>
                  </a:txBody>
                  <a:tcPr/>
                </a:tc>
              </a:tr>
              <a:tr h="2297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hlinkClick r:id="rId13" action="ppaction://hlinksldjump"/>
                        </a:rPr>
                        <a:t>Ex- armed forces</a:t>
                      </a:r>
                      <a:endParaRPr lang="en-GB" sz="2400" dirty="0"/>
                    </a:p>
                  </a:txBody>
                  <a:tcPr/>
                </a:tc>
                <a:tc>
                  <a:txBody>
                    <a:bodyPr/>
                    <a:lstStyle/>
                    <a:p>
                      <a:r>
                        <a:rPr lang="en-GB" sz="1600" b="1" dirty="0" smtClean="0"/>
                        <a:t>15</a:t>
                      </a:r>
                      <a:endParaRPr lang="en-GB" sz="1600" b="1" dirty="0"/>
                    </a:p>
                  </a:txBody>
                  <a:tcPr/>
                </a:tc>
              </a:tr>
              <a:tr h="2434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hlinkClick r:id="rId14" action="ppaction://hlinksldjump"/>
                        </a:rPr>
                        <a:t>Gender Reassignment</a:t>
                      </a:r>
                      <a:endParaRPr lang="en-GB" sz="2400" dirty="0"/>
                    </a:p>
                  </a:txBody>
                  <a:tcPr/>
                </a:tc>
                <a:tc>
                  <a:txBody>
                    <a:bodyPr/>
                    <a:lstStyle/>
                    <a:p>
                      <a:r>
                        <a:rPr lang="en-GB" sz="1600" b="1" baseline="0" dirty="0" smtClean="0"/>
                        <a:t>16</a:t>
                      </a:r>
                      <a:endParaRPr lang="en-GB" sz="1600" b="1" dirty="0"/>
                    </a:p>
                  </a:txBody>
                  <a:tcPr/>
                </a:tc>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649031696"/>
              </p:ext>
            </p:extLst>
          </p:nvPr>
        </p:nvGraphicFramePr>
        <p:xfrm>
          <a:off x="4644008" y="764704"/>
          <a:ext cx="4038600" cy="4724400"/>
        </p:xfrm>
        <a:graphic>
          <a:graphicData uri="http://schemas.openxmlformats.org/drawingml/2006/table">
            <a:tbl>
              <a:tblPr firstRow="1" bandRow="1">
                <a:tableStyleId>{5C22544A-7EE6-4342-B048-85BDC9FD1C3A}</a:tableStyleId>
              </a:tblPr>
              <a:tblGrid>
                <a:gridCol w="3092152"/>
                <a:gridCol w="946448"/>
              </a:tblGrid>
              <a:tr h="288032">
                <a:tc>
                  <a:txBody>
                    <a:bodyPr/>
                    <a:lstStyle/>
                    <a:p>
                      <a:endParaRPr lang="en-GB" sz="1200" dirty="0"/>
                    </a:p>
                  </a:txBody>
                  <a:tcPr/>
                </a:tc>
                <a:tc>
                  <a:txBody>
                    <a:bodyPr/>
                    <a:lstStyle/>
                    <a:p>
                      <a:r>
                        <a:rPr lang="en-GB" sz="1600" dirty="0" smtClean="0"/>
                        <a:t>Slide</a:t>
                      </a:r>
                      <a:endParaRPr lang="en-GB" sz="1600" dirty="0"/>
                    </a:p>
                  </a:txBody>
                  <a:tcPr/>
                </a:tc>
              </a:tr>
              <a:tr h="288032">
                <a:tc>
                  <a:txBody>
                    <a:bodyPr/>
                    <a:lstStyle/>
                    <a:p>
                      <a:r>
                        <a:rPr lang="en-GB" sz="1600" b="1" dirty="0" smtClean="0">
                          <a:hlinkClick r:id="rId15" action="ppaction://hlinksldjump"/>
                        </a:rPr>
                        <a:t>General Support</a:t>
                      </a:r>
                      <a:endParaRPr lang="en-GB" sz="1600" b="1" dirty="0"/>
                    </a:p>
                  </a:txBody>
                  <a:tcPr/>
                </a:tc>
                <a:tc>
                  <a:txBody>
                    <a:bodyPr/>
                    <a:lstStyle/>
                    <a:p>
                      <a:r>
                        <a:rPr lang="en-GB" sz="1600" b="1" dirty="0" smtClean="0"/>
                        <a:t>17</a:t>
                      </a:r>
                      <a:endParaRPr lang="en-GB" sz="1600" b="1" dirty="0"/>
                    </a:p>
                  </a:txBody>
                  <a:tcPr/>
                </a:tc>
              </a:tr>
              <a:tr h="216024">
                <a:tc>
                  <a:txBody>
                    <a:bodyPr/>
                    <a:lstStyle/>
                    <a:p>
                      <a:r>
                        <a:rPr lang="en-GB" sz="1600" b="1" dirty="0" smtClean="0">
                          <a:hlinkClick r:id="rId16" action="ppaction://hlinksldjump"/>
                        </a:rPr>
                        <a:t>Learning Disabilities</a:t>
                      </a:r>
                      <a:endParaRPr lang="en-GB" sz="1600" b="1" dirty="0"/>
                    </a:p>
                  </a:txBody>
                  <a:tcPr/>
                </a:tc>
                <a:tc>
                  <a:txBody>
                    <a:bodyPr/>
                    <a:lstStyle/>
                    <a:p>
                      <a:r>
                        <a:rPr lang="en-GB" sz="1600" b="1" dirty="0" smtClean="0"/>
                        <a:t>18</a:t>
                      </a:r>
                      <a:endParaRPr lang="en-GB" sz="1600" b="1" dirty="0"/>
                    </a:p>
                  </a:txBody>
                  <a:tcPr/>
                </a:tc>
              </a:tr>
              <a:tr h="244976">
                <a:tc>
                  <a:txBody>
                    <a:bodyPr/>
                    <a:lstStyle/>
                    <a:p>
                      <a:r>
                        <a:rPr lang="en-GB" sz="1600" b="1" dirty="0" smtClean="0">
                          <a:hlinkClick r:id="rId17" action="ppaction://hlinksldjump"/>
                        </a:rPr>
                        <a:t>Limited English</a:t>
                      </a:r>
                      <a:endParaRPr lang="en-GB" sz="1600" b="1" dirty="0"/>
                    </a:p>
                  </a:txBody>
                  <a:tcPr/>
                </a:tc>
                <a:tc>
                  <a:txBody>
                    <a:bodyPr/>
                    <a:lstStyle/>
                    <a:p>
                      <a:r>
                        <a:rPr lang="en-GB" sz="1600" b="1" dirty="0" smtClean="0"/>
                        <a:t>19</a:t>
                      </a:r>
                      <a:endParaRPr lang="en-GB" sz="1600" b="1" dirty="0"/>
                    </a:p>
                  </a:txBody>
                  <a:tcPr/>
                </a:tc>
              </a:tr>
              <a:tr h="273928">
                <a:tc>
                  <a:txBody>
                    <a:bodyPr/>
                    <a:lstStyle/>
                    <a:p>
                      <a:r>
                        <a:rPr lang="en-GB" sz="1600" b="1" dirty="0" smtClean="0">
                          <a:hlinkClick r:id="rId18" action="ppaction://hlinksldjump"/>
                        </a:rPr>
                        <a:t>Mental Health</a:t>
                      </a:r>
                      <a:endParaRPr lang="en-GB" sz="1600" b="1" dirty="0"/>
                    </a:p>
                  </a:txBody>
                  <a:tcPr/>
                </a:tc>
                <a:tc>
                  <a:txBody>
                    <a:bodyPr/>
                    <a:lstStyle/>
                    <a:p>
                      <a:r>
                        <a:rPr lang="en-GB" sz="1600" b="1" dirty="0" smtClean="0"/>
                        <a:t>20/21</a:t>
                      </a:r>
                      <a:endParaRPr lang="en-GB" sz="1600" b="1" dirty="0"/>
                    </a:p>
                  </a:txBody>
                  <a:tcPr/>
                </a:tc>
              </a:tr>
              <a:tr h="288032">
                <a:tc>
                  <a:txBody>
                    <a:bodyPr/>
                    <a:lstStyle/>
                    <a:p>
                      <a:r>
                        <a:rPr lang="en-GB" sz="1600" b="1" dirty="0" smtClean="0">
                          <a:hlinkClick r:id="rId19" action="ppaction://hlinksldjump"/>
                        </a:rPr>
                        <a:t>Modern Slavery</a:t>
                      </a:r>
                      <a:endParaRPr lang="en-GB" sz="1600" b="1" dirty="0"/>
                    </a:p>
                  </a:txBody>
                  <a:tcPr/>
                </a:tc>
                <a:tc>
                  <a:txBody>
                    <a:bodyPr/>
                    <a:lstStyle/>
                    <a:p>
                      <a:r>
                        <a:rPr lang="en-GB" sz="1600" b="1" dirty="0" smtClean="0"/>
                        <a:t>22</a:t>
                      </a:r>
                      <a:endParaRPr lang="en-GB" sz="1600" b="1" dirty="0"/>
                    </a:p>
                  </a:txBody>
                  <a:tcPr/>
                </a:tc>
              </a:tr>
              <a:tr h="2160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hlinkClick r:id="rId20" action="ppaction://hlinksldjump"/>
                        </a:rPr>
                        <a:t>Prison Leavers</a:t>
                      </a:r>
                      <a:endParaRPr lang="en-GB" sz="1600" b="1" dirty="0"/>
                    </a:p>
                  </a:txBody>
                  <a:tcPr/>
                </a:tc>
                <a:tc>
                  <a:txBody>
                    <a:bodyPr/>
                    <a:lstStyle/>
                    <a:p>
                      <a:r>
                        <a:rPr lang="en-GB" sz="1600" b="1" dirty="0" smtClean="0"/>
                        <a:t>23/24</a:t>
                      </a:r>
                      <a:endParaRPr lang="en-GB" sz="1600" b="1" dirty="0"/>
                    </a:p>
                  </a:txBody>
                  <a:tcPr/>
                </a:tc>
              </a:tr>
              <a:tr h="2449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hlinkClick r:id="rId21" action="ppaction://hlinksldjump"/>
                        </a:rPr>
                        <a:t>Rough sleeping/</a:t>
                      </a:r>
                      <a:r>
                        <a:rPr lang="en-GB" sz="1600" b="1" baseline="0" dirty="0" smtClean="0">
                          <a:hlinkClick r:id="rId21" action="ppaction://hlinksldjump"/>
                        </a:rPr>
                        <a:t> </a:t>
                      </a:r>
                      <a:r>
                        <a:rPr lang="en-GB" sz="1600" b="1" dirty="0" smtClean="0">
                          <a:hlinkClick r:id="rId21" action="ppaction://hlinksldjump"/>
                        </a:rPr>
                        <a:t>Homelessness</a:t>
                      </a:r>
                      <a:endParaRPr lang="en-GB" dirty="0"/>
                    </a:p>
                  </a:txBody>
                  <a:tcPr/>
                </a:tc>
                <a:tc>
                  <a:txBody>
                    <a:bodyPr/>
                    <a:lstStyle/>
                    <a:p>
                      <a:r>
                        <a:rPr lang="en-GB" sz="1600" b="1" dirty="0" smtClean="0"/>
                        <a:t>25</a:t>
                      </a:r>
                      <a:endParaRPr lang="en-GB" sz="1600" b="1" dirty="0"/>
                    </a:p>
                  </a:txBody>
                  <a:tcPr/>
                </a:tc>
              </a:tr>
              <a:tr h="2739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hlinkClick r:id="rId22" action="ppaction://hlinksldjump"/>
                        </a:rPr>
                        <a:t>Self Harm</a:t>
                      </a:r>
                      <a:endParaRPr lang="en-GB" sz="1600" b="1" dirty="0"/>
                    </a:p>
                  </a:txBody>
                  <a:tcPr/>
                </a:tc>
                <a:tc>
                  <a:txBody>
                    <a:bodyPr/>
                    <a:lstStyle/>
                    <a:p>
                      <a:r>
                        <a:rPr lang="en-GB" sz="1600" b="1" dirty="0" smtClean="0"/>
                        <a:t>26</a:t>
                      </a:r>
                      <a:endParaRPr lang="en-GB" sz="1600" b="1" dirty="0"/>
                    </a:p>
                  </a:txBody>
                  <a:tcPr/>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hlinkClick r:id="rId23" action="ppaction://hlinksldjump"/>
                        </a:rPr>
                        <a:t>Suicide</a:t>
                      </a:r>
                      <a:endParaRPr lang="en-GB" sz="1600" b="1" dirty="0"/>
                    </a:p>
                  </a:txBody>
                  <a:tcPr/>
                </a:tc>
                <a:tc>
                  <a:txBody>
                    <a:bodyPr/>
                    <a:lstStyle/>
                    <a:p>
                      <a:r>
                        <a:rPr lang="en-GB" sz="1600" b="1" dirty="0" smtClean="0"/>
                        <a:t>27</a:t>
                      </a:r>
                      <a:endParaRPr lang="en-GB" sz="1600" b="1" dirty="0"/>
                    </a:p>
                  </a:txBody>
                  <a:tcPr/>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hlinkClick r:id="rId24" action="ppaction://hlinksldjump"/>
                        </a:rPr>
                        <a:t>Terminal Illness</a:t>
                      </a:r>
                      <a:endParaRPr lang="en-GB" sz="1600" b="1" dirty="0"/>
                    </a:p>
                  </a:txBody>
                  <a:tcPr/>
                </a:tc>
                <a:tc>
                  <a:txBody>
                    <a:bodyPr/>
                    <a:lstStyle/>
                    <a:p>
                      <a:r>
                        <a:rPr lang="en-GB" sz="1600" b="1" dirty="0" smtClean="0"/>
                        <a:t>28</a:t>
                      </a:r>
                      <a:endParaRPr lang="en-GB" sz="1600" b="1" dirty="0"/>
                    </a:p>
                  </a:txBody>
                  <a:tcPr/>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hlinkClick r:id="rId25" action="ppaction://hlinksldjump"/>
                        </a:rPr>
                        <a:t>Victims of crime</a:t>
                      </a:r>
                      <a:endParaRPr lang="en-GB" sz="1600" b="1" dirty="0"/>
                    </a:p>
                  </a:txBody>
                  <a:tcPr/>
                </a:tc>
                <a:tc>
                  <a:txBody>
                    <a:bodyPr/>
                    <a:lstStyle/>
                    <a:p>
                      <a:r>
                        <a:rPr lang="en-GB" sz="1600" b="1" dirty="0" smtClean="0"/>
                        <a:t>29</a:t>
                      </a:r>
                      <a:endParaRPr lang="en-GB" sz="1600" b="1" dirty="0"/>
                    </a:p>
                  </a:txBody>
                  <a:tcPr/>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hlinkClick r:id="rId26" action="ppaction://hlinksldjump"/>
                        </a:rPr>
                        <a:t>Witness Protection</a:t>
                      </a:r>
                      <a:endParaRPr lang="en-GB" sz="1600" b="1" dirty="0" smtClean="0"/>
                    </a:p>
                  </a:txBody>
                  <a:tcPr/>
                </a:tc>
                <a:tc>
                  <a:txBody>
                    <a:bodyPr/>
                    <a:lstStyle/>
                    <a:p>
                      <a:r>
                        <a:rPr lang="en-GB" sz="1600" b="1" dirty="0" smtClean="0"/>
                        <a:t>30</a:t>
                      </a:r>
                      <a:endParaRPr lang="en-GB" sz="1600" b="1" dirty="0"/>
                    </a:p>
                  </a:txBody>
                  <a:tcPr/>
                </a:tc>
              </a:tr>
              <a:tr h="288032">
                <a:tc>
                  <a:txBody>
                    <a:bodyPr/>
                    <a:lstStyle/>
                    <a:p>
                      <a:endParaRPr lang="en-GB" dirty="0"/>
                    </a:p>
                  </a:txBody>
                  <a:tcPr/>
                </a:tc>
                <a:tc>
                  <a:txBody>
                    <a:bodyPr/>
                    <a:lstStyle/>
                    <a:p>
                      <a:endParaRPr lang="en-GB" sz="1600" b="1" dirty="0"/>
                    </a:p>
                  </a:txBody>
                  <a:tcPr/>
                </a:tc>
              </a:tr>
            </a:tbl>
          </a:graphicData>
        </a:graphic>
      </p:graphicFrame>
      <p:sp>
        <p:nvSpPr>
          <p:cNvPr id="5" name="Slide Number Placeholder 4"/>
          <p:cNvSpPr>
            <a:spLocks noGrp="1"/>
          </p:cNvSpPr>
          <p:nvPr>
            <p:ph type="sldNum" sz="quarter" idx="12"/>
          </p:nvPr>
        </p:nvSpPr>
        <p:spPr/>
        <p:txBody>
          <a:bodyPr/>
          <a:lstStyle/>
          <a:p>
            <a:fld id="{DD708C37-1345-4093-8824-C67F1AB4E230}" type="slidenum">
              <a:rPr lang="en-GB" smtClean="0"/>
              <a:t>2</a:t>
            </a:fld>
            <a:endParaRPr lang="en-GB" dirty="0"/>
          </a:p>
        </p:txBody>
      </p:sp>
    </p:spTree>
    <p:extLst>
      <p:ext uri="{BB962C8B-B14F-4D97-AF65-F5344CB8AC3E}">
        <p14:creationId xmlns:p14="http://schemas.microsoft.com/office/powerpoint/2010/main" val="13650536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494186128"/>
              </p:ext>
            </p:extLst>
          </p:nvPr>
        </p:nvGraphicFramePr>
        <p:xfrm>
          <a:off x="279748" y="566009"/>
          <a:ext cx="8496944" cy="6182360"/>
        </p:xfrm>
        <a:graphic>
          <a:graphicData uri="http://schemas.openxmlformats.org/drawingml/2006/table">
            <a:tbl>
              <a:tblPr firstRow="1" bandRow="1">
                <a:tableStyleId>{5C22544A-7EE6-4342-B048-85BDC9FD1C3A}</a:tableStyleId>
              </a:tblPr>
              <a:tblGrid>
                <a:gridCol w="2016224"/>
                <a:gridCol w="3356148"/>
                <a:gridCol w="3124572"/>
              </a:tblGrid>
              <a:tr h="370840">
                <a:tc>
                  <a:txBody>
                    <a:bodyPr/>
                    <a:lstStyle/>
                    <a:p>
                      <a:r>
                        <a:rPr lang="en-GB" sz="1100" b="1" dirty="0" smtClean="0"/>
                        <a:t>ORGANISATION</a:t>
                      </a:r>
                      <a:endParaRPr lang="en-GB" sz="1100" b="1" dirty="0"/>
                    </a:p>
                  </a:txBody>
                  <a:tcPr/>
                </a:tc>
                <a:tc>
                  <a:txBody>
                    <a:bodyPr/>
                    <a:lstStyle/>
                    <a:p>
                      <a:r>
                        <a:rPr lang="en-GB" sz="1100" b="1" dirty="0" smtClean="0"/>
                        <a:t>SERVICES</a:t>
                      </a:r>
                      <a:r>
                        <a:rPr lang="en-GB" sz="1100" b="1" baseline="0" dirty="0" smtClean="0"/>
                        <a:t> </a:t>
                      </a:r>
                      <a:endParaRPr lang="en-GB" sz="1100" b="1" dirty="0"/>
                    </a:p>
                  </a:txBody>
                  <a:tcPr/>
                </a:tc>
                <a:tc>
                  <a:txBody>
                    <a:bodyPr/>
                    <a:lstStyle/>
                    <a:p>
                      <a:r>
                        <a:rPr lang="en-GB" sz="1100" b="1" dirty="0" smtClean="0"/>
                        <a:t>CONTACT</a:t>
                      </a:r>
                      <a:endParaRPr lang="en-GB" sz="1100" b="1" dirty="0"/>
                    </a:p>
                  </a:txBody>
                  <a:tcPr/>
                </a:tc>
              </a:tr>
              <a:tr h="370840">
                <a:tc>
                  <a:txBody>
                    <a:bodyPr/>
                    <a:lstStyle/>
                    <a:p>
                      <a:r>
                        <a:rPr lang="en-GB" sz="1200" b="0" dirty="0" smtClean="0">
                          <a:hlinkClick r:id="rId4"/>
                        </a:rPr>
                        <a:t>Samaritans</a:t>
                      </a:r>
                      <a:endParaRPr lang="en-GB" sz="12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t>Helpline for support and advice </a:t>
                      </a:r>
                    </a:p>
                    <a:p>
                      <a:endParaRPr lang="en-GB" sz="1200" b="0" dirty="0" smtClean="0"/>
                    </a:p>
                  </a:txBody>
                  <a:tcPr/>
                </a:tc>
                <a:tc>
                  <a:txBody>
                    <a:bodyPr/>
                    <a:lstStyle/>
                    <a:p>
                      <a:r>
                        <a:rPr lang="en-GB" sz="1200" b="0" dirty="0" smtClean="0"/>
                        <a:t>116 123 – free, 24hr </a:t>
                      </a:r>
                    </a:p>
                  </a:txBody>
                  <a:tcPr/>
                </a:tc>
              </a:tr>
              <a:tr h="370840">
                <a:tc>
                  <a:txBody>
                    <a:bodyPr/>
                    <a:lstStyle/>
                    <a:p>
                      <a:r>
                        <a:rPr lang="en-GB" sz="1200" b="0" dirty="0" smtClean="0">
                          <a:hlinkClick r:id="rId5"/>
                        </a:rPr>
                        <a:t>SANE</a:t>
                      </a:r>
                      <a:endParaRPr lang="en-GB" sz="12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t>Helpline for support and advice </a:t>
                      </a:r>
                    </a:p>
                    <a:p>
                      <a:endParaRPr lang="en-GB" sz="1200" b="0" dirty="0" smtClean="0"/>
                    </a:p>
                  </a:txBody>
                  <a:tcPr/>
                </a:tc>
                <a:tc>
                  <a:txBody>
                    <a:bodyPr/>
                    <a:lstStyle/>
                    <a:p>
                      <a:r>
                        <a:rPr lang="en-GB" sz="1200" b="0" dirty="0" smtClean="0"/>
                        <a:t>0300 304 7000</a:t>
                      </a:r>
                      <a:r>
                        <a:rPr lang="en-GB" sz="1200" b="0" baseline="0" dirty="0" smtClean="0"/>
                        <a:t> –</a:t>
                      </a:r>
                      <a:r>
                        <a:rPr lang="en-GB" sz="1200" b="0" dirty="0" smtClean="0"/>
                        <a:t> 7 days 16:30-22:30</a:t>
                      </a:r>
                      <a:r>
                        <a:rPr lang="en-GB" sz="1200" b="0" baseline="0" dirty="0" smtClean="0"/>
                        <a:t> </a:t>
                      </a:r>
                      <a:endParaRPr lang="en-GB" sz="1200" b="0" dirty="0" smtClean="0"/>
                    </a:p>
                  </a:txBody>
                  <a:tcPr/>
                </a:tc>
              </a:tr>
              <a:tr h="370840">
                <a:tc>
                  <a:txBody>
                    <a:bodyPr/>
                    <a:lstStyle/>
                    <a:p>
                      <a:r>
                        <a:rPr lang="en-GB" sz="1200" b="0" dirty="0" smtClean="0">
                          <a:hlinkClick r:id="rId6"/>
                        </a:rPr>
                        <a:t>Mind</a:t>
                      </a:r>
                      <a:endParaRPr lang="en-GB" sz="1200" b="0" dirty="0" smtClean="0"/>
                    </a:p>
                  </a:txBody>
                  <a:tcPr/>
                </a:tc>
                <a:tc>
                  <a:txBody>
                    <a:bodyPr/>
                    <a:lstStyle/>
                    <a:p>
                      <a:r>
                        <a:rPr lang="en-GB" sz="1200" b="0" dirty="0" smtClean="0"/>
                        <a:t>Support,</a:t>
                      </a:r>
                      <a:r>
                        <a:rPr lang="en-GB" sz="1200" b="0" baseline="0" dirty="0" smtClean="0"/>
                        <a:t> advice and </a:t>
                      </a:r>
                      <a:r>
                        <a:rPr lang="en-GB" sz="1200" b="0" baseline="0" dirty="0" err="1" smtClean="0"/>
                        <a:t>infromation</a:t>
                      </a:r>
                      <a:r>
                        <a:rPr lang="en-GB" sz="1200" b="0" baseline="0" dirty="0" smtClean="0"/>
                        <a:t> </a:t>
                      </a:r>
                      <a:endParaRPr lang="en-GB" sz="1200" b="0" dirty="0" smtClean="0"/>
                    </a:p>
                  </a:txBody>
                  <a:tcPr/>
                </a:tc>
                <a:tc>
                  <a:txBody>
                    <a:bodyPr/>
                    <a:lstStyle/>
                    <a:p>
                      <a:r>
                        <a:rPr lang="en-GB" sz="1200" b="0" dirty="0" smtClean="0"/>
                        <a:t>0300 123 3393/</a:t>
                      </a:r>
                      <a:r>
                        <a:rPr lang="en-GB" sz="1200" b="0" baseline="0" dirty="0" smtClean="0"/>
                        <a:t> </a:t>
                      </a:r>
                      <a:r>
                        <a:rPr kumimoji="0" lang="en-GB" sz="1200" kern="1200" dirty="0" smtClean="0">
                          <a:solidFill>
                            <a:schemeClr val="dk1"/>
                          </a:solidFill>
                          <a:effectLst/>
                          <a:latin typeface="+mn-lt"/>
                          <a:ea typeface="+mn-ea"/>
                          <a:cs typeface="+mn-cs"/>
                        </a:rPr>
                        <a:t>020 8288 9620 </a:t>
                      </a:r>
                      <a:r>
                        <a:rPr lang="en-GB" sz="1200" b="0" baseline="0" dirty="0" smtClean="0"/>
                        <a:t>Mon-Fri 09:00-18:00</a:t>
                      </a:r>
                    </a:p>
                    <a:p>
                      <a:r>
                        <a:rPr kumimoji="0" lang="en-GB" sz="1200" kern="1200" dirty="0" smtClean="0">
                          <a:solidFill>
                            <a:schemeClr val="dk1"/>
                          </a:solidFill>
                          <a:effectLst/>
                          <a:latin typeface="+mn-lt"/>
                          <a:ea typeface="+mn-ea"/>
                          <a:cs typeface="+mn-cs"/>
                          <a:hlinkClick r:id="rId7" action="ppaction://hlinkfile"/>
                        </a:rPr>
                        <a:t>Fairburn Centre, 187 London Rd, </a:t>
                      </a:r>
                      <a:r>
                        <a:rPr kumimoji="0" lang="en-GB" sz="1200" kern="1200" dirty="0" err="1" smtClean="0">
                          <a:solidFill>
                            <a:schemeClr val="dk1"/>
                          </a:solidFill>
                          <a:effectLst/>
                          <a:latin typeface="+mn-lt"/>
                          <a:ea typeface="+mn-ea"/>
                          <a:cs typeface="+mn-cs"/>
                          <a:hlinkClick r:id="rId7" action="ppaction://hlinkfile"/>
                        </a:rPr>
                        <a:t>Mitcham</a:t>
                      </a:r>
                      <a:r>
                        <a:rPr kumimoji="0" lang="en-GB" sz="1200" kern="1200" dirty="0" smtClean="0">
                          <a:solidFill>
                            <a:schemeClr val="dk1"/>
                          </a:solidFill>
                          <a:effectLst/>
                          <a:latin typeface="+mn-lt"/>
                          <a:ea typeface="+mn-ea"/>
                          <a:cs typeface="+mn-cs"/>
                          <a:hlinkClick r:id="rId7" action="ppaction://hlinkfile"/>
                        </a:rPr>
                        <a:t> CR4 2JB</a:t>
                      </a:r>
                      <a:endParaRPr lang="en-GB" sz="1200" b="0" baseline="0" dirty="0" smtClean="0"/>
                    </a:p>
                  </a:txBody>
                  <a:tcPr/>
                </a:tc>
              </a:tr>
              <a:tr h="370840">
                <a:tc>
                  <a:txBody>
                    <a:bodyPr/>
                    <a:lstStyle/>
                    <a:p>
                      <a:r>
                        <a:rPr lang="en-GB" sz="1200" b="0" dirty="0" smtClean="0">
                          <a:hlinkClick r:id="rId8"/>
                        </a:rPr>
                        <a:t>Sutton Uplift </a:t>
                      </a:r>
                      <a:endParaRPr lang="en-GB" sz="12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t>Support and advice</a:t>
                      </a:r>
                      <a:r>
                        <a:rPr lang="en-GB" sz="1200" b="0" baseline="0" dirty="0" smtClean="0"/>
                        <a:t> </a:t>
                      </a:r>
                      <a:endParaRPr lang="en-GB" sz="1200" b="0" dirty="0" smtClean="0"/>
                    </a:p>
                    <a:p>
                      <a:r>
                        <a:rPr lang="en-GB" sz="1200" b="0" dirty="0" smtClean="0"/>
                        <a:t>Self</a:t>
                      </a:r>
                      <a:r>
                        <a:rPr lang="en-GB" sz="1200" b="0" baseline="0" dirty="0" smtClean="0"/>
                        <a:t> refer, through GP</a:t>
                      </a:r>
                      <a:endParaRPr lang="en-GB" sz="1200" b="0" dirty="0"/>
                    </a:p>
                  </a:txBody>
                  <a:tcPr/>
                </a:tc>
                <a:tc>
                  <a:txBody>
                    <a:bodyPr/>
                    <a:lstStyle/>
                    <a:p>
                      <a:r>
                        <a:rPr lang="nn-NO" sz="1200" dirty="0" smtClean="0"/>
                        <a:t>0800 032 1411 Mon - Fri 9am-6pm</a:t>
                      </a:r>
                    </a:p>
                    <a:p>
                      <a:r>
                        <a:rPr lang="nn-NO" sz="1200" dirty="0" smtClean="0"/>
                        <a:t>0203 513 4044</a:t>
                      </a:r>
                    </a:p>
                  </a:txBody>
                  <a:tcPr/>
                </a:tc>
              </a:tr>
              <a:tr h="370840">
                <a:tc>
                  <a:txBody>
                    <a:bodyPr/>
                    <a:lstStyle/>
                    <a:p>
                      <a:r>
                        <a:rPr lang="en-GB" sz="1200" b="0" dirty="0" smtClean="0">
                          <a:hlinkClick r:id="rId9"/>
                        </a:rPr>
                        <a:t>On Uncommon Ground</a:t>
                      </a:r>
                      <a:endParaRPr lang="en-GB" sz="12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t>Support for youn</a:t>
                      </a:r>
                      <a:r>
                        <a:rPr lang="en-GB" sz="1200" b="0" baseline="0" dirty="0" smtClean="0"/>
                        <a:t>g LGBT people </a:t>
                      </a:r>
                      <a:endParaRPr lang="en-GB" sz="1200" b="0" dirty="0" smtClean="0"/>
                    </a:p>
                    <a:p>
                      <a:endParaRPr lang="en-GB" sz="1200" b="0" dirty="0"/>
                    </a:p>
                  </a:txBody>
                  <a:tcPr/>
                </a:tc>
                <a:tc>
                  <a:txBody>
                    <a:bodyPr/>
                    <a:lstStyle/>
                    <a:p>
                      <a:r>
                        <a:rPr lang="en-GB" sz="1200" b="0" dirty="0" smtClean="0"/>
                        <a:t>07584070710</a:t>
                      </a:r>
                      <a:endParaRPr lang="en-GB" sz="1200" b="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u="sng" kern="1200" dirty="0" smtClean="0">
                          <a:solidFill>
                            <a:schemeClr val="dk1"/>
                          </a:solidFill>
                          <a:effectLst/>
                          <a:latin typeface="+mn-lt"/>
                          <a:ea typeface="+mn-ea"/>
                          <a:cs typeface="+mn-cs"/>
                          <a:hlinkClick r:id="rId10"/>
                        </a:rPr>
                        <a:t>Sutton, mental health, support for adults</a:t>
                      </a:r>
                      <a:endParaRPr lang="en-GB" sz="1200" kern="1200" dirty="0" smtClean="0">
                        <a:solidFill>
                          <a:schemeClr val="dk1"/>
                        </a:solidFill>
                        <a:effectLst/>
                        <a:latin typeface="+mn-lt"/>
                        <a:ea typeface="+mn-ea"/>
                        <a:cs typeface="+mn-cs"/>
                      </a:endParaRPr>
                    </a:p>
                    <a:p>
                      <a:endParaRPr lang="en-GB" sz="12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t>Support and advice in Sutton</a:t>
                      </a:r>
                    </a:p>
                    <a:p>
                      <a:endParaRPr lang="en-GB" sz="1200" b="0" dirty="0"/>
                    </a:p>
                  </a:txBody>
                  <a:tcPr/>
                </a:tc>
                <a:tc>
                  <a:txBody>
                    <a:bodyPr/>
                    <a:lstStyle/>
                    <a:p>
                      <a:r>
                        <a:rPr lang="en-GB" sz="1200" b="0" dirty="0" smtClean="0"/>
                        <a:t>Contact GP First</a:t>
                      </a:r>
                    </a:p>
                  </a:txBody>
                  <a:tcPr/>
                </a:tc>
              </a:tr>
              <a:tr h="370840">
                <a:tc>
                  <a:txBody>
                    <a:bodyPr/>
                    <a:lstStyle/>
                    <a:p>
                      <a:r>
                        <a:rPr lang="en-GB" sz="1200" b="0" dirty="0" smtClean="0">
                          <a:hlinkClick r:id="rId11"/>
                        </a:rPr>
                        <a:t>Bipolar UK </a:t>
                      </a:r>
                      <a:endParaRPr lang="en-GB" sz="1200" b="0" dirty="0"/>
                    </a:p>
                  </a:txBody>
                  <a:tcPr/>
                </a:tc>
                <a:tc>
                  <a:txBody>
                    <a:bodyPr/>
                    <a:lstStyle/>
                    <a:p>
                      <a:r>
                        <a:rPr lang="en-GB" sz="1200" b="0" dirty="0" smtClean="0"/>
                        <a:t>Support and advice</a:t>
                      </a:r>
                    </a:p>
                    <a:p>
                      <a:r>
                        <a:rPr lang="en-GB" sz="1200" b="0" dirty="0" smtClean="0"/>
                        <a:t>Support groups </a:t>
                      </a:r>
                      <a:endParaRPr lang="en-GB" sz="1200" b="0" dirty="0"/>
                    </a:p>
                  </a:txBody>
                  <a:tcPr/>
                </a:tc>
                <a:tc>
                  <a:txBody>
                    <a:bodyPr/>
                    <a:lstStyle/>
                    <a:p>
                      <a:r>
                        <a:rPr lang="en-GB" sz="1200" b="0" dirty="0" smtClean="0"/>
                        <a:t>0333 323 3880, Mon-Fri 09:00-17:00</a:t>
                      </a:r>
                    </a:p>
                    <a:p>
                      <a:r>
                        <a:rPr lang="en-GB" sz="1200" b="0" dirty="0" smtClean="0">
                          <a:hlinkClick r:id="rId11"/>
                        </a:rPr>
                        <a:t>Youth group</a:t>
                      </a:r>
                      <a:r>
                        <a:rPr lang="en-GB" sz="1200" b="0" dirty="0" smtClean="0"/>
                        <a:t>: SW1V 1RB</a:t>
                      </a:r>
                      <a:endParaRPr lang="en-GB" sz="1200" b="0" dirty="0"/>
                    </a:p>
                  </a:txBody>
                  <a:tcPr/>
                </a:tc>
              </a:tr>
              <a:tr h="370840">
                <a:tc>
                  <a:txBody>
                    <a:bodyPr/>
                    <a:lstStyle/>
                    <a:p>
                      <a:r>
                        <a:rPr lang="en-GB" sz="1200" b="0" dirty="0" smtClean="0">
                          <a:hlinkClick r:id="rId12"/>
                        </a:rPr>
                        <a:t>Anxiety UK</a:t>
                      </a:r>
                      <a:endParaRPr lang="en-GB" sz="1200" b="0" dirty="0" smtClean="0"/>
                    </a:p>
                  </a:txBody>
                  <a:tcPr/>
                </a:tc>
                <a:tc>
                  <a:txBody>
                    <a:bodyPr/>
                    <a:lstStyle/>
                    <a:p>
                      <a:r>
                        <a:rPr lang="en-GB" sz="1200" b="0" dirty="0" smtClean="0"/>
                        <a:t>Support</a:t>
                      </a:r>
                      <a:r>
                        <a:rPr lang="en-GB" sz="1200" b="0" baseline="0" dirty="0" smtClean="0"/>
                        <a:t> and advice for those with anxiety </a:t>
                      </a:r>
                      <a:endParaRPr lang="en-GB" sz="1200" b="0" dirty="0"/>
                    </a:p>
                  </a:txBody>
                  <a:tcPr/>
                </a:tc>
                <a:tc>
                  <a:txBody>
                    <a:bodyPr/>
                    <a:lstStyle/>
                    <a:p>
                      <a:r>
                        <a:rPr lang="en-GB" sz="1200" dirty="0" smtClean="0"/>
                        <a:t>08444 775 774 – Mon-Fri 09:30-17:30 </a:t>
                      </a:r>
                      <a:endParaRPr lang="en-GB" sz="1200" b="0" dirty="0"/>
                    </a:p>
                  </a:txBody>
                  <a:tcPr/>
                </a:tc>
              </a:tr>
              <a:tr h="370840">
                <a:tc>
                  <a:txBody>
                    <a:bodyPr/>
                    <a:lstStyle/>
                    <a:p>
                      <a:r>
                        <a:rPr lang="en-GB" sz="1100" b="0" dirty="0" smtClean="0">
                          <a:latin typeface="+mn-lt"/>
                          <a:hlinkClick r:id="rId13"/>
                        </a:rPr>
                        <a:t>No Panic</a:t>
                      </a:r>
                      <a:endParaRPr lang="en-GB" sz="1100" b="0" dirty="0">
                        <a:latin typeface="+mn-lt"/>
                      </a:endParaRPr>
                    </a:p>
                  </a:txBody>
                  <a:tcPr/>
                </a:tc>
                <a:tc>
                  <a:txBody>
                    <a:bodyPr/>
                    <a:lstStyle/>
                    <a:p>
                      <a:r>
                        <a:rPr lang="en-GB" sz="1100" b="0" dirty="0" smtClean="0">
                          <a:latin typeface="+mn-lt"/>
                        </a:rPr>
                        <a:t>Support</a:t>
                      </a:r>
                      <a:r>
                        <a:rPr lang="en-GB" sz="1100" b="0" baseline="0" dirty="0" smtClean="0">
                          <a:latin typeface="+mn-lt"/>
                        </a:rPr>
                        <a:t> for sufferers of panic attacks and OCD incl. courses and helpline </a:t>
                      </a:r>
                      <a:endParaRPr lang="en-GB" sz="1100" b="0" dirty="0">
                        <a:latin typeface="+mn-lt"/>
                      </a:endParaRPr>
                    </a:p>
                  </a:txBody>
                  <a:tcPr/>
                </a:tc>
                <a:tc>
                  <a:txBody>
                    <a:bodyPr/>
                    <a:lstStyle/>
                    <a:p>
                      <a:pPr algn="l">
                        <a:spcAft>
                          <a:spcPts val="0"/>
                        </a:spcAft>
                      </a:pPr>
                      <a:r>
                        <a:rPr lang="en-GB" sz="1100" dirty="0" smtClean="0"/>
                        <a:t>0844 967 4848 –</a:t>
                      </a:r>
                      <a:r>
                        <a:rPr lang="en-GB" sz="1100" baseline="0" dirty="0" smtClean="0"/>
                        <a:t> Mon-Fri 10:00-22:00 </a:t>
                      </a:r>
                    </a:p>
                    <a:p>
                      <a:pPr algn="l">
                        <a:spcAft>
                          <a:spcPts val="0"/>
                        </a:spcAft>
                      </a:pPr>
                      <a:r>
                        <a:rPr lang="en-GB" sz="1100" b="0" baseline="0" dirty="0" smtClean="0">
                          <a:effectLst/>
                          <a:latin typeface="+mn-lt"/>
                          <a:ea typeface="Times New Roman"/>
                        </a:rPr>
                        <a:t>For 13-20 year olds: </a:t>
                      </a:r>
                      <a:r>
                        <a:rPr lang="en-GB" sz="1100" dirty="0" smtClean="0"/>
                        <a:t>0330 606 1174 Mon-Fri</a:t>
                      </a:r>
                      <a:r>
                        <a:rPr lang="en-GB" sz="1100" baseline="0" dirty="0" smtClean="0"/>
                        <a:t> 15:00-18:00 </a:t>
                      </a:r>
                      <a:endParaRPr lang="en-GB" sz="1100" b="0" dirty="0">
                        <a:effectLst/>
                        <a:latin typeface="+mn-lt"/>
                        <a:ea typeface="Times New Roman"/>
                      </a:endParaRPr>
                    </a:p>
                  </a:txBody>
                  <a:tcPr marL="114300" marR="114300" marT="0" marB="0"/>
                </a:tc>
              </a:tr>
              <a:tr h="370840">
                <a:tc>
                  <a:txBody>
                    <a:bodyPr/>
                    <a:lstStyle/>
                    <a:p>
                      <a:r>
                        <a:rPr lang="en-GB" sz="1100" b="0" dirty="0" smtClean="0">
                          <a:latin typeface="+mn-lt"/>
                          <a:hlinkClick r:id="rId14"/>
                        </a:rPr>
                        <a:t>OCD Action</a:t>
                      </a:r>
                      <a:endParaRPr lang="en-GB" sz="1100" b="0" dirty="0">
                        <a:latin typeface="+mn-lt"/>
                      </a:endParaRPr>
                    </a:p>
                  </a:txBody>
                  <a:tcPr/>
                </a:tc>
                <a:tc>
                  <a:txBody>
                    <a:bodyPr/>
                    <a:lstStyle/>
                    <a:p>
                      <a:r>
                        <a:rPr lang="en-GB" sz="1100" b="0" dirty="0" smtClean="0">
                          <a:latin typeface="+mn-lt"/>
                        </a:rPr>
                        <a:t>Support for those with OCD incl. treatment</a:t>
                      </a:r>
                      <a:r>
                        <a:rPr lang="en-GB" sz="1100" b="0" baseline="0" dirty="0" smtClean="0">
                          <a:latin typeface="+mn-lt"/>
                        </a:rPr>
                        <a:t> and online resources </a:t>
                      </a:r>
                      <a:endParaRPr lang="en-GB" sz="1100" b="0" dirty="0">
                        <a:latin typeface="+mn-lt"/>
                      </a:endParaRPr>
                    </a:p>
                  </a:txBody>
                  <a:tcPr/>
                </a:tc>
                <a:tc>
                  <a:txBody>
                    <a:bodyPr/>
                    <a:lstStyle/>
                    <a:p>
                      <a:pPr algn="l">
                        <a:spcAft>
                          <a:spcPts val="0"/>
                        </a:spcAft>
                      </a:pPr>
                      <a:r>
                        <a:rPr lang="en-GB" sz="1100" dirty="0" smtClean="0"/>
                        <a:t>0845 390 6232</a:t>
                      </a:r>
                      <a:r>
                        <a:rPr lang="en-GB" sz="1100" b="0" baseline="0" dirty="0">
                          <a:effectLst/>
                          <a:latin typeface="+mn-lt"/>
                        </a:rPr>
                        <a:t> </a:t>
                      </a:r>
                      <a:r>
                        <a:rPr lang="en-GB" sz="1100" b="0" baseline="0" dirty="0" smtClean="0">
                          <a:effectLst/>
                          <a:latin typeface="+mn-lt"/>
                        </a:rPr>
                        <a:t>– Mon-Fri 09:30-17:00 </a:t>
                      </a:r>
                      <a:endParaRPr lang="en-GB" sz="1100" dirty="0" smtClean="0"/>
                    </a:p>
                  </a:txBody>
                  <a:tcPr marL="114300" marR="114300" marT="0" marB="0"/>
                </a:tc>
              </a:tr>
              <a:tr h="370840">
                <a:tc>
                  <a:txBody>
                    <a:bodyPr/>
                    <a:lstStyle/>
                    <a:p>
                      <a:r>
                        <a:rPr lang="en-GB" sz="1100" u="sng" kern="1200" dirty="0" smtClean="0">
                          <a:solidFill>
                            <a:schemeClr val="dk1"/>
                          </a:solidFill>
                          <a:effectLst/>
                          <a:latin typeface="+mn-lt"/>
                          <a:ea typeface="+mn-ea"/>
                          <a:cs typeface="+mn-cs"/>
                          <a:hlinkClick r:id="rId15"/>
                        </a:rPr>
                        <a:t>The Mix</a:t>
                      </a:r>
                      <a:endParaRPr lang="en-GB" sz="1100" kern="1200" dirty="0">
                        <a:solidFill>
                          <a:schemeClr val="dk1"/>
                        </a:solidFill>
                        <a:effectLst/>
                        <a:latin typeface="+mn-lt"/>
                        <a:ea typeface="+mn-ea"/>
                        <a:cs typeface="+mn-cs"/>
                      </a:endParaRPr>
                    </a:p>
                  </a:txBody>
                  <a:tcPr/>
                </a:tc>
                <a:tc>
                  <a:txBody>
                    <a:bodyPr/>
                    <a:lstStyle/>
                    <a:p>
                      <a:r>
                        <a:rPr lang="en-GB" sz="1100" b="0" dirty="0" smtClean="0">
                          <a:latin typeface="+mn-lt"/>
                        </a:rPr>
                        <a:t>UK’s leading support service for young people.  Here to help any challenge  being faced - from mental health to money, from homelessness to finding a job, from break-ups to drugs. </a:t>
                      </a:r>
                      <a:endParaRPr lang="en-GB" sz="11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t>Tel:</a:t>
                      </a:r>
                      <a:r>
                        <a:rPr lang="en-GB" sz="1100" b="0" baseline="0" dirty="0" smtClean="0"/>
                        <a:t> </a:t>
                      </a:r>
                      <a:r>
                        <a:rPr lang="en-GB" sz="1100" b="0" dirty="0" smtClean="0"/>
                        <a:t>0808 808 4994</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t>121 chat on line</a:t>
                      </a:r>
                    </a:p>
                  </a:txBody>
                  <a:tcPr marL="114300" marR="114300" marT="0" marB="0"/>
                </a:tc>
              </a:tr>
            </a:tbl>
          </a:graphicData>
        </a:graphic>
      </p:graphicFrame>
      <p:sp>
        <p:nvSpPr>
          <p:cNvPr id="5" name="TextBox 4"/>
          <p:cNvSpPr txBox="1"/>
          <p:nvPr/>
        </p:nvSpPr>
        <p:spPr>
          <a:xfrm>
            <a:off x="251520" y="188640"/>
            <a:ext cx="7056784" cy="369332"/>
          </a:xfrm>
          <a:prstGeom prst="rect">
            <a:avLst/>
          </a:prstGeom>
          <a:noFill/>
        </p:spPr>
        <p:txBody>
          <a:bodyPr wrap="square" rtlCol="0">
            <a:spAutoFit/>
          </a:bodyPr>
          <a:lstStyle/>
          <a:p>
            <a:r>
              <a:rPr lang="en-GB" b="1" dirty="0" smtClean="0"/>
              <a:t>Mental health 						1/2  </a:t>
            </a:r>
            <a:endParaRPr lang="en-GB" b="1" dirty="0"/>
          </a:p>
        </p:txBody>
      </p:sp>
      <p:sp>
        <p:nvSpPr>
          <p:cNvPr id="6" name="Slide Number Placeholder 5"/>
          <p:cNvSpPr>
            <a:spLocks noGrp="1"/>
          </p:cNvSpPr>
          <p:nvPr>
            <p:ph type="sldNum" sz="quarter" idx="12"/>
          </p:nvPr>
        </p:nvSpPr>
        <p:spPr/>
        <p:txBody>
          <a:bodyPr/>
          <a:lstStyle/>
          <a:p>
            <a:fld id="{DD708C37-1345-4093-8824-C67F1AB4E230}" type="slidenum">
              <a:rPr lang="en-GB" smtClean="0"/>
              <a:t>20</a:t>
            </a:fld>
            <a:endParaRPr lang="en-GB"/>
          </a:p>
        </p:txBody>
      </p:sp>
      <p:sp>
        <p:nvSpPr>
          <p:cNvPr id="7" name="TextBox 6"/>
          <p:cNvSpPr txBox="1"/>
          <p:nvPr/>
        </p:nvSpPr>
        <p:spPr>
          <a:xfrm>
            <a:off x="7488324" y="188640"/>
            <a:ext cx="1224136" cy="307777"/>
          </a:xfrm>
          <a:prstGeom prst="rect">
            <a:avLst/>
          </a:prstGeom>
          <a:noFill/>
        </p:spPr>
        <p:txBody>
          <a:bodyPr wrap="square" rtlCol="0">
            <a:spAutoFit/>
          </a:bodyPr>
          <a:lstStyle/>
          <a:p>
            <a:r>
              <a:rPr lang="en-GB" sz="1400" b="1" dirty="0" smtClean="0">
                <a:hlinkClick r:id="rId16" action="ppaction://hlinksldjump"/>
              </a:rPr>
              <a:t>Back to Index</a:t>
            </a:r>
            <a:endParaRPr lang="en-GB" sz="1400" b="1" dirty="0"/>
          </a:p>
        </p:txBody>
      </p:sp>
    </p:spTree>
    <p:extLst>
      <p:ext uri="{BB962C8B-B14F-4D97-AF65-F5344CB8AC3E}">
        <p14:creationId xmlns:p14="http://schemas.microsoft.com/office/powerpoint/2010/main" val="1814847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1866687178"/>
              </p:ext>
            </p:extLst>
          </p:nvPr>
        </p:nvGraphicFramePr>
        <p:xfrm>
          <a:off x="323528" y="836712"/>
          <a:ext cx="8496944" cy="5298440"/>
        </p:xfrm>
        <a:graphic>
          <a:graphicData uri="http://schemas.openxmlformats.org/drawingml/2006/table">
            <a:tbl>
              <a:tblPr firstRow="1" bandRow="1">
                <a:tableStyleId>{5C22544A-7EE6-4342-B048-85BDC9FD1C3A}</a:tableStyleId>
              </a:tblPr>
              <a:tblGrid>
                <a:gridCol w="2160240"/>
                <a:gridCol w="2880320"/>
                <a:gridCol w="3456384"/>
              </a:tblGrid>
              <a:tr h="370840">
                <a:tc>
                  <a:txBody>
                    <a:bodyPr/>
                    <a:lstStyle/>
                    <a:p>
                      <a:r>
                        <a:rPr lang="en-GB" sz="1100" b="1" dirty="0" smtClean="0">
                          <a:latin typeface="+mn-lt"/>
                        </a:rPr>
                        <a:t>ORGANISATION</a:t>
                      </a:r>
                      <a:endParaRPr lang="en-GB" sz="1100" b="1" dirty="0">
                        <a:latin typeface="+mn-lt"/>
                      </a:endParaRPr>
                    </a:p>
                  </a:txBody>
                  <a:tcPr/>
                </a:tc>
                <a:tc>
                  <a:txBody>
                    <a:bodyPr/>
                    <a:lstStyle/>
                    <a:p>
                      <a:r>
                        <a:rPr lang="en-GB" sz="1100" b="1" dirty="0" smtClean="0">
                          <a:latin typeface="+mn-lt"/>
                        </a:rPr>
                        <a:t>SERVICES</a:t>
                      </a:r>
                      <a:r>
                        <a:rPr lang="en-GB" sz="1100" b="1" baseline="0" dirty="0" smtClean="0">
                          <a:latin typeface="+mn-lt"/>
                        </a:rPr>
                        <a:t> </a:t>
                      </a:r>
                      <a:endParaRPr lang="en-GB" sz="1100" b="1" dirty="0">
                        <a:latin typeface="+mn-lt"/>
                      </a:endParaRPr>
                    </a:p>
                  </a:txBody>
                  <a:tcPr/>
                </a:tc>
                <a:tc>
                  <a:txBody>
                    <a:bodyPr/>
                    <a:lstStyle/>
                    <a:p>
                      <a:r>
                        <a:rPr lang="en-GB" sz="1100" b="1" dirty="0" smtClean="0">
                          <a:latin typeface="+mn-lt"/>
                        </a:rPr>
                        <a:t>CONTACT</a:t>
                      </a:r>
                      <a:endParaRPr lang="en-GB" sz="1100" b="1"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sng" kern="1200" dirty="0" smtClean="0">
                          <a:solidFill>
                            <a:schemeClr val="dk1"/>
                          </a:solidFill>
                          <a:effectLst/>
                          <a:latin typeface="+mn-lt"/>
                          <a:ea typeface="+mn-ea"/>
                          <a:cs typeface="+mn-cs"/>
                          <a:hlinkClick r:id="rId4"/>
                        </a:rPr>
                        <a:t>Sutton Mental Health Foundation</a:t>
                      </a:r>
                      <a:endParaRPr lang="en-GB" sz="1100" kern="1200" dirty="0" smtClean="0">
                        <a:solidFill>
                          <a:schemeClr val="dk1"/>
                        </a:solidFill>
                        <a:effectLst/>
                        <a:latin typeface="+mn-lt"/>
                        <a:ea typeface="+mn-ea"/>
                        <a:cs typeface="+mn-cs"/>
                      </a:endParaRPr>
                    </a:p>
                    <a:p>
                      <a:endParaRPr lang="en-GB" sz="1100" b="0" dirty="0">
                        <a:latin typeface="+mn-lt"/>
                      </a:endParaRPr>
                    </a:p>
                  </a:txBody>
                  <a:tcPr/>
                </a:tc>
                <a:tc>
                  <a:txBody>
                    <a:bodyPr/>
                    <a:lstStyle/>
                    <a:p>
                      <a:r>
                        <a:rPr lang="en-GB" sz="1100" dirty="0" smtClean="0"/>
                        <a:t>Offering a wider range of services for people who have experienced mental distress. &amp; to allow people to establish connections with others, to learn new skills and to seek and offer support.</a:t>
                      </a:r>
                      <a:endParaRPr lang="en-GB" sz="1100" b="0" dirty="0">
                        <a:latin typeface="+mn-lt"/>
                      </a:endParaRPr>
                    </a:p>
                  </a:txBody>
                  <a:tcPr/>
                </a:tc>
                <a:tc>
                  <a:txBody>
                    <a:bodyPr/>
                    <a:lstStyle/>
                    <a:p>
                      <a:r>
                        <a:rPr lang="en-GB" sz="1100" b="0" dirty="0" smtClean="0">
                          <a:latin typeface="+mn-lt"/>
                        </a:rPr>
                        <a:t>63 Downs Road, Belmont, SUTTON, SM2 5NR.</a:t>
                      </a:r>
                    </a:p>
                    <a:p>
                      <a:r>
                        <a:rPr lang="en-GB" sz="1100" b="0" dirty="0" smtClean="0">
                          <a:latin typeface="+mn-lt"/>
                        </a:rPr>
                        <a:t>Phone: 020 8770 0172 </a:t>
                      </a:r>
                    </a:p>
                    <a:p>
                      <a:r>
                        <a:rPr lang="en-GB" sz="1100" b="0" dirty="0" smtClean="0">
                          <a:latin typeface="+mn-lt"/>
                        </a:rPr>
                        <a:t>Email: admin@smhf.org.uk</a:t>
                      </a:r>
                    </a:p>
                    <a:p>
                      <a:endParaRPr lang="en-GB" sz="1100" b="0"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sng" kern="1200" dirty="0" smtClean="0">
                          <a:solidFill>
                            <a:schemeClr val="dk1"/>
                          </a:solidFill>
                          <a:effectLst/>
                          <a:latin typeface="+mn-lt"/>
                          <a:ea typeface="+mn-ea"/>
                          <a:cs typeface="+mn-cs"/>
                          <a:hlinkClick r:id="rId5"/>
                        </a:rPr>
                        <a:t>Belmont Connect</a:t>
                      </a:r>
                      <a:endParaRPr lang="en-GB" sz="1100" kern="1200" dirty="0" smtClean="0">
                        <a:solidFill>
                          <a:schemeClr val="dk1"/>
                        </a:solidFill>
                        <a:effectLst/>
                        <a:latin typeface="+mn-lt"/>
                        <a:ea typeface="+mn-ea"/>
                        <a:cs typeface="+mn-cs"/>
                      </a:endParaRPr>
                    </a:p>
                    <a:p>
                      <a:endParaRPr lang="en-GB" sz="11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A place to socialise, find friendship and support in a friendly, relaxed and unstructured atmosphere. No formal referrals are required to become a member of Sutton Drop-in Club.</a:t>
                      </a:r>
                    </a:p>
                    <a:p>
                      <a:endParaRPr lang="en-GB" sz="1100" b="0" dirty="0">
                        <a:latin typeface="+mn-lt"/>
                      </a:endParaRPr>
                    </a:p>
                  </a:txBody>
                  <a:tcPr/>
                </a:tc>
                <a:tc>
                  <a:txBody>
                    <a:bodyPr/>
                    <a:lstStyle/>
                    <a:p>
                      <a:pPr algn="l">
                        <a:spcAft>
                          <a:spcPts val="0"/>
                        </a:spcAft>
                      </a:pPr>
                      <a:r>
                        <a:rPr lang="en-GB" sz="1100" dirty="0" smtClean="0"/>
                        <a:t>To find out more information about the drop-in, or to make an appointment to see one of the Peer Support Workers, please call: 02087700172</a:t>
                      </a:r>
                    </a:p>
                    <a:p>
                      <a:pPr algn="l">
                        <a:spcAft>
                          <a:spcPts val="0"/>
                        </a:spcAft>
                      </a:pPr>
                      <a:r>
                        <a:rPr lang="en-GB" sz="1100" dirty="0" smtClean="0"/>
                        <a:t>Open on Mondays 10.30am to 3pm, </a:t>
                      </a:r>
                    </a:p>
                    <a:p>
                      <a:pPr algn="l">
                        <a:spcAft>
                          <a:spcPts val="0"/>
                        </a:spcAft>
                      </a:pPr>
                      <a:r>
                        <a:rPr lang="en-GB" sz="1100" dirty="0" smtClean="0"/>
                        <a:t>Tuesdays and Thursdays from 10am to 3pm. </a:t>
                      </a:r>
                    </a:p>
                    <a:p>
                      <a:pPr algn="l">
                        <a:spcAft>
                          <a:spcPts val="0"/>
                        </a:spcAft>
                      </a:pPr>
                      <a:r>
                        <a:rPr lang="en-GB" sz="1100" dirty="0" smtClean="0"/>
                        <a:t>On Fridays 10.30am to 2.30pm. </a:t>
                      </a:r>
                      <a:endParaRPr lang="en-GB" sz="1100" b="0" dirty="0">
                        <a:effectLst/>
                        <a:latin typeface="+mn-lt"/>
                        <a:ea typeface="Times New Roman"/>
                      </a:endParaRPr>
                    </a:p>
                  </a:txBody>
                  <a:tcPr marL="114300" marR="114300" marT="0" marB="0"/>
                </a:tc>
              </a:tr>
              <a:tr h="7942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sng" kern="1200" dirty="0" smtClean="0">
                          <a:solidFill>
                            <a:schemeClr val="dk1"/>
                          </a:solidFill>
                          <a:effectLst/>
                          <a:latin typeface="+mn-lt"/>
                          <a:ea typeface="+mn-ea"/>
                          <a:cs typeface="+mn-cs"/>
                          <a:hlinkClick r:id="rId6"/>
                        </a:rPr>
                        <a:t>Sutton Hearing Voices Network</a:t>
                      </a:r>
                      <a:endParaRPr lang="en-GB" sz="1100" kern="1200" dirty="0" smtClean="0">
                        <a:solidFill>
                          <a:schemeClr val="dk1"/>
                        </a:solidFill>
                        <a:effectLst/>
                        <a:latin typeface="+mn-lt"/>
                        <a:ea typeface="+mn-ea"/>
                        <a:cs typeface="+mn-cs"/>
                      </a:endParaRPr>
                    </a:p>
                  </a:txBody>
                  <a:tcPr/>
                </a:tc>
                <a:tc>
                  <a:txBody>
                    <a:bodyPr/>
                    <a:lstStyle/>
                    <a:p>
                      <a:r>
                        <a:rPr lang="en-GB" sz="1100" b="0" dirty="0" smtClean="0">
                          <a:latin typeface="+mn-lt"/>
                        </a:rPr>
                        <a:t>Support group for those</a:t>
                      </a:r>
                      <a:r>
                        <a:rPr lang="en-GB" sz="1100" b="0" baseline="0" dirty="0" smtClean="0">
                          <a:latin typeface="+mn-lt"/>
                        </a:rPr>
                        <a:t> hearing voices</a:t>
                      </a:r>
                      <a:endParaRPr lang="en-GB" sz="11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Groups are held in Cheam on alternate Wednesday evenings and in Sutton on alternate Tuesdays</a:t>
                      </a:r>
                      <a:endParaRPr lang="en-GB" sz="1100" b="0" dirty="0" smtClean="0">
                        <a:latin typeface="+mn-lt"/>
                      </a:endParaRPr>
                    </a:p>
                    <a:p>
                      <a:pPr algn="l">
                        <a:spcAft>
                          <a:spcPts val="0"/>
                        </a:spcAft>
                      </a:pPr>
                      <a:r>
                        <a:rPr lang="en-GB" sz="1100" dirty="0" smtClean="0"/>
                        <a:t>To find out more about our groups, or training, please call Angelina Lawson on: 020 8770 0172 or email </a:t>
                      </a:r>
                      <a:r>
                        <a:rPr lang="en-GB" sz="1100" b="0" dirty="0" smtClean="0">
                          <a:hlinkClick r:id="rId7"/>
                        </a:rPr>
                        <a:t>angelina.lawson@smhf.org.uk</a:t>
                      </a:r>
                      <a:endParaRPr lang="en-GB" sz="1100" b="0" dirty="0" smtClean="0"/>
                    </a:p>
                  </a:txBody>
                  <a:tcPr marL="114300" marR="114300" marT="0" marB="0"/>
                </a:tc>
              </a:tr>
              <a:tr h="370840">
                <a:tc>
                  <a:txBody>
                    <a:bodyPr/>
                    <a:lstStyle/>
                    <a:p>
                      <a:r>
                        <a:rPr lang="en-GB" sz="1100" b="0" dirty="0" smtClean="0">
                          <a:latin typeface="+mn-lt"/>
                          <a:hlinkClick r:id="rId8"/>
                        </a:rPr>
                        <a:t>PAPYRUS</a:t>
                      </a:r>
                      <a:r>
                        <a:rPr lang="en-GB" sz="1100" b="0" dirty="0" smtClean="0">
                          <a:latin typeface="+mn-lt"/>
                        </a:rPr>
                        <a:t> </a:t>
                      </a:r>
                      <a:endParaRPr lang="en-GB" sz="1100" b="0" dirty="0">
                        <a:latin typeface="+mn-lt"/>
                      </a:endParaRPr>
                    </a:p>
                  </a:txBody>
                  <a:tcPr/>
                </a:tc>
                <a:tc>
                  <a:txBody>
                    <a:bodyPr/>
                    <a:lstStyle/>
                    <a:p>
                      <a:r>
                        <a:rPr lang="en-GB" sz="1100" b="0" dirty="0" smtClean="0">
                          <a:latin typeface="+mn-lt"/>
                        </a:rPr>
                        <a:t>Prevention of  young suicide</a:t>
                      </a:r>
                      <a:endParaRPr lang="en-GB" sz="1100" b="0" dirty="0">
                        <a:latin typeface="+mn-lt"/>
                      </a:endParaRPr>
                    </a:p>
                  </a:txBody>
                  <a:tcPr/>
                </a:tc>
                <a:tc>
                  <a:txBody>
                    <a:bodyPr/>
                    <a:lstStyle/>
                    <a:p>
                      <a:pPr algn="l">
                        <a:spcAft>
                          <a:spcPts val="0"/>
                        </a:spcAft>
                      </a:pPr>
                      <a:r>
                        <a:rPr kumimoji="0" lang="en-GB" sz="1100" b="0" kern="1200" dirty="0" smtClean="0">
                          <a:solidFill>
                            <a:schemeClr val="dk1"/>
                          </a:solidFill>
                          <a:effectLst/>
                          <a:latin typeface="+mn-lt"/>
                          <a:ea typeface="+mn-ea"/>
                          <a:cs typeface="+mn-cs"/>
                        </a:rPr>
                        <a:t>Confidential  Helpline: </a:t>
                      </a:r>
                      <a:r>
                        <a:rPr kumimoji="0" lang="en-GB" sz="1100" b="0" kern="1200" dirty="0" err="1" smtClean="0">
                          <a:solidFill>
                            <a:schemeClr val="dk1"/>
                          </a:solidFill>
                          <a:effectLst/>
                          <a:latin typeface="+mn-lt"/>
                          <a:ea typeface="+mn-ea"/>
                          <a:cs typeface="+mn-cs"/>
                        </a:rPr>
                        <a:t>Hopeline</a:t>
                      </a:r>
                      <a:r>
                        <a:rPr kumimoji="0" lang="en-GB" sz="1100" b="0" kern="1200" dirty="0" smtClean="0">
                          <a:solidFill>
                            <a:schemeClr val="dk1"/>
                          </a:solidFill>
                          <a:effectLst/>
                          <a:latin typeface="+mn-lt"/>
                          <a:ea typeface="+mn-ea"/>
                          <a:cs typeface="+mn-cs"/>
                        </a:rPr>
                        <a:t> UK : 0800 068 4141</a:t>
                      </a:r>
                    </a:p>
                    <a:p>
                      <a:pPr algn="l">
                        <a:spcAft>
                          <a:spcPts val="0"/>
                        </a:spcAft>
                      </a:pPr>
                      <a:r>
                        <a:rPr kumimoji="0" lang="en-GB" sz="1100" b="0" kern="1200" dirty="0" smtClean="0">
                          <a:solidFill>
                            <a:schemeClr val="dk1"/>
                          </a:solidFill>
                          <a:effectLst/>
                          <a:latin typeface="+mn-lt"/>
                          <a:ea typeface="+mn-ea"/>
                          <a:cs typeface="+mn-cs"/>
                        </a:rPr>
                        <a:t>Mon-Fri 10:00-22:00, Sat-Sun</a:t>
                      </a:r>
                      <a:r>
                        <a:rPr kumimoji="0" lang="en-GB" sz="1100" b="0" kern="1200" baseline="0" dirty="0" smtClean="0">
                          <a:solidFill>
                            <a:schemeClr val="dk1"/>
                          </a:solidFill>
                          <a:effectLst/>
                          <a:latin typeface="+mn-lt"/>
                          <a:ea typeface="+mn-ea"/>
                          <a:cs typeface="+mn-cs"/>
                        </a:rPr>
                        <a:t> 14:00-22:00 </a:t>
                      </a:r>
                      <a:endParaRPr lang="en-GB" sz="1100" b="0" dirty="0">
                        <a:effectLst/>
                        <a:latin typeface="+mn-lt"/>
                        <a:ea typeface="Times New Roman"/>
                      </a:endParaRPr>
                    </a:p>
                  </a:txBody>
                  <a:tcPr marL="114300" marR="114300" marT="0" marB="0"/>
                </a:tc>
              </a:tr>
              <a:tr h="370840">
                <a:tc>
                  <a:txBody>
                    <a:bodyPr/>
                    <a:lstStyle/>
                    <a:p>
                      <a:r>
                        <a:rPr lang="en-GB" sz="1100" b="0" dirty="0" smtClean="0">
                          <a:latin typeface="+mn-lt"/>
                          <a:hlinkClick r:id="rId9"/>
                        </a:rPr>
                        <a:t>London BDP Carers Group</a:t>
                      </a:r>
                      <a:endParaRPr lang="en-GB" sz="1100" b="0" dirty="0">
                        <a:latin typeface="+mn-lt"/>
                      </a:endParaRPr>
                    </a:p>
                  </a:txBody>
                  <a:tcPr/>
                </a:tc>
                <a:tc>
                  <a:txBody>
                    <a:bodyPr/>
                    <a:lstStyle/>
                    <a:p>
                      <a:r>
                        <a:rPr lang="en-GB" sz="1100" b="0" dirty="0" smtClean="0">
                          <a:latin typeface="+mn-lt"/>
                        </a:rPr>
                        <a:t>Support</a:t>
                      </a:r>
                      <a:r>
                        <a:rPr lang="en-GB" sz="1100" b="0" baseline="0" dirty="0" smtClean="0">
                          <a:latin typeface="+mn-lt"/>
                        </a:rPr>
                        <a:t> group for those caring for people living with borderline personality disorder </a:t>
                      </a:r>
                      <a:endParaRPr lang="en-GB" sz="1100" b="0" dirty="0">
                        <a:latin typeface="+mn-lt"/>
                      </a:endParaRPr>
                    </a:p>
                  </a:txBody>
                  <a:tcPr/>
                </a:tc>
                <a:tc>
                  <a:txBody>
                    <a:bodyPr/>
                    <a:lstStyle/>
                    <a:p>
                      <a:pPr algn="l">
                        <a:spcAft>
                          <a:spcPts val="0"/>
                        </a:spcAft>
                      </a:pPr>
                      <a:r>
                        <a:rPr lang="en-GB" sz="1100" dirty="0" smtClean="0"/>
                        <a:t>07955 097121</a:t>
                      </a:r>
                      <a:endParaRPr lang="en-GB" sz="1100" b="0" dirty="0">
                        <a:effectLst/>
                        <a:latin typeface="+mn-lt"/>
                        <a:ea typeface="Times New Roman"/>
                      </a:endParaRPr>
                    </a:p>
                  </a:txBody>
                  <a:tcPr marL="114300" marR="114300" marT="0" marB="0"/>
                </a:tc>
              </a:tr>
              <a:tr h="370840">
                <a:tc>
                  <a:txBody>
                    <a:bodyPr/>
                    <a:lstStyle/>
                    <a:p>
                      <a:r>
                        <a:rPr lang="en-GB" sz="1100" b="0" dirty="0" smtClean="0">
                          <a:latin typeface="+mn-lt"/>
                          <a:hlinkClick r:id="rId10"/>
                        </a:rPr>
                        <a:t>Rethink</a:t>
                      </a:r>
                      <a:r>
                        <a:rPr lang="en-GB" sz="1100" b="0" baseline="0" dirty="0" smtClean="0">
                          <a:latin typeface="+mn-lt"/>
                          <a:hlinkClick r:id="rId10"/>
                        </a:rPr>
                        <a:t> Mental Illness: support for siblings</a:t>
                      </a:r>
                      <a:endParaRPr lang="en-GB" sz="1100" b="0" dirty="0">
                        <a:latin typeface="+mn-lt"/>
                      </a:endParaRPr>
                    </a:p>
                  </a:txBody>
                  <a:tcPr/>
                </a:tc>
                <a:tc>
                  <a:txBody>
                    <a:bodyPr/>
                    <a:lstStyle/>
                    <a:p>
                      <a:r>
                        <a:rPr lang="en-GB" sz="1100" b="0" dirty="0" smtClean="0">
                          <a:latin typeface="+mn-lt"/>
                        </a:rPr>
                        <a:t>Support group for</a:t>
                      </a:r>
                      <a:r>
                        <a:rPr lang="en-GB" sz="1100" b="0" baseline="0" dirty="0" smtClean="0">
                          <a:latin typeface="+mn-lt"/>
                        </a:rPr>
                        <a:t> those 18+ with a sibling affected by mental illness </a:t>
                      </a:r>
                      <a:endParaRPr lang="en-GB" sz="1100" b="0" dirty="0">
                        <a:latin typeface="+mn-lt"/>
                      </a:endParaRPr>
                    </a:p>
                  </a:txBody>
                  <a:tcPr/>
                </a:tc>
                <a:tc>
                  <a:txBody>
                    <a:bodyPr/>
                    <a:lstStyle/>
                    <a:p>
                      <a:pPr algn="l">
                        <a:spcAft>
                          <a:spcPts val="0"/>
                        </a:spcAft>
                      </a:pPr>
                      <a:r>
                        <a:rPr lang="en-GB" sz="1100" dirty="0" smtClean="0"/>
                        <a:t>0121 522 7007</a:t>
                      </a:r>
                      <a:endParaRPr lang="en-GB" sz="1100" b="0" dirty="0">
                        <a:effectLst/>
                        <a:latin typeface="+mn-lt"/>
                        <a:ea typeface="Times New Roman"/>
                      </a:endParaRPr>
                    </a:p>
                  </a:txBody>
                  <a:tcPr marL="114300" marR="11430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sng" kern="1200" dirty="0" smtClean="0">
                          <a:solidFill>
                            <a:schemeClr val="dk1"/>
                          </a:solidFill>
                          <a:effectLst/>
                          <a:latin typeface="+mn-lt"/>
                          <a:ea typeface="+mn-ea"/>
                          <a:cs typeface="+mn-cs"/>
                          <a:hlinkClick r:id="rId11"/>
                        </a:rPr>
                        <a:t>MCCH Sutton</a:t>
                      </a:r>
                      <a:endParaRPr lang="en-GB" sz="1100"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Local Provision to support </a:t>
                      </a:r>
                      <a:r>
                        <a:rPr lang="en-GB" sz="1100" baseline="0" dirty="0" smtClean="0"/>
                        <a:t> people with mental health &amp; autism journey towards employment. Supported plan including volunteering &amp; work experience</a:t>
                      </a:r>
                      <a:endParaRPr lang="en-GB" sz="11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r>
                        <a:rPr lang="en-GB" sz="1100" u="sng" kern="1200" dirty="0" smtClean="0">
                          <a:solidFill>
                            <a:schemeClr val="dk1"/>
                          </a:solidFill>
                          <a:effectLst/>
                          <a:latin typeface="+mn-lt"/>
                          <a:ea typeface="+mn-ea"/>
                          <a:cs typeface="+mn-cs"/>
                          <a:hlinkClick r:id="rId12"/>
                        </a:rPr>
                        <a:t>Referral Form</a:t>
                      </a:r>
                      <a:endParaRPr lang="en-GB" sz="1100" kern="1200" dirty="0">
                        <a:solidFill>
                          <a:schemeClr val="dk1"/>
                        </a:solidFill>
                        <a:effectLst/>
                        <a:latin typeface="+mn-lt"/>
                        <a:ea typeface="+mn-ea"/>
                        <a:cs typeface="+mn-cs"/>
                      </a:endParaRPr>
                    </a:p>
                  </a:txBody>
                  <a:tcPr/>
                </a:tc>
              </a:tr>
            </a:tbl>
          </a:graphicData>
        </a:graphic>
      </p:graphicFrame>
      <p:sp>
        <p:nvSpPr>
          <p:cNvPr id="5" name="TextBox 4"/>
          <p:cNvSpPr txBox="1"/>
          <p:nvPr/>
        </p:nvSpPr>
        <p:spPr>
          <a:xfrm>
            <a:off x="251520" y="260648"/>
            <a:ext cx="7056784" cy="369332"/>
          </a:xfrm>
          <a:prstGeom prst="rect">
            <a:avLst/>
          </a:prstGeom>
          <a:noFill/>
        </p:spPr>
        <p:txBody>
          <a:bodyPr wrap="square" rtlCol="0">
            <a:spAutoFit/>
          </a:bodyPr>
          <a:lstStyle/>
          <a:p>
            <a:r>
              <a:rPr lang="en-GB" b="1" dirty="0" smtClean="0"/>
              <a:t>Mental health 						2/2 </a:t>
            </a:r>
            <a:endParaRPr lang="en-GB" b="1" dirty="0"/>
          </a:p>
        </p:txBody>
      </p:sp>
      <p:sp>
        <p:nvSpPr>
          <p:cNvPr id="6" name="Slide Number Placeholder 5"/>
          <p:cNvSpPr>
            <a:spLocks noGrp="1"/>
          </p:cNvSpPr>
          <p:nvPr>
            <p:ph type="sldNum" sz="quarter" idx="12"/>
          </p:nvPr>
        </p:nvSpPr>
        <p:spPr/>
        <p:txBody>
          <a:bodyPr/>
          <a:lstStyle/>
          <a:p>
            <a:fld id="{DD708C37-1345-4093-8824-C67F1AB4E230}" type="slidenum">
              <a:rPr lang="en-GB" smtClean="0"/>
              <a:t>21</a:t>
            </a:fld>
            <a:endParaRPr lang="en-GB"/>
          </a:p>
        </p:txBody>
      </p:sp>
      <p:sp>
        <p:nvSpPr>
          <p:cNvPr id="7" name="TextBox 6"/>
          <p:cNvSpPr txBox="1"/>
          <p:nvPr/>
        </p:nvSpPr>
        <p:spPr>
          <a:xfrm>
            <a:off x="6876256" y="6451484"/>
            <a:ext cx="1224136" cy="307777"/>
          </a:xfrm>
          <a:prstGeom prst="rect">
            <a:avLst/>
          </a:prstGeom>
          <a:noFill/>
        </p:spPr>
        <p:txBody>
          <a:bodyPr wrap="square" rtlCol="0">
            <a:spAutoFit/>
          </a:bodyPr>
          <a:lstStyle/>
          <a:p>
            <a:r>
              <a:rPr lang="en-GB" sz="1400" b="1" dirty="0" smtClean="0">
                <a:hlinkClick r:id="rId13" action="ppaction://hlinksldjump"/>
              </a:rPr>
              <a:t>Back to Index</a:t>
            </a:r>
            <a:endParaRPr lang="en-GB" sz="1400" b="1" dirty="0"/>
          </a:p>
        </p:txBody>
      </p:sp>
    </p:spTree>
    <p:extLst>
      <p:ext uri="{BB962C8B-B14F-4D97-AF65-F5344CB8AC3E}">
        <p14:creationId xmlns:p14="http://schemas.microsoft.com/office/powerpoint/2010/main" val="40009706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428887699"/>
              </p:ext>
            </p:extLst>
          </p:nvPr>
        </p:nvGraphicFramePr>
        <p:xfrm>
          <a:off x="323528" y="836712"/>
          <a:ext cx="8496944" cy="2133600"/>
        </p:xfrm>
        <a:graphic>
          <a:graphicData uri="http://schemas.openxmlformats.org/drawingml/2006/table">
            <a:tbl>
              <a:tblPr firstRow="1" bandRow="1">
                <a:tableStyleId>{5C22544A-7EE6-4342-B048-85BDC9FD1C3A}</a:tableStyleId>
              </a:tblPr>
              <a:tblGrid>
                <a:gridCol w="1800200"/>
                <a:gridCol w="4680520"/>
                <a:gridCol w="2016224"/>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 </a:t>
                      </a:r>
                      <a:endParaRPr lang="en-GB" sz="1100" dirty="0"/>
                    </a:p>
                  </a:txBody>
                  <a:tcPr/>
                </a:tc>
              </a:tr>
              <a:tr h="370840">
                <a:tc>
                  <a:txBody>
                    <a:bodyPr/>
                    <a:lstStyle/>
                    <a:p>
                      <a:r>
                        <a:rPr lang="en-GB" sz="1100" dirty="0" smtClean="0">
                          <a:solidFill>
                            <a:srgbClr val="0070C0"/>
                          </a:solidFill>
                          <a:hlinkClick r:id="rId4"/>
                        </a:rPr>
                        <a:t>Unseen</a:t>
                      </a:r>
                      <a:endParaRPr lang="en-GB" sz="1100"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Modern Slavery</a:t>
                      </a:r>
                    </a:p>
                    <a:p>
                      <a:r>
                        <a:rPr lang="en-GB" sz="1100" dirty="0" smtClean="0"/>
                        <a:t>Helpline and </a:t>
                      </a:r>
                      <a:r>
                        <a:rPr lang="en-GB" sz="1100" dirty="0" smtClean="0">
                          <a:hlinkClick r:id="rId5"/>
                        </a:rPr>
                        <a:t>online report</a:t>
                      </a:r>
                      <a:r>
                        <a:rPr lang="en-GB" sz="1100" baseline="0" dirty="0" smtClean="0">
                          <a:hlinkClick r:id="rId5"/>
                        </a:rPr>
                        <a:t> </a:t>
                      </a:r>
                      <a:r>
                        <a:rPr lang="en-GB" sz="1100" dirty="0" smtClean="0">
                          <a:hlinkClick r:id="rId5"/>
                        </a:rPr>
                        <a:t>form </a:t>
                      </a:r>
                      <a:endParaRPr lang="en-GB" sz="1100" dirty="0"/>
                    </a:p>
                  </a:txBody>
                  <a:tcPr/>
                </a:tc>
                <a:tc>
                  <a:txBody>
                    <a:bodyPr/>
                    <a:lstStyle/>
                    <a:p>
                      <a:r>
                        <a:rPr lang="en-GB" sz="1100" dirty="0" smtClean="0"/>
                        <a:t>08000 121 700</a:t>
                      </a:r>
                      <a:endParaRPr lang="en-GB" sz="1100" dirty="0"/>
                    </a:p>
                  </a:txBody>
                  <a:tcPr/>
                </a:tc>
              </a:tr>
              <a:tr h="370840">
                <a:tc>
                  <a:txBody>
                    <a:bodyPr/>
                    <a:lstStyle/>
                    <a:p>
                      <a:r>
                        <a:rPr lang="en-GB" sz="1100" dirty="0" smtClean="0">
                          <a:solidFill>
                            <a:srgbClr val="0070C0"/>
                          </a:solidFill>
                          <a:hlinkClick r:id="rId6"/>
                        </a:rPr>
                        <a:t>Salvation Army</a:t>
                      </a:r>
                      <a:endParaRPr lang="en-GB" sz="1100" dirty="0">
                        <a:solidFill>
                          <a:srgbClr val="0070C0"/>
                        </a:solidFill>
                      </a:endParaRPr>
                    </a:p>
                  </a:txBody>
                  <a:tcPr/>
                </a:tc>
                <a:tc>
                  <a:txBody>
                    <a:bodyPr/>
                    <a:lstStyle/>
                    <a:p>
                      <a:r>
                        <a:rPr lang="en-GB" sz="1100" dirty="0" smtClean="0"/>
                        <a:t>24/7 helpline </a:t>
                      </a:r>
                      <a:endParaRPr lang="en-GB" sz="1100" dirty="0"/>
                    </a:p>
                  </a:txBody>
                  <a:tcPr/>
                </a:tc>
                <a:tc>
                  <a:txBody>
                    <a:bodyPr/>
                    <a:lstStyle/>
                    <a:p>
                      <a:r>
                        <a:rPr lang="en-GB" sz="1100" dirty="0" smtClean="0"/>
                        <a:t>0300 3038151</a:t>
                      </a:r>
                      <a:endParaRPr lang="en-GB" sz="11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sng" kern="1200" dirty="0" smtClean="0">
                          <a:solidFill>
                            <a:schemeClr val="dk1"/>
                          </a:solidFill>
                          <a:effectLst/>
                          <a:latin typeface="+mn-lt"/>
                          <a:ea typeface="+mn-ea"/>
                          <a:cs typeface="+mn-cs"/>
                          <a:hlinkClick r:id="rId7"/>
                        </a:rPr>
                        <a:t>Hope for Justice</a:t>
                      </a:r>
                      <a:endParaRPr lang="en-GB" sz="1100" kern="1200" dirty="0" smtClean="0">
                        <a:solidFill>
                          <a:schemeClr val="dk1"/>
                        </a:solidFill>
                        <a:effectLst/>
                        <a:latin typeface="+mn-lt"/>
                        <a:ea typeface="+mn-ea"/>
                        <a:cs typeface="+mn-cs"/>
                      </a:endParaRPr>
                    </a:p>
                    <a:p>
                      <a:endParaRPr lang="en-GB" sz="1100" dirty="0">
                        <a:solidFill>
                          <a:srgbClr val="0070C0"/>
                        </a:solidFill>
                      </a:endParaRPr>
                    </a:p>
                  </a:txBody>
                  <a:tcPr/>
                </a:tc>
                <a:tc>
                  <a:txBody>
                    <a:bodyPr/>
                    <a:lstStyle/>
                    <a:p>
                      <a:r>
                        <a:rPr lang="en-GB" sz="1100" kern="1200" dirty="0" smtClean="0">
                          <a:solidFill>
                            <a:schemeClr val="dk1"/>
                          </a:solidFill>
                          <a:effectLst/>
                          <a:latin typeface="+mn-lt"/>
                          <a:ea typeface="+mn-ea"/>
                          <a:cs typeface="+mn-cs"/>
                        </a:rPr>
                        <a:t>Hope for Justice is among those organisations taking the lead in addressing the issue of modern day slavery in today’s Great Britain. Their organisation is the only NGO working from the point of rescue right through to advocacy.”</a:t>
                      </a:r>
                      <a:endParaRPr lang="en-GB" sz="11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sng" kern="1200" dirty="0" smtClean="0">
                          <a:solidFill>
                            <a:schemeClr val="dk1"/>
                          </a:solidFill>
                          <a:effectLst/>
                          <a:latin typeface="+mn-lt"/>
                          <a:ea typeface="+mn-ea"/>
                          <a:cs typeface="+mn-cs"/>
                          <a:hlinkClick r:id="rId8"/>
                        </a:rPr>
                        <a:t>Spot the signs</a:t>
                      </a:r>
                      <a:endParaRPr lang="en-GB" sz="1100" kern="1200" dirty="0" smtClean="0">
                        <a:solidFill>
                          <a:schemeClr val="dk1"/>
                        </a:solidFill>
                        <a:effectLst/>
                        <a:latin typeface="+mn-lt"/>
                        <a:ea typeface="+mn-ea"/>
                        <a:cs typeface="+mn-cs"/>
                      </a:endParaRPr>
                    </a:p>
                    <a:p>
                      <a:endParaRPr lang="en-GB" sz="1100" dirty="0"/>
                    </a:p>
                  </a:txBody>
                  <a:tcPr/>
                </a:tc>
              </a:tr>
              <a:tr h="370840">
                <a:tc>
                  <a:txBody>
                    <a:bodyPr/>
                    <a:lstStyle/>
                    <a:p>
                      <a:r>
                        <a:rPr lang="en-GB" sz="1100" dirty="0" smtClean="0">
                          <a:solidFill>
                            <a:srgbClr val="0070C0"/>
                          </a:solidFill>
                          <a:hlinkClick r:id="rId9"/>
                        </a:rPr>
                        <a:t>Crimestoppers</a:t>
                      </a:r>
                      <a:endParaRPr lang="en-GB" sz="1100" dirty="0">
                        <a:solidFill>
                          <a:srgbClr val="0070C0"/>
                        </a:solidFill>
                      </a:endParaRPr>
                    </a:p>
                  </a:txBody>
                  <a:tcPr/>
                </a:tc>
                <a:tc>
                  <a:txBody>
                    <a:bodyPr/>
                    <a:lstStyle/>
                    <a:p>
                      <a:r>
                        <a:rPr lang="en-GB" sz="1100" dirty="0" smtClean="0"/>
                        <a:t>Helpline </a:t>
                      </a:r>
                      <a:endParaRPr lang="en-GB" sz="1100" dirty="0"/>
                    </a:p>
                  </a:txBody>
                  <a:tcPr/>
                </a:tc>
                <a:tc>
                  <a:txBody>
                    <a:bodyPr/>
                    <a:lstStyle/>
                    <a:p>
                      <a:r>
                        <a:rPr lang="en-GB" sz="1100" dirty="0" smtClean="0"/>
                        <a:t>0800555111</a:t>
                      </a:r>
                      <a:endParaRPr lang="en-GB" sz="1100" dirty="0"/>
                    </a:p>
                  </a:txBody>
                  <a:tcPr/>
                </a:tc>
              </a:tr>
            </a:tbl>
          </a:graphicData>
        </a:graphic>
      </p:graphicFrame>
      <p:sp>
        <p:nvSpPr>
          <p:cNvPr id="6" name="TextBox 5"/>
          <p:cNvSpPr txBox="1"/>
          <p:nvPr/>
        </p:nvSpPr>
        <p:spPr>
          <a:xfrm>
            <a:off x="251520" y="260648"/>
            <a:ext cx="4320480" cy="369332"/>
          </a:xfrm>
          <a:prstGeom prst="rect">
            <a:avLst/>
          </a:prstGeom>
          <a:noFill/>
        </p:spPr>
        <p:txBody>
          <a:bodyPr wrap="square" rtlCol="0">
            <a:spAutoFit/>
          </a:bodyPr>
          <a:lstStyle/>
          <a:p>
            <a:r>
              <a:rPr lang="en-GB" b="1" dirty="0" smtClean="0"/>
              <a:t>Modern slavery/ human trafficking </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22</a:t>
            </a:fld>
            <a:endParaRPr lang="en-GB"/>
          </a:p>
        </p:txBody>
      </p:sp>
      <p:sp>
        <p:nvSpPr>
          <p:cNvPr id="7" name="TextBox 6"/>
          <p:cNvSpPr txBox="1"/>
          <p:nvPr/>
        </p:nvSpPr>
        <p:spPr>
          <a:xfrm>
            <a:off x="6876256" y="6451484"/>
            <a:ext cx="1224136" cy="307777"/>
          </a:xfrm>
          <a:prstGeom prst="rect">
            <a:avLst/>
          </a:prstGeom>
          <a:noFill/>
        </p:spPr>
        <p:txBody>
          <a:bodyPr wrap="square" rtlCol="0">
            <a:spAutoFit/>
          </a:bodyPr>
          <a:lstStyle/>
          <a:p>
            <a:r>
              <a:rPr lang="en-GB" sz="1400" b="1" dirty="0" smtClean="0">
                <a:hlinkClick r:id="rId10" action="ppaction://hlinksldjump"/>
              </a:rPr>
              <a:t>Back to Index</a:t>
            </a:r>
            <a:endParaRPr lang="en-GB" sz="1400" b="1" dirty="0"/>
          </a:p>
        </p:txBody>
      </p:sp>
    </p:spTree>
    <p:extLst>
      <p:ext uri="{BB962C8B-B14F-4D97-AF65-F5344CB8AC3E}">
        <p14:creationId xmlns:p14="http://schemas.microsoft.com/office/powerpoint/2010/main" val="18148474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477854189"/>
              </p:ext>
            </p:extLst>
          </p:nvPr>
        </p:nvGraphicFramePr>
        <p:xfrm>
          <a:off x="323528" y="836712"/>
          <a:ext cx="8568952" cy="5440680"/>
        </p:xfrm>
        <a:graphic>
          <a:graphicData uri="http://schemas.openxmlformats.org/drawingml/2006/table">
            <a:tbl>
              <a:tblPr firstRow="1" bandRow="1">
                <a:tableStyleId>{5C22544A-7EE6-4342-B048-85BDC9FD1C3A}</a:tableStyleId>
              </a:tblPr>
              <a:tblGrid>
                <a:gridCol w="1879457"/>
                <a:gridCol w="3092720"/>
                <a:gridCol w="3596775"/>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a:t>
                      </a:r>
                      <a:endParaRPr lang="en-GB" sz="1100" dirty="0"/>
                    </a:p>
                  </a:txBody>
                  <a:tcPr/>
                </a:tc>
              </a:tr>
              <a:tr h="370840">
                <a:tc>
                  <a:txBody>
                    <a:bodyPr/>
                    <a:lstStyle/>
                    <a:p>
                      <a:r>
                        <a:rPr lang="en-GB" sz="1100" u="sng" kern="1200" dirty="0" smtClean="0">
                          <a:solidFill>
                            <a:schemeClr val="dk1"/>
                          </a:solidFill>
                          <a:effectLst/>
                          <a:latin typeface="+mn-lt"/>
                          <a:ea typeface="+mn-ea"/>
                          <a:cs typeface="+mn-cs"/>
                          <a:hlinkClick r:id="rId4"/>
                        </a:rPr>
                        <a:t>Blue Sky</a:t>
                      </a:r>
                      <a:endParaRPr lang="en-GB" sz="1100" kern="1200" dirty="0">
                        <a:solidFill>
                          <a:schemeClr val="dk1"/>
                        </a:solidFill>
                        <a:effectLst/>
                        <a:latin typeface="+mn-lt"/>
                        <a:ea typeface="+mn-ea"/>
                        <a:cs typeface="+mn-cs"/>
                      </a:endParaRPr>
                    </a:p>
                  </a:txBody>
                  <a:tcPr/>
                </a:tc>
                <a:tc>
                  <a:txBody>
                    <a:bodyPr/>
                    <a:lstStyle/>
                    <a:p>
                      <a:r>
                        <a:rPr lang="en-GB" sz="1100" dirty="0" smtClean="0"/>
                        <a:t>Employment support  f</a:t>
                      </a:r>
                      <a:r>
                        <a:rPr lang="en-GB" sz="1100" dirty="0" smtClean="0">
                          <a:effectLst/>
                        </a:rPr>
                        <a:t>or people with criminal record</a:t>
                      </a:r>
                    </a:p>
                    <a:p>
                      <a:r>
                        <a:rPr lang="en-GB" sz="1100" dirty="0" smtClean="0"/>
                        <a:t>Based in Denham (near Uxbridge, West London) we manage and deliver a wide range of grounds maintenance and related environmental services for local authorities, parish councils and industrial/business parks in West London</a:t>
                      </a:r>
                      <a:endParaRPr lang="en-GB" sz="1100" dirty="0"/>
                    </a:p>
                  </a:txBody>
                  <a:tcPr/>
                </a:tc>
                <a:tc>
                  <a:txBody>
                    <a:bodyPr/>
                    <a:lstStyle/>
                    <a:p>
                      <a:r>
                        <a:rPr kumimoji="0" lang="en-GB" sz="1100" kern="1200" dirty="0" smtClean="0">
                          <a:solidFill>
                            <a:schemeClr val="dk1"/>
                          </a:solidFill>
                          <a:effectLst/>
                          <a:latin typeface="+mn-lt"/>
                          <a:ea typeface="+mn-ea"/>
                          <a:cs typeface="+mn-cs"/>
                        </a:rPr>
                        <a:t>Tel: 01895 839 848</a:t>
                      </a:r>
                    </a:p>
                    <a:p>
                      <a:r>
                        <a:rPr lang="en-GB" sz="1100" dirty="0" smtClean="0">
                          <a:effectLst/>
                        </a:rPr>
                        <a:t>E-mail: </a:t>
                      </a:r>
                      <a:r>
                        <a:rPr lang="en-GB" sz="1100" dirty="0" smtClean="0">
                          <a:effectLst/>
                          <a:hlinkClick r:id="rId5"/>
                        </a:rPr>
                        <a:t>info@blueskydevelopment.co.uk</a:t>
                      </a:r>
                      <a:endParaRPr lang="en-GB" sz="1100" dirty="0" smtClean="0">
                        <a:effectLst/>
                      </a:endParaRPr>
                    </a:p>
                    <a:p>
                      <a:r>
                        <a:rPr lang="en-GB" sz="1100" dirty="0" smtClean="0">
                          <a:effectLst/>
                        </a:rPr>
                        <a:t>Applying for a job or referring someone to Blue Sky. You can find an </a:t>
                      </a:r>
                      <a:r>
                        <a:rPr lang="en-GB" sz="1100" dirty="0" smtClean="0">
                          <a:effectLst/>
                          <a:hlinkClick r:id="rId6"/>
                        </a:rPr>
                        <a:t>application form here</a:t>
                      </a:r>
                      <a:r>
                        <a:rPr lang="en-GB" sz="1100" dirty="0" smtClean="0">
                          <a:effectLst/>
                        </a:rPr>
                        <a:t>.</a:t>
                      </a:r>
                      <a:endParaRPr kumimoji="0" lang="en-GB" sz="1100" kern="1200" dirty="0" smtClean="0">
                        <a:solidFill>
                          <a:schemeClr val="dk1"/>
                        </a:solidFill>
                        <a:effectLst/>
                        <a:latin typeface="+mn-lt"/>
                        <a:ea typeface="+mn-ea"/>
                        <a:cs typeface="+mn-cs"/>
                      </a:endParaRPr>
                    </a:p>
                  </a:txBody>
                  <a:tcPr/>
                </a:tc>
              </a:tr>
              <a:tr h="370840">
                <a:tc>
                  <a:txBody>
                    <a:bodyPr/>
                    <a:lstStyle/>
                    <a:p>
                      <a:r>
                        <a:rPr lang="en-GB" sz="1100" dirty="0" smtClean="0">
                          <a:hlinkClick r:id="rId7"/>
                        </a:rPr>
                        <a:t>GROW</a:t>
                      </a:r>
                      <a:endParaRPr lang="en-GB" sz="1100" dirty="0"/>
                    </a:p>
                  </a:txBody>
                  <a:tcPr/>
                </a:tc>
                <a:tc>
                  <a:txBody>
                    <a:bodyPr/>
                    <a:lstStyle/>
                    <a:p>
                      <a:r>
                        <a:rPr lang="en-GB" sz="1100" dirty="0" smtClean="0"/>
                        <a:t>Employment support for young people  </a:t>
                      </a:r>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smtClean="0">
                          <a:solidFill>
                            <a:schemeClr val="dk1"/>
                          </a:solidFill>
                          <a:effectLst/>
                          <a:latin typeface="+mn-lt"/>
                          <a:ea typeface="+mn-ea"/>
                          <a:cs typeface="+mn-cs"/>
                        </a:rPr>
                        <a:t>020 7708 8000 /</a:t>
                      </a:r>
                      <a:r>
                        <a:rPr kumimoji="0" lang="en-GB" sz="1100" kern="1200" baseline="0" dirty="0" smtClean="0">
                          <a:solidFill>
                            <a:schemeClr val="dk1"/>
                          </a:solidFill>
                          <a:effectLst/>
                          <a:latin typeface="+mn-lt"/>
                          <a:ea typeface="+mn-ea"/>
                          <a:cs typeface="+mn-cs"/>
                        </a:rPr>
                        <a:t> </a:t>
                      </a:r>
                      <a:r>
                        <a:rPr kumimoji="0" lang="en-GB" sz="1100" kern="1200" dirty="0" smtClean="0">
                          <a:solidFill>
                            <a:schemeClr val="dk1"/>
                          </a:solidFill>
                          <a:effectLst/>
                          <a:latin typeface="+mn-lt"/>
                          <a:ea typeface="+mn-ea"/>
                          <a:cs typeface="+mn-cs"/>
                        </a:rPr>
                        <a:t>020 7708 8000 /</a:t>
                      </a:r>
                      <a:r>
                        <a:rPr kumimoji="0" lang="en-GB" sz="1100" kern="1200" baseline="0" dirty="0" smtClean="0">
                          <a:solidFill>
                            <a:schemeClr val="dk1"/>
                          </a:solidFill>
                          <a:effectLst/>
                          <a:latin typeface="+mn-lt"/>
                          <a:ea typeface="+mn-ea"/>
                          <a:cs typeface="+mn-cs"/>
                        </a:rPr>
                        <a:t> </a:t>
                      </a:r>
                      <a:r>
                        <a:rPr kumimoji="0" lang="en-GB" sz="1100" u="sng" kern="1200" dirty="0" smtClean="0">
                          <a:solidFill>
                            <a:schemeClr val="dk1"/>
                          </a:solidFill>
                          <a:effectLst/>
                          <a:latin typeface="+mn-lt"/>
                          <a:ea typeface="+mn-ea"/>
                          <a:cs typeface="+mn-cs"/>
                          <a:hlinkClick r:id="rId8"/>
                        </a:rPr>
                        <a:t>GROWproject@stgilestrust.org.uk</a:t>
                      </a:r>
                      <a:endParaRPr kumimoji="0" lang="en-GB" sz="1100" kern="1200" dirty="0" smtClean="0">
                        <a:solidFill>
                          <a:schemeClr val="dk1"/>
                        </a:solidFill>
                        <a:effectLst/>
                        <a:latin typeface="+mn-lt"/>
                        <a:ea typeface="+mn-ea"/>
                        <a:cs typeface="+mn-cs"/>
                      </a:endParaRPr>
                    </a:p>
                  </a:txBody>
                  <a:tcPr/>
                </a:tc>
              </a:tr>
              <a:tr h="370840">
                <a:tc>
                  <a:txBody>
                    <a:bodyPr/>
                    <a:lstStyle/>
                    <a:p>
                      <a:r>
                        <a:rPr lang="en-GB" sz="1100" dirty="0" smtClean="0">
                          <a:hlinkClick r:id="rId9"/>
                        </a:rPr>
                        <a:t>Bounce Back </a:t>
                      </a:r>
                      <a:endParaRPr lang="en-GB" sz="1100" dirty="0"/>
                    </a:p>
                  </a:txBody>
                  <a:tcPr/>
                </a:tc>
                <a:tc>
                  <a:txBody>
                    <a:bodyPr/>
                    <a:lstStyle/>
                    <a:p>
                      <a:r>
                        <a:rPr lang="en-GB" sz="1100" dirty="0" smtClean="0"/>
                        <a:t>Practical</a:t>
                      </a:r>
                      <a:r>
                        <a:rPr lang="en-GB" sz="1100" baseline="0" dirty="0" smtClean="0"/>
                        <a:t> t</a:t>
                      </a:r>
                      <a:r>
                        <a:rPr lang="en-GB" sz="1100" dirty="0" smtClean="0"/>
                        <a:t>raining courses for young people</a:t>
                      </a:r>
                      <a:endParaRPr lang="en-GB" sz="1100" dirty="0"/>
                    </a:p>
                  </a:txBody>
                  <a:tcPr/>
                </a:tc>
                <a:tc>
                  <a:txBody>
                    <a:bodyPr/>
                    <a:lstStyle/>
                    <a:p>
                      <a:r>
                        <a:rPr lang="en-GB" sz="1100" b="0" dirty="0" smtClean="0"/>
                        <a:t>020 7735 1256 </a:t>
                      </a:r>
                    </a:p>
                    <a:p>
                      <a:r>
                        <a:rPr kumimoji="0" lang="en-GB" sz="1100" b="0" i="0" u="none" strike="noStrike" kern="1200" baseline="0" dirty="0" smtClean="0">
                          <a:solidFill>
                            <a:schemeClr val="dk1"/>
                          </a:solidFill>
                          <a:latin typeface="+mn-lt"/>
                          <a:ea typeface="+mn-ea"/>
                          <a:cs typeface="+mn-cs"/>
                        </a:rPr>
                        <a:t>Pop Brixton Unit L05 and L10, 49 Brixton Station Road, SW9 8PQ</a:t>
                      </a:r>
                      <a:endParaRPr lang="en-GB" sz="1100" dirty="0"/>
                    </a:p>
                  </a:txBody>
                  <a:tcPr/>
                </a:tc>
              </a:tr>
              <a:tr h="370840">
                <a:tc>
                  <a:txBody>
                    <a:bodyPr/>
                    <a:lstStyle/>
                    <a:p>
                      <a:r>
                        <a:rPr lang="en-GB" sz="1100" dirty="0" smtClean="0">
                          <a:hlinkClick r:id="rId10"/>
                        </a:rPr>
                        <a:t>Catch 22:</a:t>
                      </a:r>
                      <a:r>
                        <a:rPr lang="en-GB" sz="1100" baseline="0" dirty="0" smtClean="0">
                          <a:hlinkClick r:id="rId10"/>
                        </a:rPr>
                        <a:t> Offender Management and Resettlement</a:t>
                      </a:r>
                      <a:endParaRPr lang="en-GB" sz="1100" dirty="0"/>
                    </a:p>
                  </a:txBody>
                  <a:tcPr/>
                </a:tc>
                <a:tc>
                  <a:txBody>
                    <a:bodyPr/>
                    <a:lstStyle/>
                    <a:p>
                      <a:r>
                        <a:rPr lang="en-GB" sz="1100" dirty="0" smtClean="0"/>
                        <a:t>Support for adult male prisoners from entry</a:t>
                      </a:r>
                      <a:r>
                        <a:rPr lang="en-GB" sz="1100" baseline="0" dirty="0" smtClean="0"/>
                        <a:t> to prison to transition back into community life </a:t>
                      </a:r>
                      <a:endParaRPr lang="en-GB" sz="1100" dirty="0"/>
                    </a:p>
                  </a:txBody>
                  <a:tcPr/>
                </a:tc>
                <a:tc>
                  <a:txBody>
                    <a:bodyPr/>
                    <a:lstStyle/>
                    <a:p>
                      <a:r>
                        <a:rPr lang="en-GB" sz="1100" dirty="0" smtClean="0"/>
                        <a:t>0208 3317418</a:t>
                      </a:r>
                      <a:endParaRPr lang="en-GB" sz="1100" dirty="0"/>
                    </a:p>
                  </a:txBody>
                  <a:tcPr/>
                </a:tc>
              </a:tr>
              <a:tr h="370840">
                <a:tc>
                  <a:txBody>
                    <a:bodyPr/>
                    <a:lstStyle/>
                    <a:p>
                      <a:r>
                        <a:rPr lang="en-GB" sz="1100" dirty="0" smtClean="0">
                          <a:hlinkClick r:id="rId11"/>
                        </a:rPr>
                        <a:t>Revolving Doors</a:t>
                      </a:r>
                      <a:endParaRPr lang="en-GB" sz="1100" dirty="0"/>
                    </a:p>
                  </a:txBody>
                  <a:tcPr/>
                </a:tc>
                <a:tc>
                  <a:txBody>
                    <a:bodyPr/>
                    <a:lstStyle/>
                    <a:p>
                      <a:r>
                        <a:rPr lang="en-GB" sz="1100" dirty="0" smtClean="0"/>
                        <a:t>Support and advice</a:t>
                      </a:r>
                      <a:r>
                        <a:rPr lang="en-GB" sz="1100" baseline="0" dirty="0" smtClean="0"/>
                        <a:t> for those with mental health problems </a:t>
                      </a:r>
                    </a:p>
                    <a:p>
                      <a:r>
                        <a:rPr lang="en-GB" sz="1100" baseline="0" dirty="0" smtClean="0"/>
                        <a:t>Support forum </a:t>
                      </a:r>
                      <a:endParaRPr lang="en-GB" sz="1100" dirty="0"/>
                    </a:p>
                  </a:txBody>
                  <a:tcPr/>
                </a:tc>
                <a:tc>
                  <a:txBody>
                    <a:bodyPr/>
                    <a:lstStyle/>
                    <a:p>
                      <a:r>
                        <a:rPr lang="en-GB" sz="1100" dirty="0" smtClean="0"/>
                        <a:t>020 7407 0747 </a:t>
                      </a:r>
                      <a:endParaRPr lang="en-GB" sz="1100" dirty="0"/>
                    </a:p>
                  </a:txBody>
                  <a:tcPr/>
                </a:tc>
              </a:tr>
              <a:tr h="370840">
                <a:tc>
                  <a:txBody>
                    <a:bodyPr/>
                    <a:lstStyle/>
                    <a:p>
                      <a:r>
                        <a:rPr lang="en-GB" sz="1100" dirty="0" smtClean="0">
                          <a:hlinkClick r:id="rId12"/>
                        </a:rPr>
                        <a:t>Clinks</a:t>
                      </a:r>
                      <a:endParaRPr lang="en-GB" sz="1100" dirty="0"/>
                    </a:p>
                  </a:txBody>
                  <a:tcPr/>
                </a:tc>
                <a:tc>
                  <a:txBody>
                    <a:bodyPr/>
                    <a:lstStyle/>
                    <a:p>
                      <a:r>
                        <a:rPr lang="en-GB" sz="1100" dirty="0" smtClean="0"/>
                        <a:t>Information</a:t>
                      </a:r>
                      <a:r>
                        <a:rPr lang="en-GB" sz="1100" baseline="0" dirty="0" smtClean="0"/>
                        <a:t> </a:t>
                      </a:r>
                      <a:endParaRPr lang="en-GB" sz="1100" dirty="0"/>
                    </a:p>
                  </a:txBody>
                  <a:tcPr/>
                </a:tc>
                <a:tc>
                  <a:txBody>
                    <a:bodyPr/>
                    <a:lstStyle/>
                    <a:p>
                      <a:r>
                        <a:rPr lang="en-GB" sz="1100" dirty="0" smtClean="0">
                          <a:hlinkClick r:id="rId13"/>
                        </a:rPr>
                        <a:t>Directory of services </a:t>
                      </a:r>
                      <a:endParaRPr lang="en-GB" sz="1100" dirty="0"/>
                    </a:p>
                  </a:txBody>
                  <a:tcPr/>
                </a:tc>
              </a:tr>
              <a:tr h="370840">
                <a:tc>
                  <a:txBody>
                    <a:bodyPr/>
                    <a:lstStyle/>
                    <a:p>
                      <a:r>
                        <a:rPr lang="en-GB" sz="1100" dirty="0" smtClean="0">
                          <a:hlinkClick r:id="rId14"/>
                        </a:rPr>
                        <a:t>Bridging the Gap </a:t>
                      </a:r>
                      <a:endParaRPr lang="en-GB" sz="1100" dirty="0"/>
                    </a:p>
                  </a:txBody>
                  <a:tcPr/>
                </a:tc>
                <a:tc>
                  <a:txBody>
                    <a:bodyPr/>
                    <a:lstStyle/>
                    <a:p>
                      <a:r>
                        <a:rPr lang="en-GB" sz="1100" dirty="0" smtClean="0"/>
                        <a:t>Support and advice </a:t>
                      </a:r>
                      <a:endParaRPr lang="en-GB" sz="1100" dirty="0"/>
                    </a:p>
                  </a:txBody>
                  <a:tcPr/>
                </a:tc>
                <a:tc>
                  <a:txBody>
                    <a:bodyPr/>
                    <a:lstStyle/>
                    <a:p>
                      <a:r>
                        <a:rPr kumimoji="0" lang="en-GB" sz="1100" kern="1200" dirty="0" smtClean="0">
                          <a:solidFill>
                            <a:schemeClr val="dk1"/>
                          </a:solidFill>
                          <a:effectLst/>
                          <a:latin typeface="+mn-lt"/>
                          <a:ea typeface="+mn-ea"/>
                          <a:cs typeface="+mn-cs"/>
                        </a:rPr>
                        <a:t>020 8090 1486 </a:t>
                      </a:r>
                      <a:endParaRPr lang="en-GB" sz="1100" dirty="0"/>
                    </a:p>
                  </a:txBody>
                  <a:tcPr/>
                </a:tc>
              </a:tr>
              <a:tr h="370840">
                <a:tc>
                  <a:txBody>
                    <a:bodyPr/>
                    <a:lstStyle/>
                    <a:p>
                      <a:r>
                        <a:rPr lang="en-GB" sz="1100" dirty="0" err="1" smtClean="0">
                          <a:hlinkClick r:id="rId15"/>
                        </a:rPr>
                        <a:t>Startup</a:t>
                      </a:r>
                      <a:endParaRPr lang="en-GB" sz="1100" dirty="0"/>
                    </a:p>
                  </a:txBody>
                  <a:tcPr/>
                </a:tc>
                <a:tc>
                  <a:txBody>
                    <a:bodyPr/>
                    <a:lstStyle/>
                    <a:p>
                      <a:r>
                        <a:rPr lang="en-GB" sz="1100" dirty="0" smtClean="0"/>
                        <a:t>Mentoring programme plus</a:t>
                      </a:r>
                      <a:r>
                        <a:rPr lang="en-GB" sz="1100" baseline="0" dirty="0" smtClean="0"/>
                        <a:t> financial support </a:t>
                      </a:r>
                      <a:r>
                        <a:rPr lang="en-GB" sz="1100" dirty="0" smtClean="0"/>
                        <a:t>for</a:t>
                      </a:r>
                      <a:r>
                        <a:rPr lang="en-GB" sz="1100" baseline="0" dirty="0" smtClean="0"/>
                        <a:t> those seeking self-employment </a:t>
                      </a:r>
                      <a:endParaRPr lang="en-GB" sz="1100" dirty="0"/>
                    </a:p>
                  </a:txBody>
                  <a:tcPr/>
                </a:tc>
                <a:tc>
                  <a:txBody>
                    <a:bodyPr/>
                    <a:lstStyle/>
                    <a:p>
                      <a:r>
                        <a:rPr lang="en-GB" sz="1100" dirty="0" smtClean="0"/>
                        <a:t>01844 279548</a:t>
                      </a:r>
                    </a:p>
                    <a:p>
                      <a:r>
                        <a:rPr lang="en-GB" sz="1100" dirty="0" smtClean="0"/>
                        <a:t>Women’s </a:t>
                      </a:r>
                      <a:r>
                        <a:rPr lang="en-GB" sz="1100" dirty="0" smtClean="0">
                          <a:hlinkClick r:id="rId16"/>
                        </a:rPr>
                        <a:t>programme </a:t>
                      </a:r>
                      <a:endParaRPr lang="en-GB" sz="1100" dirty="0" smtClean="0"/>
                    </a:p>
                  </a:txBody>
                  <a:tcPr/>
                </a:tc>
              </a:tr>
              <a:tr h="370840">
                <a:tc>
                  <a:txBody>
                    <a:bodyPr/>
                    <a:lstStyle/>
                    <a:p>
                      <a:r>
                        <a:rPr lang="en-GB" sz="1100" dirty="0" smtClean="0">
                          <a:hlinkClick r:id="rId17"/>
                        </a:rPr>
                        <a:t>NACRO Resettlement</a:t>
                      </a:r>
                      <a:endParaRPr lang="en-GB" sz="1100" dirty="0"/>
                    </a:p>
                  </a:txBody>
                  <a:tcPr/>
                </a:tc>
                <a:tc>
                  <a:txBody>
                    <a:bodyPr/>
                    <a:lstStyle/>
                    <a:p>
                      <a:r>
                        <a:rPr lang="en-GB" sz="1100" dirty="0" smtClean="0"/>
                        <a:t>Advice on and advocacy</a:t>
                      </a:r>
                      <a:r>
                        <a:rPr lang="en-GB" sz="1100" baseline="0" dirty="0" smtClean="0"/>
                        <a:t> </a:t>
                      </a:r>
                      <a:r>
                        <a:rPr lang="en-GB" sz="1100" dirty="0" smtClean="0"/>
                        <a:t>for barriers to employment </a:t>
                      </a:r>
                      <a:endParaRPr lang="en-GB" sz="1100" dirty="0"/>
                    </a:p>
                  </a:txBody>
                  <a:tcPr/>
                </a:tc>
                <a:tc>
                  <a:txBody>
                    <a:bodyPr/>
                    <a:lstStyle/>
                    <a:p>
                      <a:r>
                        <a:rPr lang="en-GB" sz="1100" dirty="0" smtClean="0"/>
                        <a:t>Resettlement advice: 0300 123 1999 </a:t>
                      </a:r>
                      <a:endParaRPr lang="en-GB" sz="1100" dirty="0"/>
                    </a:p>
                  </a:txBody>
                  <a:tcPr/>
                </a:tc>
              </a:tr>
            </a:tbl>
          </a:graphicData>
        </a:graphic>
      </p:graphicFrame>
      <p:sp>
        <p:nvSpPr>
          <p:cNvPr id="5" name="TextBox 4"/>
          <p:cNvSpPr txBox="1"/>
          <p:nvPr/>
        </p:nvSpPr>
        <p:spPr>
          <a:xfrm>
            <a:off x="251520" y="260648"/>
            <a:ext cx="8496944" cy="369332"/>
          </a:xfrm>
          <a:prstGeom prst="rect">
            <a:avLst/>
          </a:prstGeom>
          <a:noFill/>
        </p:spPr>
        <p:txBody>
          <a:bodyPr wrap="square" rtlCol="0">
            <a:spAutoFit/>
          </a:bodyPr>
          <a:lstStyle/>
          <a:p>
            <a:r>
              <a:rPr lang="en-GB" b="1" dirty="0" smtClean="0"/>
              <a:t>Prison leavers/criminal record 					1/2</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23</a:t>
            </a:fld>
            <a:endParaRPr lang="en-GB"/>
          </a:p>
        </p:txBody>
      </p:sp>
      <p:sp>
        <p:nvSpPr>
          <p:cNvPr id="6" name="TextBox 5"/>
          <p:cNvSpPr txBox="1"/>
          <p:nvPr/>
        </p:nvSpPr>
        <p:spPr>
          <a:xfrm>
            <a:off x="6876256" y="6451484"/>
            <a:ext cx="1224136" cy="307777"/>
          </a:xfrm>
          <a:prstGeom prst="rect">
            <a:avLst/>
          </a:prstGeom>
          <a:noFill/>
        </p:spPr>
        <p:txBody>
          <a:bodyPr wrap="square" rtlCol="0">
            <a:spAutoFit/>
          </a:bodyPr>
          <a:lstStyle/>
          <a:p>
            <a:r>
              <a:rPr lang="en-GB" sz="1400" b="1" dirty="0" smtClean="0">
                <a:hlinkClick r:id="rId18" action="ppaction://hlinksldjump"/>
              </a:rPr>
              <a:t>Back to Index</a:t>
            </a:r>
            <a:endParaRPr lang="en-GB" sz="1400" b="1" dirty="0"/>
          </a:p>
        </p:txBody>
      </p:sp>
    </p:spTree>
    <p:extLst>
      <p:ext uri="{BB962C8B-B14F-4D97-AF65-F5344CB8AC3E}">
        <p14:creationId xmlns:p14="http://schemas.microsoft.com/office/powerpoint/2010/main" val="18148474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97752808"/>
              </p:ext>
            </p:extLst>
          </p:nvPr>
        </p:nvGraphicFramePr>
        <p:xfrm>
          <a:off x="323528" y="836712"/>
          <a:ext cx="8568952" cy="4064000"/>
        </p:xfrm>
        <a:graphic>
          <a:graphicData uri="http://schemas.openxmlformats.org/drawingml/2006/table">
            <a:tbl>
              <a:tblPr firstRow="1" bandRow="1">
                <a:tableStyleId>{5C22544A-7EE6-4342-B048-85BDC9FD1C3A}</a:tableStyleId>
              </a:tblPr>
              <a:tblGrid>
                <a:gridCol w="1879457"/>
                <a:gridCol w="3092720"/>
                <a:gridCol w="3596775"/>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a:t>
                      </a:r>
                      <a:endParaRPr lang="en-GB" sz="1100" dirty="0"/>
                    </a:p>
                  </a:txBody>
                  <a:tcPr/>
                </a:tc>
              </a:tr>
              <a:tr h="370840">
                <a:tc>
                  <a:txBody>
                    <a:bodyPr/>
                    <a:lstStyle/>
                    <a:p>
                      <a:r>
                        <a:rPr lang="en-GB" sz="1100" dirty="0" smtClean="0">
                          <a:hlinkClick r:id="rId4"/>
                        </a:rPr>
                        <a:t>Unlock</a:t>
                      </a:r>
                      <a:endParaRPr lang="en-GB" sz="1100" dirty="0"/>
                    </a:p>
                  </a:txBody>
                  <a:tcPr/>
                </a:tc>
                <a:tc>
                  <a:txBody>
                    <a:bodyPr/>
                    <a:lstStyle/>
                    <a:p>
                      <a:r>
                        <a:rPr lang="en-GB" sz="1100" b="0" i="0" dirty="0" smtClean="0"/>
                        <a:t>Support,</a:t>
                      </a:r>
                      <a:r>
                        <a:rPr lang="en-GB" sz="1100" b="0" i="0" baseline="0" dirty="0" smtClean="0"/>
                        <a:t> advice and advocacy </a:t>
                      </a:r>
                      <a:endParaRPr lang="en-GB" sz="1100" b="0" i="0" dirty="0"/>
                    </a:p>
                  </a:txBody>
                  <a:tcPr/>
                </a:tc>
                <a:tc>
                  <a:txBody>
                    <a:bodyPr/>
                    <a:lstStyle/>
                    <a:p>
                      <a:r>
                        <a:rPr lang="en-GB" sz="1100" b="0" i="0" dirty="0" smtClean="0"/>
                        <a:t>Self-help information</a:t>
                      </a:r>
                      <a:r>
                        <a:rPr lang="en-GB" sz="1100" b="0" i="0" baseline="0" dirty="0" smtClean="0"/>
                        <a:t> and </a:t>
                      </a:r>
                      <a:r>
                        <a:rPr lang="en-GB" sz="1100" b="0" i="0" baseline="0" dirty="0" smtClean="0">
                          <a:hlinkClick r:id="rId5"/>
                        </a:rPr>
                        <a:t>online forum </a:t>
                      </a:r>
                      <a:endParaRPr lang="en-GB" sz="1100" b="0" i="0" dirty="0" smtClean="0"/>
                    </a:p>
                    <a:p>
                      <a:r>
                        <a:rPr lang="en-GB" sz="1100" b="0" i="0" dirty="0" smtClean="0"/>
                        <a:t>Helpline: </a:t>
                      </a:r>
                      <a:r>
                        <a:rPr kumimoji="0" lang="en-GB" sz="1100" kern="1200" dirty="0" smtClean="0">
                          <a:solidFill>
                            <a:schemeClr val="dk1"/>
                          </a:solidFill>
                          <a:effectLst/>
                          <a:latin typeface="+mn-lt"/>
                          <a:ea typeface="+mn-ea"/>
                          <a:cs typeface="+mn-cs"/>
                        </a:rPr>
                        <a:t>01634 247350 – Mon-Fri 10:00-16:00 </a:t>
                      </a:r>
                      <a:endParaRPr lang="en-GB" sz="1100" b="0" i="0" dirty="0"/>
                    </a:p>
                  </a:txBody>
                  <a:tcPr/>
                </a:tc>
              </a:tr>
              <a:tr h="370840">
                <a:tc>
                  <a:txBody>
                    <a:bodyPr/>
                    <a:lstStyle/>
                    <a:p>
                      <a:r>
                        <a:rPr lang="en-GB" sz="1100" dirty="0" smtClean="0">
                          <a:hlinkClick r:id="rId6"/>
                        </a:rPr>
                        <a:t>Offenders’ Families Helpline</a:t>
                      </a:r>
                      <a:endParaRPr lang="en-GB" sz="1100" dirty="0"/>
                    </a:p>
                  </a:txBody>
                  <a:tcPr/>
                </a:tc>
                <a:tc>
                  <a:txBody>
                    <a:bodyPr/>
                    <a:lstStyle/>
                    <a:p>
                      <a:r>
                        <a:rPr lang="en-GB" sz="1100" b="0" i="0" dirty="0" smtClean="0"/>
                        <a:t>Helpline for those</a:t>
                      </a:r>
                      <a:r>
                        <a:rPr lang="en-GB" sz="1100" b="0" i="0" baseline="0" dirty="0" smtClean="0"/>
                        <a:t> with relatives in criminal justice system </a:t>
                      </a:r>
                      <a:endParaRPr lang="en-GB" sz="1100" b="0" i="0" dirty="0"/>
                    </a:p>
                  </a:txBody>
                  <a:tcPr/>
                </a:tc>
                <a:tc>
                  <a:txBody>
                    <a:bodyPr/>
                    <a:lstStyle/>
                    <a:p>
                      <a:r>
                        <a:rPr lang="en-GB" sz="1100" b="0" i="0" dirty="0" smtClean="0"/>
                        <a:t>0808 808 2003 – free,</a:t>
                      </a:r>
                      <a:r>
                        <a:rPr lang="en-GB" sz="1100" b="0" i="0" baseline="0" dirty="0" smtClean="0"/>
                        <a:t> Mon-Fri 09:00-20:00, Sat-Sun 10:00-15:00 </a:t>
                      </a:r>
                      <a:endParaRPr lang="en-GB" sz="1100" b="0" i="0" dirty="0"/>
                    </a:p>
                  </a:txBody>
                  <a:tcPr/>
                </a:tc>
              </a:tr>
              <a:tr h="370840">
                <a:tc>
                  <a:txBody>
                    <a:bodyPr/>
                    <a:lstStyle/>
                    <a:p>
                      <a:r>
                        <a:rPr lang="en-GB" sz="1100" dirty="0" smtClean="0">
                          <a:hlinkClick r:id="rId7"/>
                        </a:rPr>
                        <a:t>PACT</a:t>
                      </a:r>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i="0" dirty="0" smtClean="0"/>
                        <a:t>Helpline for those</a:t>
                      </a:r>
                      <a:r>
                        <a:rPr lang="en-GB" sz="1100" b="0" i="0" baseline="0" dirty="0" smtClean="0"/>
                        <a:t> with relatives in criminal justice system </a:t>
                      </a:r>
                      <a:endParaRPr lang="en-GB" sz="1100" b="0" i="0" dirty="0"/>
                    </a:p>
                  </a:txBody>
                  <a:tcPr/>
                </a:tc>
                <a:tc>
                  <a:txBody>
                    <a:bodyPr/>
                    <a:lstStyle/>
                    <a:p>
                      <a:r>
                        <a:rPr lang="en-GB" sz="1100" b="0" i="0" dirty="0" smtClean="0">
                          <a:hlinkClick r:id="rId8" action="ppaction://hlinkfile"/>
                        </a:rPr>
                        <a:t>0808 808 3444</a:t>
                      </a:r>
                      <a:endParaRPr lang="en-GB" sz="1100" b="0" i="0" dirty="0"/>
                    </a:p>
                  </a:txBody>
                  <a:tcPr/>
                </a:tc>
              </a:tr>
              <a:tr h="370840">
                <a:tc>
                  <a:txBody>
                    <a:bodyPr/>
                    <a:lstStyle/>
                    <a:p>
                      <a:r>
                        <a:rPr lang="en-GB" sz="1100" dirty="0" err="1" smtClean="0"/>
                        <a:t>MyOptions</a:t>
                      </a:r>
                      <a:endParaRPr lang="en-GB" sz="1100" dirty="0"/>
                    </a:p>
                  </a:txBody>
                  <a:tcPr/>
                </a:tc>
                <a:tc>
                  <a:txBody>
                    <a:bodyPr/>
                    <a:lstStyle/>
                    <a:p>
                      <a:r>
                        <a:rPr lang="en-GB" sz="1100" b="0" i="0" dirty="0" smtClean="0"/>
                        <a:t>Training</a:t>
                      </a:r>
                      <a:r>
                        <a:rPr lang="en-GB" sz="1100" b="0" i="0" baseline="0" dirty="0" smtClean="0"/>
                        <a:t> and Employment help</a:t>
                      </a:r>
                      <a:endParaRPr lang="en-GB" sz="1100" b="0" i="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smtClean="0">
                          <a:solidFill>
                            <a:schemeClr val="dk1"/>
                          </a:solidFill>
                          <a:effectLst/>
                          <a:latin typeface="+mn-lt"/>
                          <a:ea typeface="+mn-ea"/>
                          <a:cs typeface="+mn-cs"/>
                        </a:rPr>
                        <a:t>‘</a:t>
                      </a:r>
                      <a:r>
                        <a:rPr kumimoji="0" lang="en-GB" sz="1100" kern="1200" dirty="0" err="1" smtClean="0">
                          <a:solidFill>
                            <a:schemeClr val="dk1"/>
                          </a:solidFill>
                          <a:effectLst/>
                          <a:latin typeface="+mn-lt"/>
                          <a:ea typeface="+mn-ea"/>
                          <a:cs typeface="+mn-cs"/>
                        </a:rPr>
                        <a:t>MyOptions</a:t>
                      </a:r>
                      <a:r>
                        <a:rPr kumimoji="0" lang="en-GB" sz="1100" kern="1200" dirty="0" smtClean="0">
                          <a:solidFill>
                            <a:schemeClr val="dk1"/>
                          </a:solidFill>
                          <a:effectLst/>
                          <a:latin typeface="+mn-lt"/>
                          <a:ea typeface="+mn-ea"/>
                          <a:cs typeface="+mn-cs"/>
                        </a:rPr>
                        <a:t>’  Call</a:t>
                      </a:r>
                      <a:r>
                        <a:rPr kumimoji="0" lang="en-GB" sz="1100" kern="1200" baseline="0" dirty="0" smtClean="0">
                          <a:solidFill>
                            <a:schemeClr val="dk1"/>
                          </a:solidFill>
                          <a:effectLst/>
                          <a:latin typeface="+mn-lt"/>
                          <a:ea typeface="+mn-ea"/>
                          <a:cs typeface="+mn-cs"/>
                        </a:rPr>
                        <a:t> </a:t>
                      </a:r>
                      <a:r>
                        <a:rPr kumimoji="0" lang="en-GB" sz="1100" kern="1200" dirty="0" err="1" smtClean="0">
                          <a:solidFill>
                            <a:schemeClr val="dk1"/>
                          </a:solidFill>
                          <a:effectLst/>
                          <a:latin typeface="+mn-lt"/>
                          <a:ea typeface="+mn-ea"/>
                          <a:cs typeface="+mn-cs"/>
                        </a:rPr>
                        <a:t>Amit</a:t>
                      </a:r>
                      <a:r>
                        <a:rPr kumimoji="0" lang="en-GB" sz="1100" kern="1200" dirty="0" smtClean="0">
                          <a:solidFill>
                            <a:schemeClr val="dk1"/>
                          </a:solidFill>
                          <a:effectLst/>
                          <a:latin typeface="+mn-lt"/>
                          <a:ea typeface="+mn-ea"/>
                          <a:cs typeface="+mn-cs"/>
                        </a:rPr>
                        <a:t> on 07565474000</a:t>
                      </a:r>
                      <a:endParaRPr lang="en-GB" sz="1100" b="0" i="0" dirty="0"/>
                    </a:p>
                  </a:txBody>
                  <a:tcPr/>
                </a:tc>
              </a:tr>
              <a:tr h="370840">
                <a:tc>
                  <a:txBody>
                    <a:bodyPr/>
                    <a:lstStyle/>
                    <a:p>
                      <a:r>
                        <a:rPr lang="en-GB" sz="1100" dirty="0" smtClean="0">
                          <a:hlinkClick r:id="rId9"/>
                        </a:rPr>
                        <a:t>Langley</a:t>
                      </a:r>
                      <a:r>
                        <a:rPr lang="en-GB" sz="1100" baseline="0" dirty="0" smtClean="0">
                          <a:hlinkClick r:id="rId9"/>
                        </a:rPr>
                        <a:t> House Trust</a:t>
                      </a:r>
                      <a:endParaRPr lang="en-GB" sz="1100" dirty="0"/>
                    </a:p>
                  </a:txBody>
                  <a:tcPr/>
                </a:tc>
                <a:tc>
                  <a:txBody>
                    <a:bodyPr/>
                    <a:lstStyle/>
                    <a:p>
                      <a:r>
                        <a:rPr lang="en-GB" sz="1100" b="0" i="0" dirty="0" smtClean="0"/>
                        <a:t>Support and advice incl.</a:t>
                      </a:r>
                      <a:r>
                        <a:rPr lang="en-GB" sz="1100" b="0" i="0" baseline="0" dirty="0" smtClean="0"/>
                        <a:t> 4 London residential projects </a:t>
                      </a:r>
                      <a:endParaRPr lang="en-GB" sz="1100" b="0" i="0" baseline="0" dirty="0"/>
                    </a:p>
                    <a:p>
                      <a:r>
                        <a:rPr lang="en-GB" sz="1100" b="0" i="0" baseline="0" dirty="0" smtClean="0">
                          <a:hlinkClick r:id="rId10"/>
                        </a:rPr>
                        <a:t>Pathways to Change </a:t>
                      </a:r>
                      <a:r>
                        <a:rPr lang="en-GB" sz="1100" b="0" i="0" baseline="0" dirty="0" smtClean="0"/>
                        <a:t>programme with </a:t>
                      </a:r>
                      <a:r>
                        <a:rPr lang="en-GB" sz="1100" b="0" i="0" baseline="0" dirty="0" err="1" smtClean="0">
                          <a:hlinkClick r:id="rId9"/>
                        </a:rPr>
                        <a:t>Kainos</a:t>
                      </a:r>
                      <a:r>
                        <a:rPr lang="en-GB" sz="1100" b="0" i="0" baseline="0" dirty="0" smtClean="0">
                          <a:hlinkClick r:id="rId9"/>
                        </a:rPr>
                        <a:t> Communit</a:t>
                      </a:r>
                      <a:r>
                        <a:rPr lang="en-GB" sz="1100" b="0" i="0" baseline="0" dirty="0" smtClean="0"/>
                        <a:t>y: 6-month programme for 18+ males </a:t>
                      </a:r>
                    </a:p>
                  </a:txBody>
                  <a:tcPr/>
                </a:tc>
                <a:tc>
                  <a:txBody>
                    <a:bodyPr/>
                    <a:lstStyle/>
                    <a:p>
                      <a:r>
                        <a:rPr lang="en-GB" sz="1100" b="0" i="0" dirty="0" smtClean="0"/>
                        <a:t>0208 253 0450</a:t>
                      </a:r>
                    </a:p>
                    <a:p>
                      <a:r>
                        <a:rPr lang="en-GB" sz="1100" b="0" i="0" dirty="0" smtClean="0">
                          <a:hlinkClick r:id="rId11"/>
                        </a:rPr>
                        <a:t>Make a referral</a:t>
                      </a:r>
                      <a:r>
                        <a:rPr lang="en-GB" sz="1100" b="0" i="0" baseline="0" dirty="0" smtClean="0">
                          <a:hlinkClick r:id="rId11"/>
                        </a:rPr>
                        <a:t> </a:t>
                      </a:r>
                      <a:endParaRPr lang="en-GB" sz="1100" b="0" i="0" baseline="0" dirty="0" smtClean="0"/>
                    </a:p>
                    <a:p>
                      <a:r>
                        <a:rPr lang="en-GB" sz="1100" b="0" i="0" dirty="0" smtClean="0"/>
                        <a:t>Pathways</a:t>
                      </a:r>
                      <a:r>
                        <a:rPr lang="en-GB" sz="1100" b="0" i="0" baseline="0" dirty="0" smtClean="0"/>
                        <a:t> to Change: </a:t>
                      </a:r>
                      <a:r>
                        <a:rPr lang="en-GB" sz="1100" b="0" i="0" dirty="0" smtClean="0"/>
                        <a:t>01962 712163</a:t>
                      </a:r>
                      <a:endParaRPr lang="en-GB" sz="1100" b="0" i="0" dirty="0"/>
                    </a:p>
                  </a:txBody>
                  <a:tcPr/>
                </a:tc>
              </a:tr>
              <a:tr h="370840">
                <a:tc>
                  <a:txBody>
                    <a:bodyPr/>
                    <a:lstStyle/>
                    <a:p>
                      <a:r>
                        <a:rPr lang="en-GB" sz="1100" dirty="0" smtClean="0">
                          <a:hlinkClick r:id="rId12"/>
                        </a:rPr>
                        <a:t>Foundation 4 Life </a:t>
                      </a:r>
                      <a:endParaRPr lang="en-GB" sz="1100" dirty="0"/>
                    </a:p>
                  </a:txBody>
                  <a:tcPr/>
                </a:tc>
                <a:tc>
                  <a:txBody>
                    <a:bodyPr/>
                    <a:lstStyle/>
                    <a:p>
                      <a:r>
                        <a:rPr lang="en-GB" sz="1100" b="0" i="0" dirty="0" smtClean="0"/>
                        <a:t>Workshops</a:t>
                      </a:r>
                      <a:r>
                        <a:rPr lang="en-GB" sz="1100" b="0" i="0" baseline="0" dirty="0" smtClean="0"/>
                        <a:t> for young people offending/at risk of re-offending incl. employment support </a:t>
                      </a:r>
                      <a:endParaRPr lang="en-GB" sz="1100" b="0" i="0" dirty="0"/>
                    </a:p>
                  </a:txBody>
                  <a:tcPr/>
                </a:tc>
                <a:tc>
                  <a:txBody>
                    <a:bodyPr/>
                    <a:lstStyle/>
                    <a:p>
                      <a:r>
                        <a:rPr lang="en-GB" sz="1100" b="0" i="0" dirty="0" smtClean="0"/>
                        <a:t>+44 208 662 4480</a:t>
                      </a:r>
                    </a:p>
                    <a:p>
                      <a:r>
                        <a:rPr lang="en-GB" sz="1100" b="0" i="0" dirty="0" smtClean="0"/>
                        <a:t>Pathfinders</a:t>
                      </a:r>
                      <a:r>
                        <a:rPr lang="en-GB" sz="1100" b="0" i="0" baseline="0" dirty="0" smtClean="0"/>
                        <a:t> peer mentoring: </a:t>
                      </a:r>
                      <a:r>
                        <a:rPr lang="en-GB" sz="1100" b="0" i="0" dirty="0" smtClean="0"/>
                        <a:t>+44 208 662 4480</a:t>
                      </a:r>
                    </a:p>
                  </a:txBody>
                  <a:tcPr/>
                </a:tc>
              </a:tr>
              <a:tr h="370840">
                <a:tc>
                  <a:txBody>
                    <a:bodyPr/>
                    <a:lstStyle/>
                    <a:p>
                      <a:r>
                        <a:rPr lang="en-GB" sz="1100" dirty="0" smtClean="0">
                          <a:hlinkClick r:id="rId13"/>
                        </a:rPr>
                        <a:t>Women in Prison</a:t>
                      </a:r>
                      <a:endParaRPr lang="en-GB" sz="1100" dirty="0"/>
                    </a:p>
                  </a:txBody>
                  <a:tcPr/>
                </a:tc>
                <a:tc>
                  <a:txBody>
                    <a:bodyPr/>
                    <a:lstStyle/>
                    <a:p>
                      <a:r>
                        <a:rPr lang="en-GB" sz="1100" b="0" i="0" dirty="0" smtClean="0"/>
                        <a:t>Support and advice </a:t>
                      </a:r>
                    </a:p>
                    <a:p>
                      <a:r>
                        <a:rPr lang="en-GB" sz="1100" b="0" i="0" dirty="0" smtClean="0"/>
                        <a:t>Training and Employment help 100% results.</a:t>
                      </a:r>
                    </a:p>
                  </a:txBody>
                  <a:tcPr/>
                </a:tc>
                <a:tc>
                  <a:txBody>
                    <a:bodyPr/>
                    <a:lstStyle/>
                    <a:p>
                      <a:r>
                        <a:rPr kumimoji="0" lang="en-GB" sz="1100" u="sng" kern="1200" dirty="0" smtClean="0">
                          <a:solidFill>
                            <a:schemeClr val="dk1"/>
                          </a:solidFill>
                          <a:effectLst/>
                          <a:latin typeface="+mn-lt"/>
                          <a:ea typeface="+mn-ea"/>
                          <a:cs typeface="+mn-cs"/>
                          <a:hlinkClick r:id="rId14"/>
                        </a:rPr>
                        <a:t>http://www.peoplearisenow.org.uk/</a:t>
                      </a:r>
                      <a:endParaRPr kumimoji="0" lang="en-GB" sz="1100" kern="1200" dirty="0" smtClean="0">
                        <a:solidFill>
                          <a:schemeClr val="dk1"/>
                        </a:solidFill>
                        <a:effectLst/>
                        <a:latin typeface="+mn-lt"/>
                        <a:ea typeface="+mn-ea"/>
                        <a:cs typeface="+mn-cs"/>
                      </a:endParaRPr>
                    </a:p>
                    <a:p>
                      <a:r>
                        <a:rPr kumimoji="0" lang="en-GB" sz="1100" kern="1200" dirty="0" smtClean="0">
                          <a:solidFill>
                            <a:schemeClr val="dk1"/>
                          </a:solidFill>
                          <a:effectLst/>
                          <a:latin typeface="+mn-lt"/>
                          <a:ea typeface="+mn-ea"/>
                          <a:cs typeface="+mn-cs"/>
                        </a:rPr>
                        <a:t>contact </a:t>
                      </a:r>
                      <a:r>
                        <a:rPr kumimoji="0" lang="en-US" sz="1100" u="sng" kern="1200" dirty="0" smtClean="0">
                          <a:solidFill>
                            <a:schemeClr val="dk1"/>
                          </a:solidFill>
                          <a:effectLst/>
                          <a:latin typeface="+mn-lt"/>
                          <a:ea typeface="+mn-ea"/>
                          <a:cs typeface="+mn-cs"/>
                          <a:hlinkClick r:id="rId15"/>
                        </a:rPr>
                        <a:t>vmccain@peoplearisenow.org.uk</a:t>
                      </a:r>
                      <a:endParaRPr lang="en-GB" sz="1100" b="0" i="0" dirty="0"/>
                    </a:p>
                  </a:txBody>
                  <a:tcPr/>
                </a:tc>
              </a:tr>
              <a:tr h="370840">
                <a:tc>
                  <a:txBody>
                    <a:bodyPr/>
                    <a:lstStyle/>
                    <a:p>
                      <a:r>
                        <a:rPr lang="en-GB" sz="1100" dirty="0" smtClean="0">
                          <a:hlinkClick r:id="rId16"/>
                        </a:rPr>
                        <a:t>BLAST</a:t>
                      </a:r>
                      <a:endParaRPr lang="en-GB" sz="1100" dirty="0"/>
                    </a:p>
                  </a:txBody>
                  <a:tcPr/>
                </a:tc>
                <a:tc>
                  <a:txBody>
                    <a:bodyPr/>
                    <a:lstStyle/>
                    <a:p>
                      <a:r>
                        <a:rPr lang="en-GB" sz="1100" b="0" i="0" dirty="0" smtClean="0"/>
                        <a:t>Training</a:t>
                      </a:r>
                      <a:r>
                        <a:rPr lang="en-GB" sz="1100" b="0" i="0" baseline="0" dirty="0" smtClean="0"/>
                        <a:t> and mentoring programmes for ex-offenders</a:t>
                      </a:r>
                    </a:p>
                  </a:txBody>
                  <a:tcPr/>
                </a:tc>
                <a:tc>
                  <a:txBody>
                    <a:bodyPr/>
                    <a:lstStyle/>
                    <a:p>
                      <a:r>
                        <a:rPr lang="en-GB" sz="1100" b="0" i="0" dirty="0" smtClean="0"/>
                        <a:t>+44 (0) 1753 891829 </a:t>
                      </a:r>
                      <a:endParaRPr lang="en-GB" sz="1100" b="0" i="0" dirty="0"/>
                    </a:p>
                  </a:txBody>
                  <a:tcPr/>
                </a:tc>
              </a:tr>
            </a:tbl>
          </a:graphicData>
        </a:graphic>
      </p:graphicFrame>
      <p:sp>
        <p:nvSpPr>
          <p:cNvPr id="5" name="TextBox 4"/>
          <p:cNvSpPr txBox="1"/>
          <p:nvPr/>
        </p:nvSpPr>
        <p:spPr>
          <a:xfrm>
            <a:off x="228650" y="260648"/>
            <a:ext cx="8640960" cy="646331"/>
          </a:xfrm>
          <a:prstGeom prst="rect">
            <a:avLst/>
          </a:prstGeom>
          <a:noFill/>
        </p:spPr>
        <p:txBody>
          <a:bodyPr wrap="square" rtlCol="0">
            <a:spAutoFit/>
          </a:bodyPr>
          <a:lstStyle/>
          <a:p>
            <a:r>
              <a:rPr lang="en-GB" b="1" dirty="0" smtClean="0"/>
              <a:t>Prison leavers/criminal record					2/2		 </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24</a:t>
            </a:fld>
            <a:endParaRPr lang="en-GB"/>
          </a:p>
        </p:txBody>
      </p:sp>
      <p:sp>
        <p:nvSpPr>
          <p:cNvPr id="6" name="TextBox 5"/>
          <p:cNvSpPr txBox="1"/>
          <p:nvPr/>
        </p:nvSpPr>
        <p:spPr>
          <a:xfrm>
            <a:off x="6876256" y="6451484"/>
            <a:ext cx="1224136" cy="307777"/>
          </a:xfrm>
          <a:prstGeom prst="rect">
            <a:avLst/>
          </a:prstGeom>
          <a:noFill/>
        </p:spPr>
        <p:txBody>
          <a:bodyPr wrap="square" rtlCol="0">
            <a:spAutoFit/>
          </a:bodyPr>
          <a:lstStyle/>
          <a:p>
            <a:r>
              <a:rPr lang="en-GB" sz="1400" b="1" dirty="0" smtClean="0">
                <a:hlinkClick r:id="rId17" action="ppaction://hlinksldjump"/>
              </a:rPr>
              <a:t>Back to Index</a:t>
            </a:r>
            <a:endParaRPr lang="en-GB" sz="1400" b="1" dirty="0"/>
          </a:p>
        </p:txBody>
      </p:sp>
    </p:spTree>
    <p:extLst>
      <p:ext uri="{BB962C8B-B14F-4D97-AF65-F5344CB8AC3E}">
        <p14:creationId xmlns:p14="http://schemas.microsoft.com/office/powerpoint/2010/main" val="13625470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825597"/>
              </p:ext>
            </p:extLst>
          </p:nvPr>
        </p:nvGraphicFramePr>
        <p:xfrm>
          <a:off x="323528" y="764704"/>
          <a:ext cx="8496943" cy="5622290"/>
        </p:xfrm>
        <a:graphic>
          <a:graphicData uri="http://schemas.openxmlformats.org/drawingml/2006/table">
            <a:tbl>
              <a:tblPr firstRow="1" bandRow="1">
                <a:tableStyleId>{5C22544A-7EE6-4342-B048-85BDC9FD1C3A}</a:tableStyleId>
              </a:tblPr>
              <a:tblGrid>
                <a:gridCol w="1152128"/>
                <a:gridCol w="4248472"/>
                <a:gridCol w="3096343"/>
              </a:tblGrid>
              <a:tr h="370840">
                <a:tc>
                  <a:txBody>
                    <a:bodyPr/>
                    <a:lstStyle/>
                    <a:p>
                      <a:r>
                        <a:rPr lang="en-GB" sz="1100" dirty="0" smtClean="0">
                          <a:latin typeface="+mn-lt"/>
                        </a:rPr>
                        <a:t>ORGANISATION</a:t>
                      </a:r>
                      <a:endParaRPr lang="en-GB" sz="1100" dirty="0">
                        <a:latin typeface="+mn-lt"/>
                      </a:endParaRPr>
                    </a:p>
                  </a:txBody>
                  <a:tcPr/>
                </a:tc>
                <a:tc>
                  <a:txBody>
                    <a:bodyPr/>
                    <a:lstStyle/>
                    <a:p>
                      <a:r>
                        <a:rPr lang="en-GB" sz="1100" dirty="0" smtClean="0">
                          <a:latin typeface="+mn-lt"/>
                        </a:rPr>
                        <a:t>SERVICES</a:t>
                      </a:r>
                      <a:endParaRPr lang="en-GB" sz="1100" dirty="0">
                        <a:latin typeface="+mn-lt"/>
                      </a:endParaRPr>
                    </a:p>
                  </a:txBody>
                  <a:tcPr/>
                </a:tc>
                <a:tc>
                  <a:txBody>
                    <a:bodyPr/>
                    <a:lstStyle/>
                    <a:p>
                      <a:r>
                        <a:rPr lang="en-GB" sz="1100" dirty="0" smtClean="0">
                          <a:latin typeface="+mn-lt"/>
                        </a:rPr>
                        <a:t>CONTACT</a:t>
                      </a:r>
                      <a:endParaRPr lang="en-GB" sz="1100" dirty="0">
                        <a:latin typeface="+mn-lt"/>
                      </a:endParaRPr>
                    </a:p>
                  </a:txBody>
                  <a:tcPr/>
                </a:tc>
              </a:tr>
              <a:tr h="370840">
                <a:tc gridSpan="3">
                  <a:txBody>
                    <a:bodyPr/>
                    <a:lstStyle/>
                    <a:p>
                      <a:pPr algn="l"/>
                      <a:r>
                        <a:rPr lang="en-GB" sz="1100" b="1" u="none" dirty="0" smtClean="0">
                          <a:solidFill>
                            <a:schemeClr val="bg1"/>
                          </a:solidFill>
                          <a:latin typeface="+mn-lt"/>
                        </a:rPr>
                        <a:t>FIRST POINT OF REFERRAL FOR ANYONE WHO SAYS THEY ARE ROUGH</a:t>
                      </a:r>
                      <a:r>
                        <a:rPr lang="en-GB" sz="1100" b="1" u="none" baseline="0" dirty="0" smtClean="0">
                          <a:solidFill>
                            <a:schemeClr val="bg1"/>
                          </a:solidFill>
                          <a:latin typeface="+mn-lt"/>
                        </a:rPr>
                        <a:t> SLEEPING IS:-</a:t>
                      </a:r>
                      <a:endParaRPr lang="en-GB" sz="1100" b="1" u="none" dirty="0">
                        <a:solidFill>
                          <a:schemeClr val="bg1"/>
                        </a:solidFill>
                        <a:latin typeface="+mn-lt"/>
                      </a:endParaRPr>
                    </a:p>
                  </a:txBody>
                  <a:tcPr>
                    <a:solidFill>
                      <a:schemeClr val="accent1"/>
                    </a:solidFill>
                  </a:tcPr>
                </a:tc>
                <a:tc hMerge="1">
                  <a:txBody>
                    <a:bodyPr/>
                    <a:lstStyle/>
                    <a:p>
                      <a:endParaRPr lang="en-GB"/>
                    </a:p>
                  </a:txBody>
                  <a:tcPr/>
                </a:tc>
                <a:tc hMerge="1">
                  <a:txBody>
                    <a:bodyPr/>
                    <a:lstStyle/>
                    <a:p>
                      <a:endParaRPr lang="en-GB"/>
                    </a:p>
                  </a:txBody>
                  <a:tcPr/>
                </a:tc>
              </a:tr>
              <a:tr h="370840">
                <a:tc>
                  <a:txBody>
                    <a:bodyPr/>
                    <a:lstStyle/>
                    <a:p>
                      <a:r>
                        <a:rPr lang="en-GB" sz="1100" dirty="0" err="1" smtClean="0">
                          <a:latin typeface="+mn-lt"/>
                          <a:hlinkClick r:id="rId4"/>
                        </a:rPr>
                        <a:t>StreetLink</a:t>
                      </a:r>
                      <a:endParaRPr lang="en-GB" sz="1100" dirty="0" smtClean="0">
                        <a:latin typeface="+mn-lt"/>
                      </a:endParaRPr>
                    </a:p>
                  </a:txBody>
                  <a:tcPr/>
                </a:tc>
                <a:tc>
                  <a:txBody>
                    <a:bodyPr/>
                    <a:lstStyle/>
                    <a:p>
                      <a:r>
                        <a:rPr lang="en-GB" sz="1100" dirty="0" smtClean="0">
                          <a:latin typeface="+mn-lt"/>
                        </a:rPr>
                        <a:t>To report someone sleeping rough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effectLst/>
                          <a:latin typeface="+mn-lt"/>
                        </a:rPr>
                        <a:t>This is done</a:t>
                      </a:r>
                      <a:r>
                        <a:rPr lang="en-GB" sz="1100" baseline="0" dirty="0" smtClean="0">
                          <a:effectLst/>
                          <a:latin typeface="+mn-lt"/>
                        </a:rPr>
                        <a:t> </a:t>
                      </a:r>
                      <a:r>
                        <a:rPr lang="en-GB" sz="1100" dirty="0" smtClean="0">
                          <a:effectLst/>
                          <a:latin typeface="+mn-lt"/>
                        </a:rPr>
                        <a:t>online   </a:t>
                      </a:r>
                      <a:r>
                        <a:rPr kumimoji="0" lang="en-GB" sz="1100" u="sng" kern="1200" dirty="0" smtClean="0">
                          <a:solidFill>
                            <a:schemeClr val="dk1"/>
                          </a:solidFill>
                          <a:effectLst/>
                          <a:latin typeface="+mn-lt"/>
                          <a:ea typeface="+mn-ea"/>
                          <a:cs typeface="+mn-cs"/>
                          <a:hlinkClick r:id="rId5"/>
                        </a:rPr>
                        <a:t>http://www.streetlink.org.uk</a:t>
                      </a:r>
                      <a:r>
                        <a:rPr kumimoji="0" lang="en-GB" sz="1100" kern="1200" dirty="0" smtClean="0">
                          <a:solidFill>
                            <a:schemeClr val="dk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smtClean="0">
                          <a:solidFill>
                            <a:schemeClr val="dk1"/>
                          </a:solidFill>
                          <a:effectLst/>
                          <a:latin typeface="+mn-lt"/>
                          <a:ea typeface="+mn-ea"/>
                          <a:cs typeface="+mn-cs"/>
                        </a:rPr>
                        <a:t>Contact will be made with</a:t>
                      </a:r>
                      <a:r>
                        <a:rPr kumimoji="0" lang="en-GB" sz="1100" kern="1200" baseline="0" dirty="0" smtClean="0">
                          <a:solidFill>
                            <a:schemeClr val="dk1"/>
                          </a:solidFill>
                          <a:effectLst/>
                          <a:latin typeface="+mn-lt"/>
                          <a:ea typeface="+mn-ea"/>
                          <a:cs typeface="+mn-cs"/>
                        </a:rPr>
                        <a:t> the person within 48hrs.</a:t>
                      </a:r>
                      <a:endParaRPr kumimoji="0" lang="en-GB" sz="1100" kern="1200" dirty="0" smtClean="0">
                        <a:solidFill>
                          <a:schemeClr val="dk1"/>
                        </a:solidFill>
                        <a:effectLst/>
                        <a:latin typeface="+mn-lt"/>
                        <a:ea typeface="+mn-ea"/>
                        <a:cs typeface="+mn-cs"/>
                      </a:endParaRPr>
                    </a:p>
                  </a:txBody>
                  <a:tcPr/>
                </a:tc>
              </a:tr>
              <a:tr h="343768">
                <a:tc gridSpan="3">
                  <a:txBody>
                    <a:bodyPr/>
                    <a:lstStyle/>
                    <a:p>
                      <a:r>
                        <a:rPr lang="en-GB" sz="1100" b="1" dirty="0" smtClean="0">
                          <a:solidFill>
                            <a:schemeClr val="bg1"/>
                          </a:solidFill>
                          <a:latin typeface="+mn-lt"/>
                        </a:rPr>
                        <a:t>STREELINK</a:t>
                      </a:r>
                      <a:r>
                        <a:rPr lang="en-GB" sz="1100" b="1" baseline="0" dirty="0" smtClean="0">
                          <a:solidFill>
                            <a:schemeClr val="bg1"/>
                          </a:solidFill>
                          <a:latin typeface="+mn-lt"/>
                        </a:rPr>
                        <a:t> WILL REFER THE PERSON TO ONE OF THE ORGANISATIONS BELOW DEPENEDANT ON THE POST CODE THEY ARE IN ( see below)</a:t>
                      </a:r>
                    </a:p>
                    <a:p>
                      <a:r>
                        <a:rPr lang="en-GB" sz="1100" b="1" dirty="0" smtClean="0">
                          <a:solidFill>
                            <a:schemeClr val="bg1"/>
                          </a:solidFill>
                          <a:latin typeface="+mn-lt"/>
                        </a:rPr>
                        <a:t>To confirm that a person is a rough sleeper, they need to be seen on 2 consecutive nights bedded down somewhere on the street.</a:t>
                      </a:r>
                      <a:endParaRPr lang="en-GB" sz="1100" b="1" dirty="0">
                        <a:solidFill>
                          <a:schemeClr val="bg1"/>
                        </a:solidFill>
                        <a:latin typeface="+mn-lt"/>
                      </a:endParaRPr>
                    </a:p>
                  </a:txBody>
                  <a:tcPr>
                    <a:solidFill>
                      <a:schemeClr val="accent1"/>
                    </a:solidFill>
                  </a:tcPr>
                </a:tc>
                <a:tc hMerge="1">
                  <a:txBody>
                    <a:bodyPr/>
                    <a:lstStyle/>
                    <a:p>
                      <a:endParaRPr lang="en-GB"/>
                    </a:p>
                  </a:txBody>
                  <a:tcPr/>
                </a:tc>
                <a:tc hMerge="1">
                  <a:txBody>
                    <a:bodyPr/>
                    <a:lstStyle/>
                    <a:p>
                      <a:endParaRPr lang="en-GB"/>
                    </a:p>
                  </a:txBody>
                  <a:tcPr/>
                </a:tc>
              </a:tr>
              <a:tr h="370840">
                <a:tc>
                  <a:txBody>
                    <a:bodyPr/>
                    <a:lstStyle/>
                    <a:p>
                      <a:r>
                        <a:rPr lang="en-GB" sz="1100" dirty="0" smtClean="0">
                          <a:latin typeface="+mn-lt"/>
                          <a:hlinkClick r:id="rId6"/>
                        </a:rPr>
                        <a:t>No Second</a:t>
                      </a:r>
                      <a:r>
                        <a:rPr lang="en-GB" sz="1100" baseline="0" dirty="0" smtClean="0">
                          <a:latin typeface="+mn-lt"/>
                          <a:hlinkClick r:id="rId6"/>
                        </a:rPr>
                        <a:t> Night Out </a:t>
                      </a:r>
                      <a:endParaRPr lang="en-GB" sz="1100" dirty="0">
                        <a:latin typeface="+mn-lt"/>
                      </a:endParaRPr>
                    </a:p>
                  </a:txBody>
                  <a:tcPr/>
                </a:tc>
                <a:tc>
                  <a:txBody>
                    <a:bodyPr/>
                    <a:lstStyle/>
                    <a:p>
                      <a:r>
                        <a:rPr lang="en-GB" sz="1100" dirty="0" smtClean="0">
                          <a:latin typeface="+mn-lt"/>
                        </a:rPr>
                        <a:t>Support</a:t>
                      </a:r>
                      <a:r>
                        <a:rPr lang="en-GB" sz="1100" baseline="0" dirty="0" smtClean="0">
                          <a:latin typeface="+mn-lt"/>
                        </a:rPr>
                        <a:t> and advice</a:t>
                      </a:r>
                      <a:endParaRPr lang="en-GB" sz="1100" dirty="0">
                        <a:latin typeface="+mn-lt"/>
                      </a:endParaRPr>
                    </a:p>
                  </a:txBody>
                  <a:tcPr/>
                </a:tc>
                <a:tc>
                  <a:txBody>
                    <a:bodyPr/>
                    <a:lstStyle/>
                    <a:p>
                      <a:r>
                        <a:rPr lang="en-GB" sz="1100" dirty="0" smtClean="0">
                          <a:effectLst/>
                          <a:latin typeface="+mn-lt"/>
                        </a:rPr>
                        <a:t>0300 500 0914 </a:t>
                      </a:r>
                      <a:endParaRPr lang="en-GB" sz="1100" dirty="0">
                        <a:latin typeface="+mn-lt"/>
                      </a:endParaRPr>
                    </a:p>
                  </a:txBody>
                  <a:tcPr/>
                </a:tc>
              </a:tr>
              <a:tr h="370840">
                <a:tc>
                  <a:txBody>
                    <a:bodyPr/>
                    <a:lstStyle/>
                    <a:p>
                      <a:r>
                        <a:rPr lang="en-GB" sz="1100" b="0" dirty="0" smtClean="0">
                          <a:latin typeface="+mn-lt"/>
                          <a:hlinkClick r:id="rId7"/>
                        </a:rPr>
                        <a:t>Shelter</a:t>
                      </a:r>
                      <a:endParaRPr lang="en-GB" sz="1100" b="0" dirty="0">
                        <a:latin typeface="+mn-lt"/>
                      </a:endParaRPr>
                    </a:p>
                  </a:txBody>
                  <a:tcPr/>
                </a:tc>
                <a:tc>
                  <a:txBody>
                    <a:bodyPr/>
                    <a:lstStyle/>
                    <a:p>
                      <a:r>
                        <a:rPr lang="en-GB" sz="1100" b="0" dirty="0" smtClean="0">
                          <a:latin typeface="+mn-lt"/>
                        </a:rPr>
                        <a:t>Support and advice </a:t>
                      </a:r>
                    </a:p>
                    <a:p>
                      <a:r>
                        <a:rPr lang="en-GB" sz="1100" b="0" dirty="0" smtClean="0">
                          <a:latin typeface="+mn-lt"/>
                        </a:rPr>
                        <a:t>Interpretation and translation services </a:t>
                      </a:r>
                      <a:endParaRPr lang="en-GB" sz="1100" b="0" dirty="0">
                        <a:latin typeface="+mn-lt"/>
                      </a:endParaRPr>
                    </a:p>
                  </a:txBody>
                  <a:tcPr/>
                </a:tc>
                <a:tc>
                  <a:txBody>
                    <a:bodyPr/>
                    <a:lstStyle/>
                    <a:p>
                      <a:r>
                        <a:rPr lang="en-GB" sz="1100" b="0" dirty="0" smtClean="0">
                          <a:effectLst/>
                          <a:latin typeface="+mn-lt"/>
                          <a:hlinkClick r:id="rId8" tooltip="Call Shelter's free housing advice helpline"/>
                        </a:rPr>
                        <a:t>0808 800 4444</a:t>
                      </a:r>
                      <a:r>
                        <a:rPr lang="en-GB" sz="1100" b="0" dirty="0" smtClean="0">
                          <a:effectLst/>
                          <a:latin typeface="+mn-lt"/>
                        </a:rPr>
                        <a:t>  - free, Mon-Fri, 09:00-17:00;</a:t>
                      </a:r>
                      <a:r>
                        <a:rPr lang="en-GB" sz="1100" b="0" baseline="0" dirty="0" smtClean="0">
                          <a:effectLst/>
                          <a:latin typeface="+mn-lt"/>
                        </a:rPr>
                        <a:t> Sat-Sun, 08:00-20:00</a:t>
                      </a:r>
                    </a:p>
                    <a:p>
                      <a:r>
                        <a:rPr lang="en-GB" sz="1100" b="0" baseline="0" dirty="0" smtClean="0">
                          <a:effectLst/>
                          <a:latin typeface="+mn-lt"/>
                        </a:rPr>
                        <a:t>Public advice line: </a:t>
                      </a:r>
                      <a:r>
                        <a:rPr lang="en-GB" sz="1100" b="0" dirty="0" smtClean="0">
                          <a:latin typeface="+mn-lt"/>
                        </a:rPr>
                        <a:t>0344 515 1540</a:t>
                      </a:r>
                    </a:p>
                    <a:p>
                      <a:r>
                        <a:rPr lang="en-GB" sz="1100" b="0" baseline="0" dirty="0" smtClean="0">
                          <a:effectLst/>
                          <a:latin typeface="+mn-lt"/>
                        </a:rPr>
                        <a:t>For under 25s: </a:t>
                      </a:r>
                      <a:r>
                        <a:rPr lang="en-GB" sz="1100" b="0" dirty="0" smtClean="0">
                          <a:latin typeface="+mn-lt"/>
                        </a:rPr>
                        <a:t>0344 515 1540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u="sng" kern="1200" dirty="0" smtClean="0">
                          <a:solidFill>
                            <a:schemeClr val="dk1"/>
                          </a:solidFill>
                          <a:effectLst/>
                          <a:latin typeface="+mn-lt"/>
                          <a:ea typeface="+mn-ea"/>
                          <a:cs typeface="+mn-cs"/>
                          <a:hlinkClick r:id="rId9"/>
                        </a:rPr>
                        <a:t>http://www.shelter.org.uk</a:t>
                      </a:r>
                      <a:endParaRPr lang="en-GB" sz="1100" b="0" dirty="0" smtClean="0">
                        <a:latin typeface="+mn-lt"/>
                      </a:endParaRPr>
                    </a:p>
                  </a:txBody>
                  <a:tcPr/>
                </a:tc>
              </a:tr>
              <a:tr h="370840">
                <a:tc>
                  <a:txBody>
                    <a:bodyPr/>
                    <a:lstStyle/>
                    <a:p>
                      <a:r>
                        <a:rPr lang="en-GB" sz="1100" b="0" dirty="0" smtClean="0">
                          <a:latin typeface="+mn-lt"/>
                          <a:hlinkClick r:id="rId10" action="ppaction://hlinkfile"/>
                        </a:rPr>
                        <a:t>Crisis </a:t>
                      </a:r>
                      <a:endParaRPr lang="en-GB" sz="1100" b="0" dirty="0">
                        <a:latin typeface="+mn-lt"/>
                      </a:endParaRPr>
                    </a:p>
                  </a:txBody>
                  <a:tcPr/>
                </a:tc>
                <a:tc>
                  <a:txBody>
                    <a:bodyPr/>
                    <a:lstStyle/>
                    <a:p>
                      <a:r>
                        <a:rPr lang="en-GB" sz="1100" b="0" dirty="0" smtClean="0">
                          <a:latin typeface="+mn-lt"/>
                        </a:rPr>
                        <a:t>Support and advice</a:t>
                      </a:r>
                      <a:endParaRPr lang="en-GB" sz="11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effectLst/>
                          <a:latin typeface="+mn-lt"/>
                        </a:rPr>
                        <a:t>Tel: 0844 251 0111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u="sng" kern="1200" dirty="0" smtClean="0">
                          <a:solidFill>
                            <a:schemeClr val="dk1"/>
                          </a:solidFill>
                          <a:effectLst/>
                          <a:latin typeface="+mn-lt"/>
                          <a:ea typeface="+mn-ea"/>
                          <a:cs typeface="+mn-cs"/>
                          <a:hlinkClick r:id="rId11"/>
                        </a:rPr>
                        <a:t>https://www.crisis.org.uk</a:t>
                      </a:r>
                      <a:endParaRPr lang="en-GB" sz="1100" b="0" dirty="0" smtClean="0">
                        <a:latin typeface="+mn-lt"/>
                      </a:endParaRPr>
                    </a:p>
                  </a:txBody>
                  <a:tcPr/>
                </a:tc>
              </a:tr>
              <a:tr h="370840">
                <a:tc>
                  <a:txBody>
                    <a:bodyPr/>
                    <a:lstStyle/>
                    <a:p>
                      <a:r>
                        <a:rPr lang="en-GB" sz="1100" u="sng" kern="1200" dirty="0" smtClean="0">
                          <a:solidFill>
                            <a:schemeClr val="dk1"/>
                          </a:solidFill>
                          <a:effectLst/>
                          <a:latin typeface="+mn-lt"/>
                          <a:ea typeface="+mn-ea"/>
                          <a:cs typeface="+mn-cs"/>
                          <a:hlinkClick r:id="rId12"/>
                        </a:rPr>
                        <a:t>Spear London</a:t>
                      </a:r>
                      <a:endParaRPr lang="en-GB" sz="1100" kern="1200" dirty="0" smtClean="0">
                        <a:solidFill>
                          <a:schemeClr val="dk1"/>
                        </a:solidFill>
                        <a:effectLst/>
                        <a:latin typeface="+mn-lt"/>
                        <a:ea typeface="+mn-ea"/>
                        <a:cs typeface="+mn-cs"/>
                      </a:endParaRPr>
                    </a:p>
                    <a:p>
                      <a:endParaRPr lang="en-GB" sz="1100" b="0" dirty="0">
                        <a:latin typeface="+mn-lt"/>
                      </a:endParaRPr>
                    </a:p>
                  </a:txBody>
                  <a:tcPr/>
                </a:tc>
                <a:tc>
                  <a:txBody>
                    <a:bodyPr/>
                    <a:lstStyle/>
                    <a:p>
                      <a:r>
                        <a:rPr lang="en-GB" sz="1100" b="0" dirty="0" smtClean="0">
                          <a:latin typeface="+mn-lt"/>
                        </a:rPr>
                        <a:t>Support and</a:t>
                      </a:r>
                      <a:r>
                        <a:rPr lang="en-GB" sz="1100" b="0" baseline="0" dirty="0" smtClean="0">
                          <a:latin typeface="+mn-lt"/>
                        </a:rPr>
                        <a:t> Advice</a:t>
                      </a:r>
                      <a:endParaRPr lang="en-GB" sz="11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u="sng" kern="1200" dirty="0" smtClean="0">
                          <a:solidFill>
                            <a:schemeClr val="dk1"/>
                          </a:solidFill>
                          <a:effectLst/>
                          <a:latin typeface="+mn-lt"/>
                          <a:ea typeface="+mn-ea"/>
                          <a:cs typeface="+mn-cs"/>
                          <a:hlinkClick r:id="rId12"/>
                        </a:rPr>
                        <a:t>http://www.spearlondon.org</a:t>
                      </a:r>
                      <a:endParaRPr kumimoji="0" lang="en-GB" sz="1100" kern="1200" dirty="0" smtClean="0">
                        <a:solidFill>
                          <a:schemeClr val="dk1"/>
                        </a:solidFill>
                        <a:effectLst/>
                        <a:latin typeface="+mn-lt"/>
                        <a:ea typeface="+mn-ea"/>
                        <a:cs typeface="+mn-cs"/>
                      </a:endParaRPr>
                    </a:p>
                    <a:p>
                      <a:endParaRPr lang="en-GB" sz="1100" b="0" dirty="0" smtClean="0">
                        <a:latin typeface="+mn-lt"/>
                      </a:endParaRPr>
                    </a:p>
                  </a:txBody>
                  <a:tcPr/>
                </a:tc>
              </a:tr>
              <a:tr h="370840">
                <a:tc>
                  <a:txBody>
                    <a:bodyPr/>
                    <a:lstStyle/>
                    <a:p>
                      <a:r>
                        <a:rPr lang="en-GB" sz="1100" b="0" dirty="0" smtClean="0">
                          <a:latin typeface="+mn-lt"/>
                          <a:hlinkClick r:id="rId13"/>
                        </a:rPr>
                        <a:t>Salvation</a:t>
                      </a:r>
                      <a:r>
                        <a:rPr lang="en-GB" sz="1100" b="0" baseline="0" dirty="0" smtClean="0">
                          <a:latin typeface="+mn-lt"/>
                          <a:hlinkClick r:id="rId13"/>
                        </a:rPr>
                        <a:t> Army</a:t>
                      </a:r>
                      <a:r>
                        <a:rPr lang="en-GB" sz="1100" b="0" dirty="0" smtClean="0">
                          <a:latin typeface="+mn-lt"/>
                          <a:hlinkClick r:id="rId13"/>
                        </a:rPr>
                        <a:t> </a:t>
                      </a:r>
                      <a:endParaRPr lang="en-GB" sz="1100" b="0" dirty="0">
                        <a:latin typeface="+mn-lt"/>
                      </a:endParaRPr>
                    </a:p>
                  </a:txBody>
                  <a:tcPr/>
                </a:tc>
                <a:tc>
                  <a:txBody>
                    <a:bodyPr/>
                    <a:lstStyle/>
                    <a:p>
                      <a:r>
                        <a:rPr lang="en-GB" sz="1100" b="0" dirty="0" smtClean="0">
                          <a:latin typeface="+mn-lt"/>
                        </a:rPr>
                        <a:t>Support</a:t>
                      </a:r>
                      <a:r>
                        <a:rPr lang="en-GB" sz="1100" b="0" baseline="0" dirty="0" smtClean="0">
                          <a:latin typeface="+mn-lt"/>
                        </a:rPr>
                        <a:t> and advice </a:t>
                      </a:r>
                      <a:endParaRPr lang="en-GB" sz="11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u="sng" kern="1200" dirty="0" smtClean="0">
                          <a:solidFill>
                            <a:schemeClr val="dk1"/>
                          </a:solidFill>
                          <a:effectLst/>
                          <a:latin typeface="+mn-lt"/>
                          <a:ea typeface="+mn-ea"/>
                          <a:cs typeface="+mn-cs"/>
                          <a:hlinkClick r:id="rId14"/>
                        </a:rPr>
                        <a:t>http://www.salvationarmy.org</a:t>
                      </a:r>
                      <a:endParaRPr kumimoji="0" lang="en-GB" sz="1100" kern="1200" dirty="0" smtClean="0">
                        <a:solidFill>
                          <a:schemeClr val="dk1"/>
                        </a:solidFill>
                        <a:effectLst/>
                        <a:latin typeface="+mn-lt"/>
                        <a:ea typeface="+mn-ea"/>
                        <a:cs typeface="+mn-cs"/>
                      </a:endParaRPr>
                    </a:p>
                    <a:p>
                      <a:endParaRPr lang="en-GB" sz="1100" b="0" dirty="0" smtClean="0">
                        <a:latin typeface="+mn-lt"/>
                      </a:endParaRPr>
                    </a:p>
                  </a:txBody>
                  <a:tcPr/>
                </a:tc>
              </a:tr>
              <a:tr h="370840">
                <a:tc>
                  <a:txBody>
                    <a:bodyPr/>
                    <a:lstStyle/>
                    <a:p>
                      <a:r>
                        <a:rPr lang="en-GB" sz="1100" u="sng" kern="1200" dirty="0" smtClean="0">
                          <a:solidFill>
                            <a:schemeClr val="dk1"/>
                          </a:solidFill>
                          <a:effectLst/>
                          <a:latin typeface="+mn-lt"/>
                          <a:ea typeface="+mn-ea"/>
                          <a:cs typeface="+mn-cs"/>
                          <a:hlinkClick r:id="rId15"/>
                        </a:rPr>
                        <a:t> Sutton Night Watch</a:t>
                      </a:r>
                      <a:endParaRPr lang="en-GB" sz="1100" kern="1200" dirty="0">
                        <a:solidFill>
                          <a:schemeClr val="dk1"/>
                        </a:solidFill>
                        <a:effectLst/>
                        <a:latin typeface="+mn-lt"/>
                        <a:ea typeface="+mn-ea"/>
                        <a:cs typeface="+mn-cs"/>
                      </a:endParaRP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mn-lt"/>
                          <a:cs typeface="Arial" panose="020B0604020202020204" pitchFamily="34" charset="0"/>
                        </a:rPr>
                        <a:t>  Support</a:t>
                      </a:r>
                      <a:r>
                        <a:rPr lang="en-GB" sz="1100" b="0" baseline="0" dirty="0" smtClean="0">
                          <a:solidFill>
                            <a:schemeClr val="tx1"/>
                          </a:solidFill>
                          <a:effectLst/>
                          <a:latin typeface="+mn-lt"/>
                          <a:cs typeface="Arial" panose="020B0604020202020204" pitchFamily="34" charset="0"/>
                        </a:rPr>
                        <a:t> for s</a:t>
                      </a:r>
                      <a:r>
                        <a:rPr lang="en-GB" sz="1100" b="0" dirty="0" smtClean="0">
                          <a:solidFill>
                            <a:schemeClr val="tx1"/>
                          </a:solidFill>
                          <a:effectLst/>
                          <a:latin typeface="+mn-lt"/>
                          <a:cs typeface="Arial" panose="020B0604020202020204" pitchFamily="34" charset="0"/>
                        </a:rPr>
                        <a:t>ingle homeless people .  </a:t>
                      </a:r>
                      <a:r>
                        <a:rPr lang="en-GB" sz="1100" kern="1200" dirty="0" smtClean="0">
                          <a:solidFill>
                            <a:schemeClr val="dk1"/>
                          </a:solidFill>
                          <a:effectLst/>
                          <a:latin typeface="+mn-lt"/>
                          <a:ea typeface="+mn-ea"/>
                          <a:cs typeface="+mn-cs"/>
                        </a:rPr>
                        <a:t>Three times a week, Monday, Wednesday and Friday between 7:30pm and 9:30pm a soup kitchen and food bank is run at the back of Sutton Station. They give out Clothes, blankets, sleeping bags, food, toiletries etc. all of which are donated by the general public and local shops and cafes.</a:t>
                      </a:r>
                      <a:endParaRPr lang="en-GB" sz="1100" b="0" dirty="0">
                        <a:solidFill>
                          <a:schemeClr val="tx1"/>
                        </a:solidFill>
                        <a:effectLst/>
                        <a:latin typeface="+mn-lt"/>
                        <a:cs typeface="Arial" panose="020B0604020202020204" pitchFamily="34" charset="0"/>
                      </a:endParaRP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kumimoji="0" lang="en-GB" sz="1100" u="sng" kern="1200" dirty="0" smtClean="0">
                          <a:solidFill>
                            <a:schemeClr val="dk1"/>
                          </a:solidFill>
                          <a:effectLst/>
                          <a:latin typeface="+mn-lt"/>
                          <a:ea typeface="+mn-ea"/>
                          <a:cs typeface="+mn-cs"/>
                          <a:hlinkClick r:id="rId15"/>
                        </a:rPr>
                        <a:t>https://suttonnightwatch.wordpress.com</a:t>
                      </a:r>
                      <a:r>
                        <a:rPr kumimoji="0" lang="en-GB" sz="1100" u="sng" kern="1200" baseline="0" dirty="0" smtClean="0">
                          <a:solidFill>
                            <a:schemeClr val="dk1"/>
                          </a:solidFill>
                          <a:effectLst/>
                          <a:latin typeface="+mn-lt"/>
                          <a:ea typeface="+mn-ea"/>
                          <a:cs typeface="+mn-cs"/>
                        </a:rPr>
                        <a:t>              </a:t>
                      </a:r>
                      <a:r>
                        <a:rPr kumimoji="0" lang="en-GB" sz="1100" u="none" kern="1200" baseline="0" dirty="0" smtClean="0">
                          <a:solidFill>
                            <a:schemeClr val="dk1"/>
                          </a:solidFill>
                          <a:effectLst/>
                          <a:latin typeface="+mn-lt"/>
                          <a:ea typeface="+mn-ea"/>
                          <a:cs typeface="+mn-cs"/>
                        </a:rPr>
                        <a:t>Email</a:t>
                      </a:r>
                      <a:r>
                        <a:rPr kumimoji="0" lang="en-GB" sz="1100" u="sng" kern="1200" baseline="0" dirty="0" smtClean="0">
                          <a:solidFill>
                            <a:schemeClr val="dk1"/>
                          </a:solidFill>
                          <a:effectLst/>
                          <a:latin typeface="+mn-lt"/>
                          <a:ea typeface="+mn-ea"/>
                          <a:cs typeface="+mn-cs"/>
                        </a:rPr>
                        <a:t>: </a:t>
                      </a:r>
                      <a:r>
                        <a:rPr lang="en-GB" sz="1100" kern="1200" dirty="0" smtClean="0">
                          <a:solidFill>
                            <a:schemeClr val="dk1"/>
                          </a:solidFill>
                          <a:effectLst/>
                          <a:latin typeface="+mn-lt"/>
                          <a:ea typeface="+mn-ea"/>
                          <a:cs typeface="+mn-cs"/>
                          <a:hlinkClick r:id="rId16"/>
                        </a:rPr>
                        <a:t>suttonnightwatch@gmail.com</a:t>
                      </a:r>
                      <a:endParaRPr lang="en-GB" sz="1100" kern="1200" dirty="0" smtClean="0">
                        <a:solidFill>
                          <a:schemeClr val="dk1"/>
                        </a:solidFill>
                        <a:effectLst/>
                        <a:latin typeface="+mn-lt"/>
                        <a:ea typeface="+mn-ea"/>
                        <a:cs typeface="+mn-cs"/>
                      </a:endParaRPr>
                    </a:p>
                    <a:p>
                      <a:r>
                        <a:rPr lang="en-GB" sz="1100" kern="1200" dirty="0" smtClean="0">
                          <a:solidFill>
                            <a:schemeClr val="dk1"/>
                          </a:solidFill>
                          <a:effectLst/>
                          <a:latin typeface="+mn-lt"/>
                          <a:ea typeface="+mn-ea"/>
                          <a:cs typeface="+mn-cs"/>
                        </a:rPr>
                        <a:t>Tel: 0780 222 5073</a:t>
                      </a:r>
                    </a:p>
                    <a:p>
                      <a:pPr marL="0" marR="0" indent="0" algn="l" defTabSz="914400" rtl="0" eaLnBrk="1" fontAlgn="auto" latinLnBrk="0" hangingPunct="1">
                        <a:lnSpc>
                          <a:spcPct val="115000"/>
                        </a:lnSpc>
                        <a:spcBef>
                          <a:spcPts val="0"/>
                        </a:spcBef>
                        <a:spcAft>
                          <a:spcPts val="0"/>
                        </a:spcAft>
                        <a:buClrTx/>
                        <a:buSzTx/>
                        <a:buFontTx/>
                        <a:buNone/>
                        <a:tabLst/>
                        <a:defRPr/>
                      </a:pPr>
                      <a:endParaRPr kumimoji="0" lang="en-GB" sz="1100" kern="1200" dirty="0" smtClean="0">
                        <a:solidFill>
                          <a:schemeClr val="dk1"/>
                        </a:solidFill>
                        <a:effectLst/>
                        <a:latin typeface="+mn-lt"/>
                        <a:ea typeface="+mn-ea"/>
                        <a:cs typeface="+mn-cs"/>
                      </a:endParaRPr>
                    </a:p>
                    <a:p>
                      <a:pPr>
                        <a:lnSpc>
                          <a:spcPct val="115000"/>
                        </a:lnSpc>
                        <a:spcAft>
                          <a:spcPts val="0"/>
                        </a:spcAft>
                      </a:pPr>
                      <a:endParaRPr lang="en-GB" sz="1100" b="0" dirty="0">
                        <a:solidFill>
                          <a:schemeClr val="tx1"/>
                        </a:solidFill>
                        <a:effectLst/>
                        <a:latin typeface="+mn-lt"/>
                        <a:ea typeface="Calibri"/>
                        <a:cs typeface="Arial" panose="020B0604020202020204" pitchFamily="34" charset="0"/>
                      </a:endParaRPr>
                    </a:p>
                  </a:txBody>
                  <a:tcPr marL="10869" marR="10869"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latin typeface="+mn-lt"/>
                          <a:hlinkClick r:id="rId17"/>
                        </a:rPr>
                        <a:t>S</a:t>
                      </a:r>
                      <a:r>
                        <a:rPr lang="en-GB" sz="1100" b="0" baseline="0" dirty="0" smtClean="0">
                          <a:latin typeface="+mn-lt"/>
                          <a:hlinkClick r:id="rId17"/>
                        </a:rPr>
                        <a:t>utton H</a:t>
                      </a:r>
                      <a:r>
                        <a:rPr lang="en-GB" sz="1100" b="0" dirty="0" smtClean="0">
                          <a:latin typeface="+mn-lt"/>
                          <a:hlinkClick r:id="rId17"/>
                        </a:rPr>
                        <a:t>ousing</a:t>
                      </a:r>
                      <a:r>
                        <a:rPr lang="en-GB" sz="1100" b="0" baseline="0" dirty="0" smtClean="0">
                          <a:latin typeface="+mn-lt"/>
                          <a:hlinkClick r:id="rId17"/>
                        </a:rPr>
                        <a:t> Advice Service </a:t>
                      </a:r>
                      <a:endParaRPr lang="en-GB" sz="1100" b="0" dirty="0" smtClean="0">
                        <a:latin typeface="+mn-lt"/>
                      </a:endParaRPr>
                    </a:p>
                  </a:txBody>
                  <a:tcPr/>
                </a:tc>
                <a:tc>
                  <a:txBody>
                    <a:bodyPr/>
                    <a:lstStyle/>
                    <a:p>
                      <a:r>
                        <a:rPr lang="en-GB" sz="1100" b="0" dirty="0" smtClean="0"/>
                        <a:t>Support</a:t>
                      </a:r>
                      <a:r>
                        <a:rPr lang="en-GB" sz="1100" b="0" baseline="0" dirty="0" smtClean="0"/>
                        <a:t> and advice </a:t>
                      </a:r>
                      <a:endParaRPr lang="en-GB"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smtClean="0">
                          <a:solidFill>
                            <a:schemeClr val="dk1"/>
                          </a:solidFill>
                          <a:effectLst/>
                          <a:latin typeface="+mn-lt"/>
                          <a:ea typeface="+mn-ea"/>
                          <a:cs typeface="+mn-cs"/>
                          <a:hlinkClick r:id="rId18"/>
                        </a:rPr>
                        <a:t>https://www.sutton.gov.uk/info/200502/housing_advice_and_options/1310/housing_advice/7</a:t>
                      </a:r>
                      <a:endParaRPr lang="en-GB" sz="1100" b="0" dirty="0" smtClean="0"/>
                    </a:p>
                  </a:txBody>
                  <a:tcPr/>
                </a:tc>
              </a:tr>
            </a:tbl>
          </a:graphicData>
        </a:graphic>
      </p:graphicFrame>
      <p:sp>
        <p:nvSpPr>
          <p:cNvPr id="5" name="TextBox 4"/>
          <p:cNvSpPr txBox="1"/>
          <p:nvPr/>
        </p:nvSpPr>
        <p:spPr>
          <a:xfrm>
            <a:off x="251520" y="260648"/>
            <a:ext cx="3240360" cy="369332"/>
          </a:xfrm>
          <a:prstGeom prst="rect">
            <a:avLst/>
          </a:prstGeom>
          <a:noFill/>
        </p:spPr>
        <p:txBody>
          <a:bodyPr wrap="square" rtlCol="0">
            <a:spAutoFit/>
          </a:bodyPr>
          <a:lstStyle/>
          <a:p>
            <a:r>
              <a:rPr lang="en-GB" b="1" dirty="0" smtClean="0"/>
              <a:t>Rough Sleepers &amp; Homelessness</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25</a:t>
            </a:fld>
            <a:endParaRPr lang="en-GB"/>
          </a:p>
        </p:txBody>
      </p:sp>
      <p:sp>
        <p:nvSpPr>
          <p:cNvPr id="6" name="TextBox 5"/>
          <p:cNvSpPr txBox="1"/>
          <p:nvPr/>
        </p:nvSpPr>
        <p:spPr>
          <a:xfrm>
            <a:off x="6876256" y="6451484"/>
            <a:ext cx="1224136" cy="307777"/>
          </a:xfrm>
          <a:prstGeom prst="rect">
            <a:avLst/>
          </a:prstGeom>
          <a:noFill/>
        </p:spPr>
        <p:txBody>
          <a:bodyPr wrap="square" rtlCol="0">
            <a:spAutoFit/>
          </a:bodyPr>
          <a:lstStyle/>
          <a:p>
            <a:r>
              <a:rPr lang="en-GB" sz="1400" b="1" dirty="0" smtClean="0">
                <a:hlinkClick r:id="rId19" action="ppaction://hlinksldjump"/>
              </a:rPr>
              <a:t>Back to Index</a:t>
            </a:r>
            <a:endParaRPr lang="en-GB" sz="1400" b="1" dirty="0"/>
          </a:p>
        </p:txBody>
      </p:sp>
      <p:sp>
        <p:nvSpPr>
          <p:cNvPr id="7" name="TextBox 6"/>
          <p:cNvSpPr txBox="1"/>
          <p:nvPr/>
        </p:nvSpPr>
        <p:spPr>
          <a:xfrm>
            <a:off x="3779912" y="116632"/>
            <a:ext cx="4968552" cy="553998"/>
          </a:xfrm>
          <a:prstGeom prst="rect">
            <a:avLst/>
          </a:prstGeom>
          <a:noFill/>
        </p:spPr>
        <p:txBody>
          <a:bodyPr wrap="square" rtlCol="0">
            <a:spAutoFit/>
          </a:bodyPr>
          <a:lstStyle/>
          <a:p>
            <a:r>
              <a:rPr lang="en-GB" sz="1000" b="1" dirty="0" smtClean="0"/>
              <a:t>A person who is a Rough sleeper -</a:t>
            </a:r>
            <a:r>
              <a:rPr lang="en-GB" sz="1000" dirty="0" smtClean="0"/>
              <a:t> has no roof over the head &amp; is sleeping in the streets</a:t>
            </a:r>
          </a:p>
          <a:p>
            <a:r>
              <a:rPr lang="en-GB" sz="1000" b="1" smtClean="0"/>
              <a:t>A </a:t>
            </a:r>
            <a:r>
              <a:rPr lang="en-GB" sz="1000" b="1" dirty="0" smtClean="0"/>
              <a:t>person who is Homeless </a:t>
            </a:r>
            <a:r>
              <a:rPr lang="en-GB" sz="1000" dirty="0" smtClean="0"/>
              <a:t>        – has </a:t>
            </a:r>
            <a:r>
              <a:rPr lang="en-GB" sz="1000" dirty="0"/>
              <a:t>no </a:t>
            </a:r>
            <a:r>
              <a:rPr lang="en-GB" sz="1000" dirty="0" smtClean="0"/>
              <a:t>home &amp;  </a:t>
            </a:r>
            <a:r>
              <a:rPr lang="en-GB" sz="1000" dirty="0"/>
              <a:t>without a permanent place of </a:t>
            </a:r>
            <a:r>
              <a:rPr lang="en-GB" sz="1000" dirty="0" smtClean="0"/>
              <a:t>residence. They may be in temp or emergency accommodation</a:t>
            </a:r>
            <a:endParaRPr lang="en-GB" sz="1000" dirty="0"/>
          </a:p>
        </p:txBody>
      </p:sp>
    </p:spTree>
    <p:extLst>
      <p:ext uri="{BB962C8B-B14F-4D97-AF65-F5344CB8AC3E}">
        <p14:creationId xmlns:p14="http://schemas.microsoft.com/office/powerpoint/2010/main" val="17705317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797200587"/>
              </p:ext>
            </p:extLst>
          </p:nvPr>
        </p:nvGraphicFramePr>
        <p:xfrm>
          <a:off x="300658" y="468732"/>
          <a:ext cx="8568952" cy="6385560"/>
        </p:xfrm>
        <a:graphic>
          <a:graphicData uri="http://schemas.openxmlformats.org/drawingml/2006/table">
            <a:tbl>
              <a:tblPr firstRow="1" bandRow="1">
                <a:tableStyleId>{5C22544A-7EE6-4342-B048-85BDC9FD1C3A}</a:tableStyleId>
              </a:tblPr>
              <a:tblGrid>
                <a:gridCol w="1879457"/>
                <a:gridCol w="3616021"/>
                <a:gridCol w="3073474"/>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a:t>
                      </a:r>
                      <a:endParaRPr lang="en-GB" sz="1100" dirty="0"/>
                    </a:p>
                  </a:txBody>
                  <a:tcPr/>
                </a:tc>
              </a:tr>
              <a:tr h="370840">
                <a:tc>
                  <a:txBody>
                    <a:bodyPr/>
                    <a:lstStyle/>
                    <a:p>
                      <a:r>
                        <a:rPr lang="en-GB" sz="1100" dirty="0" err="1" smtClean="0">
                          <a:hlinkClick r:id="rId4"/>
                        </a:rPr>
                        <a:t>Selfharm</a:t>
                      </a:r>
                      <a:r>
                        <a:rPr lang="en-GB" sz="1100" baseline="0" dirty="0" smtClean="0">
                          <a:hlinkClick r:id="rId4"/>
                        </a:rPr>
                        <a:t> UK </a:t>
                      </a:r>
                      <a:endParaRPr lang="en-GB" sz="1100" dirty="0"/>
                    </a:p>
                  </a:txBody>
                  <a:tcPr/>
                </a:tc>
                <a:tc>
                  <a:txBody>
                    <a:bodyPr/>
                    <a:lstStyle/>
                    <a:p>
                      <a:r>
                        <a:rPr lang="en-GB" sz="1100" dirty="0" smtClean="0"/>
                        <a:t>National organisation that supports girls and women affected by self-injury or self-harm.</a:t>
                      </a:r>
                      <a:endParaRPr lang="en-GB" sz="1100" dirty="0"/>
                    </a:p>
                  </a:txBody>
                  <a:tcPr/>
                </a:tc>
                <a:tc>
                  <a:txBody>
                    <a:bodyPr/>
                    <a:lstStyle/>
                    <a:p>
                      <a:r>
                        <a:rPr lang="en-GB" sz="1100" dirty="0" smtClean="0"/>
                        <a:t>general enquiries please email - </a:t>
                      </a:r>
                      <a:r>
                        <a:rPr lang="en-GB" sz="1100" dirty="0" smtClean="0">
                          <a:hlinkClick r:id="rId5"/>
                        </a:rPr>
                        <a:t>info@selfharm.co.uk</a:t>
                      </a:r>
                      <a:endParaRPr lang="en-GB" sz="1100" dirty="0" smtClean="0"/>
                    </a:p>
                    <a:p>
                      <a:r>
                        <a:rPr lang="en-GB" sz="1100" dirty="0" smtClean="0"/>
                        <a:t>helpline: 0808 800 8088</a:t>
                      </a:r>
                    </a:p>
                  </a:txBody>
                  <a:tcPr/>
                </a:tc>
              </a:tr>
              <a:tr h="370840">
                <a:tc>
                  <a:txBody>
                    <a:bodyPr/>
                    <a:lstStyle/>
                    <a:p>
                      <a:r>
                        <a:rPr lang="en-GB" sz="1100" dirty="0" smtClean="0">
                          <a:hlinkClick r:id="rId6"/>
                        </a:rPr>
                        <a:t>The Mix </a:t>
                      </a:r>
                      <a:endParaRPr lang="en-GB" sz="1100" dirty="0"/>
                    </a:p>
                  </a:txBody>
                  <a:tcPr/>
                </a:tc>
                <a:tc>
                  <a:txBody>
                    <a:bodyPr/>
                    <a:lstStyle/>
                    <a:p>
                      <a:r>
                        <a:rPr lang="en-GB" sz="1100" dirty="0" smtClean="0"/>
                        <a:t>UK’s leading support service for young people U25. Include help for mental health to money, from homelessness to finding a job, from break-ups to drugs. </a:t>
                      </a:r>
                      <a:endParaRPr lang="en-GB" sz="1100" dirty="0"/>
                    </a:p>
                  </a:txBody>
                  <a:tcPr/>
                </a:tc>
                <a:tc>
                  <a:txBody>
                    <a:bodyPr/>
                    <a:lstStyle/>
                    <a:p>
                      <a:r>
                        <a:rPr lang="en-GB" sz="1100" dirty="0" smtClean="0"/>
                        <a:t>08088084994</a:t>
                      </a:r>
                      <a:r>
                        <a:rPr lang="en-GB" sz="1100" baseline="0" dirty="0" smtClean="0"/>
                        <a:t> </a:t>
                      </a:r>
                    </a:p>
                    <a:p>
                      <a:r>
                        <a:rPr lang="en-GB" sz="1100" dirty="0" smtClean="0">
                          <a:hlinkClick r:id="rId6"/>
                        </a:rPr>
                        <a:t>Online chat </a:t>
                      </a:r>
                      <a:endParaRPr lang="en-GB" sz="1100" dirty="0"/>
                    </a:p>
                  </a:txBody>
                  <a:tcPr/>
                </a:tc>
              </a:tr>
              <a:tr h="370840">
                <a:tc>
                  <a:txBody>
                    <a:bodyPr/>
                    <a:lstStyle/>
                    <a:p>
                      <a:r>
                        <a:rPr lang="en-GB" sz="1100" dirty="0" err="1" smtClean="0">
                          <a:hlinkClick r:id="rId7"/>
                        </a:rPr>
                        <a:t>Lifesigns</a:t>
                      </a:r>
                      <a:endParaRPr lang="en-GB" sz="1100" dirty="0"/>
                    </a:p>
                  </a:txBody>
                  <a:tcPr/>
                </a:tc>
                <a:tc>
                  <a:txBody>
                    <a:bodyPr/>
                    <a:lstStyle/>
                    <a:p>
                      <a:r>
                        <a:rPr lang="en-GB" sz="1100" dirty="0" smtClean="0"/>
                        <a:t>Provides</a:t>
                      </a:r>
                      <a:r>
                        <a:rPr lang="en-GB" sz="1100" baseline="0" dirty="0" smtClean="0"/>
                        <a:t> </a:t>
                      </a:r>
                      <a:r>
                        <a:rPr lang="en-GB" sz="1100" dirty="0" smtClean="0"/>
                        <a:t>information about self-injury</a:t>
                      </a:r>
                      <a:endParaRPr lang="en-GB" sz="1100" dirty="0"/>
                    </a:p>
                  </a:txBody>
                  <a:tcPr/>
                </a:tc>
                <a:tc>
                  <a:txBody>
                    <a:bodyPr/>
                    <a:lstStyle/>
                    <a:p>
                      <a:r>
                        <a:rPr lang="en-GB" sz="1100" dirty="0" smtClean="0">
                          <a:hlinkClick r:id="rId8"/>
                        </a:rPr>
                        <a:t>Online forum </a:t>
                      </a:r>
                      <a:endParaRPr lang="en-GB" sz="1100" dirty="0"/>
                    </a:p>
                  </a:txBody>
                  <a:tcPr/>
                </a:tc>
              </a:tr>
              <a:tr h="370840">
                <a:tc>
                  <a:txBody>
                    <a:bodyPr/>
                    <a:lstStyle/>
                    <a:p>
                      <a:r>
                        <a:rPr lang="en-GB" sz="1200" u="sng" kern="1200" dirty="0" smtClean="0">
                          <a:solidFill>
                            <a:schemeClr val="dk1"/>
                          </a:solidFill>
                          <a:effectLst/>
                          <a:latin typeface="+mn-lt"/>
                          <a:ea typeface="+mn-ea"/>
                          <a:cs typeface="+mn-cs"/>
                          <a:hlinkClick r:id="rId9"/>
                        </a:rPr>
                        <a:t>SANE</a:t>
                      </a:r>
                      <a:endParaRPr lang="en-GB" sz="1200" kern="1200" dirty="0">
                        <a:solidFill>
                          <a:schemeClr val="dk1"/>
                        </a:solidFill>
                        <a:effectLst/>
                        <a:latin typeface="+mn-lt"/>
                        <a:ea typeface="+mn-ea"/>
                        <a:cs typeface="+mn-cs"/>
                      </a:endParaRPr>
                    </a:p>
                  </a:txBody>
                  <a:tcPr/>
                </a:tc>
                <a:tc>
                  <a:txBody>
                    <a:bodyPr/>
                    <a:lstStyle/>
                    <a:p>
                      <a:r>
                        <a:rPr lang="en-GB" sz="1100" dirty="0" smtClean="0"/>
                        <a:t>SANE provides emotional support and information to anyone affected by mental illness, including families, friends and carers. </a:t>
                      </a:r>
                      <a:endParaRPr lang="en-GB" sz="1100" dirty="0"/>
                    </a:p>
                  </a:txBody>
                  <a:tcPr/>
                </a:tc>
                <a:tc>
                  <a:txBody>
                    <a:bodyPr/>
                    <a:lstStyle/>
                    <a:p>
                      <a:r>
                        <a:rPr lang="en-GB" sz="1100" dirty="0" smtClean="0"/>
                        <a:t>Services include: </a:t>
                      </a:r>
                    </a:p>
                    <a:p>
                      <a:r>
                        <a:rPr lang="en-GB" sz="1100" dirty="0" err="1" smtClean="0"/>
                        <a:t>SANEline</a:t>
                      </a:r>
                      <a:r>
                        <a:rPr lang="en-GB" sz="1100" dirty="0" smtClean="0"/>
                        <a:t>: Available on 0300 304 7000 from 4.30pm to 10.30pm every evening.</a:t>
                      </a:r>
                    </a:p>
                    <a:p>
                      <a:r>
                        <a:rPr lang="en-GB" sz="1100" dirty="0" err="1" smtClean="0"/>
                        <a:t>Textcare</a:t>
                      </a:r>
                      <a:r>
                        <a:rPr lang="en-GB" sz="1100" dirty="0" smtClean="0"/>
                        <a:t>: Allows you to arrange for messages of support at times that are right for you.</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u="sng" kern="1200" dirty="0" smtClean="0">
                          <a:solidFill>
                            <a:schemeClr val="dk1"/>
                          </a:solidFill>
                          <a:effectLst/>
                          <a:latin typeface="+mn-lt"/>
                          <a:ea typeface="+mn-ea"/>
                          <a:cs typeface="+mn-cs"/>
                          <a:hlinkClick r:id="rId10"/>
                        </a:rPr>
                        <a:t>Rethink – self harm</a:t>
                      </a:r>
                      <a:endParaRPr lang="en-GB" sz="1200" kern="1200" dirty="0" smtClean="0">
                        <a:solidFill>
                          <a:schemeClr val="dk1"/>
                        </a:solidFill>
                        <a:effectLst/>
                        <a:latin typeface="+mn-lt"/>
                        <a:ea typeface="+mn-ea"/>
                        <a:cs typeface="+mn-cs"/>
                      </a:endParaRPr>
                    </a:p>
                    <a:p>
                      <a:endParaRPr lang="en-GB" sz="1100" dirty="0"/>
                    </a:p>
                  </a:txBody>
                  <a:tcPr/>
                </a:tc>
                <a:tc>
                  <a:txBody>
                    <a:bodyPr/>
                    <a:lstStyle/>
                    <a:p>
                      <a:r>
                        <a:rPr lang="en-GB" sz="1100" dirty="0" smtClean="0"/>
                        <a:t>Rethink</a:t>
                      </a:r>
                      <a:r>
                        <a:rPr lang="en-GB" sz="1100" baseline="0" dirty="0" smtClean="0"/>
                        <a:t> help millions of people affected by mental illness by challenging attitudes, changing lives.</a:t>
                      </a:r>
                      <a:endParaRPr lang="en-GB" sz="1100" dirty="0"/>
                    </a:p>
                  </a:txBody>
                  <a:tcPr/>
                </a:tc>
                <a:tc>
                  <a:txBody>
                    <a:bodyPr/>
                    <a:lstStyle/>
                    <a:p>
                      <a:r>
                        <a:rPr lang="en-GB" sz="1100" b="0" dirty="0" smtClean="0"/>
                        <a:t>Advice line: 0300 5000927 Mon-Fri 9.30am – 4.00pm</a:t>
                      </a:r>
                      <a:endParaRPr lang="en-GB" sz="1100" b="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u="sng" kern="1200" dirty="0" smtClean="0">
                          <a:solidFill>
                            <a:schemeClr val="dk1"/>
                          </a:solidFill>
                          <a:effectLst/>
                          <a:latin typeface="+mn-lt"/>
                          <a:ea typeface="+mn-ea"/>
                          <a:cs typeface="+mn-cs"/>
                          <a:hlinkClick r:id="rId11"/>
                        </a:rPr>
                        <a:t>Self Injury Support</a:t>
                      </a:r>
                      <a:endParaRPr lang="en-GB" sz="1200" kern="1200" dirty="0" smtClean="0">
                        <a:solidFill>
                          <a:schemeClr val="dk1"/>
                        </a:solidFill>
                        <a:effectLst/>
                        <a:latin typeface="+mn-lt"/>
                        <a:ea typeface="+mn-ea"/>
                        <a:cs typeface="+mn-cs"/>
                      </a:endParaRPr>
                    </a:p>
                    <a:p>
                      <a:endParaRPr lang="en-GB" sz="1100" dirty="0"/>
                    </a:p>
                  </a:txBody>
                  <a:tcPr/>
                </a:tc>
                <a:tc>
                  <a:txBody>
                    <a:bodyPr/>
                    <a:lstStyle/>
                    <a:p>
                      <a:r>
                        <a:rPr lang="en-GB" sz="1100" dirty="0" smtClean="0"/>
                        <a:t>Supports girls and women affected by self-injury or self-harm.</a:t>
                      </a:r>
                      <a:endParaRPr lang="en-GB" sz="1100" dirty="0"/>
                    </a:p>
                  </a:txBody>
                  <a:tcPr/>
                </a:tc>
                <a:tc>
                  <a:txBody>
                    <a:bodyPr/>
                    <a:lstStyle/>
                    <a:p>
                      <a:r>
                        <a:rPr lang="en-GB" sz="1100" dirty="0" smtClean="0"/>
                        <a:t>Helpline :0808 800 8088 open Tuesday to Thursday 7pm – 9:30pm. Also email &amp; Text support.</a:t>
                      </a:r>
                    </a:p>
                    <a:p>
                      <a:endParaRPr lang="en-GB" sz="1100" dirty="0"/>
                    </a:p>
                  </a:txBody>
                  <a:tcPr/>
                </a:tc>
              </a:tr>
              <a:tr h="370840">
                <a:tc>
                  <a:txBody>
                    <a:bodyPr/>
                    <a:lstStyle/>
                    <a:p>
                      <a:r>
                        <a:rPr lang="en-GB" sz="1100" dirty="0" smtClean="0">
                          <a:hlinkClick r:id="rId12"/>
                        </a:rPr>
                        <a:t>Campaign Against</a:t>
                      </a:r>
                      <a:r>
                        <a:rPr lang="en-GB" sz="1100" baseline="0" dirty="0" smtClean="0">
                          <a:hlinkClick r:id="rId12"/>
                        </a:rPr>
                        <a:t> Living Miserably (CALM) </a:t>
                      </a:r>
                      <a:endParaRPr lang="en-GB" sz="1100" dirty="0"/>
                    </a:p>
                  </a:txBody>
                  <a:tcPr/>
                </a:tc>
                <a:tc>
                  <a:txBody>
                    <a:bodyPr/>
                    <a:lstStyle/>
                    <a:p>
                      <a:r>
                        <a:rPr lang="en-GB" sz="1100" dirty="0" smtClean="0"/>
                        <a:t>Help</a:t>
                      </a:r>
                      <a:r>
                        <a:rPr lang="en-GB" sz="1100" baseline="0" dirty="0" smtClean="0"/>
                        <a:t> </a:t>
                      </a:r>
                      <a:r>
                        <a:rPr lang="en-GB" sz="1100" dirty="0" smtClean="0"/>
                        <a:t>for men </a:t>
                      </a:r>
                      <a:endParaRPr lang="en-GB" sz="1100" dirty="0"/>
                    </a:p>
                  </a:txBody>
                  <a:tcPr/>
                </a:tc>
                <a:tc>
                  <a:txBody>
                    <a:bodyPr/>
                    <a:lstStyle/>
                    <a:p>
                      <a:r>
                        <a:rPr lang="en-GB" sz="1100" dirty="0" smtClean="0"/>
                        <a:t>Helpline: 0800 585858 5pm – midnight</a:t>
                      </a:r>
                    </a:p>
                    <a:p>
                      <a:r>
                        <a:rPr lang="en-GB" sz="1100" dirty="0" err="1" smtClean="0"/>
                        <a:t>Webchat</a:t>
                      </a:r>
                      <a:r>
                        <a:rPr lang="en-GB" sz="1100" dirty="0" smtClean="0"/>
                        <a:t> 5pm - midnight</a:t>
                      </a:r>
                      <a:endParaRPr lang="en-GB" sz="1100" dirty="0"/>
                    </a:p>
                  </a:txBody>
                  <a:tcPr/>
                </a:tc>
              </a:tr>
              <a:tr h="370840">
                <a:tc>
                  <a:txBody>
                    <a:bodyPr/>
                    <a:lstStyle/>
                    <a:p>
                      <a:r>
                        <a:rPr lang="en-GB" sz="1100" dirty="0" smtClean="0">
                          <a:hlinkClick r:id="rId13"/>
                        </a:rPr>
                        <a:t>Mind</a:t>
                      </a:r>
                      <a:endParaRPr lang="en-GB" sz="1100" dirty="0"/>
                    </a:p>
                  </a:txBody>
                  <a:tcPr/>
                </a:tc>
                <a:tc>
                  <a:txBody>
                    <a:bodyPr/>
                    <a:lstStyle/>
                    <a:p>
                      <a:r>
                        <a:rPr lang="en-GB" sz="1100" dirty="0" smtClean="0"/>
                        <a:t>Information</a:t>
                      </a:r>
                      <a:r>
                        <a:rPr lang="en-GB" sz="1100" baseline="0" dirty="0" smtClean="0"/>
                        <a:t> </a:t>
                      </a:r>
                      <a:endParaRPr lang="en-GB" sz="1100" dirty="0"/>
                    </a:p>
                  </a:txBody>
                  <a:tcPr/>
                </a:tc>
                <a:tc>
                  <a:txBody>
                    <a:bodyPr/>
                    <a:lstStyle/>
                    <a:p>
                      <a:r>
                        <a:rPr lang="en-GB" sz="1100" dirty="0" smtClean="0">
                          <a:hlinkClick r:id="rId14"/>
                        </a:rPr>
                        <a:t>Directory</a:t>
                      </a:r>
                      <a:r>
                        <a:rPr lang="en-GB" sz="1100" baseline="0" dirty="0" smtClean="0">
                          <a:hlinkClick r:id="rId14"/>
                        </a:rPr>
                        <a:t> </a:t>
                      </a:r>
                      <a:endParaRPr lang="en-GB" sz="1100" dirty="0"/>
                    </a:p>
                  </a:txBody>
                  <a:tcPr/>
                </a:tc>
              </a:tr>
              <a:tr h="370840">
                <a:tc>
                  <a:txBody>
                    <a:bodyPr/>
                    <a:lstStyle/>
                    <a:p>
                      <a:r>
                        <a:rPr lang="en-GB" sz="1100" dirty="0" err="1" smtClean="0">
                          <a:hlinkClick r:id="rId15"/>
                        </a:rPr>
                        <a:t>SupportLine</a:t>
                      </a:r>
                      <a:endParaRPr lang="en-GB" sz="1100" dirty="0"/>
                    </a:p>
                  </a:txBody>
                  <a:tcPr/>
                </a:tc>
                <a:tc>
                  <a:txBody>
                    <a:bodyPr/>
                    <a:lstStyle/>
                    <a:p>
                      <a:r>
                        <a:rPr lang="en-GB" sz="1100" dirty="0" smtClean="0"/>
                        <a:t>provides a confidential telephone helpline offering emotional support to any individual on any issue. The Helpline is primarily a preventative service and aims to support people before they reach the point of crisis.</a:t>
                      </a:r>
                      <a:endParaRPr lang="en-GB" sz="1100" dirty="0"/>
                    </a:p>
                  </a:txBody>
                  <a:tcPr/>
                </a:tc>
                <a:tc>
                  <a:txBody>
                    <a:bodyPr/>
                    <a:lstStyle/>
                    <a:p>
                      <a:r>
                        <a:rPr lang="en-GB" sz="1100" b="0" dirty="0" smtClean="0"/>
                        <a:t>Helpline: 01708 765200</a:t>
                      </a:r>
                      <a:endParaRPr lang="en-GB" sz="1100" b="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u="sng" kern="1200" dirty="0" smtClean="0">
                          <a:solidFill>
                            <a:schemeClr val="dk1"/>
                          </a:solidFill>
                          <a:effectLst/>
                          <a:latin typeface="+mn-lt"/>
                          <a:ea typeface="+mn-ea"/>
                          <a:cs typeface="+mn-cs"/>
                          <a:hlinkClick r:id="rId16"/>
                        </a:rPr>
                        <a:t>Sutton Local Safeguarding Board</a:t>
                      </a:r>
                      <a:endParaRPr lang="en-GB" sz="1200" kern="1200" dirty="0" smtClean="0">
                        <a:solidFill>
                          <a:schemeClr val="dk1"/>
                        </a:solidFill>
                        <a:effectLst/>
                        <a:latin typeface="+mn-lt"/>
                        <a:ea typeface="+mn-ea"/>
                        <a:cs typeface="+mn-cs"/>
                      </a:endParaRPr>
                    </a:p>
                    <a:p>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Local support in Sutton for children</a:t>
                      </a:r>
                      <a:endParaRPr lang="en-GB" sz="1100" dirty="0"/>
                    </a:p>
                  </a:txBody>
                  <a:tcPr/>
                </a:tc>
                <a:tc>
                  <a:txBody>
                    <a:bodyPr/>
                    <a:lstStyle/>
                    <a:p>
                      <a:r>
                        <a:rPr lang="en-GB" sz="1100" b="0" dirty="0" smtClean="0"/>
                        <a:t>Multi-Agency Safeguarding Hub (MASH) Tel: 020 8770 6001 </a:t>
                      </a:r>
                    </a:p>
                    <a:p>
                      <a:r>
                        <a:rPr lang="en-GB" sz="1100" b="0" dirty="0" smtClean="0"/>
                        <a:t>Or Email:</a:t>
                      </a:r>
                      <a:r>
                        <a:rPr lang="en-GB" sz="1100" b="0" baseline="0" dirty="0" smtClean="0"/>
                        <a:t> </a:t>
                      </a:r>
                      <a:r>
                        <a:rPr lang="en-GB" sz="1100" b="0" dirty="0" smtClean="0">
                          <a:hlinkClick r:id="rId17"/>
                        </a:rPr>
                        <a:t>mash@sutton.gov.uk</a:t>
                      </a:r>
                      <a:endParaRPr lang="en-GB" sz="1100" b="0" dirty="0" smtClean="0"/>
                    </a:p>
                    <a:p>
                      <a:endParaRPr lang="en-GB" sz="1100" b="0" dirty="0"/>
                    </a:p>
                  </a:txBody>
                  <a:tcPr/>
                </a:tc>
              </a:tr>
            </a:tbl>
          </a:graphicData>
        </a:graphic>
      </p:graphicFrame>
      <p:sp>
        <p:nvSpPr>
          <p:cNvPr id="5" name="TextBox 4"/>
          <p:cNvSpPr txBox="1"/>
          <p:nvPr/>
        </p:nvSpPr>
        <p:spPr>
          <a:xfrm>
            <a:off x="228650" y="88980"/>
            <a:ext cx="8640960" cy="369332"/>
          </a:xfrm>
          <a:prstGeom prst="rect">
            <a:avLst/>
          </a:prstGeom>
          <a:noFill/>
        </p:spPr>
        <p:txBody>
          <a:bodyPr wrap="square" rtlCol="0">
            <a:spAutoFit/>
          </a:bodyPr>
          <a:lstStyle/>
          <a:p>
            <a:r>
              <a:rPr lang="en-GB" b="1" dirty="0" smtClean="0"/>
              <a:t>Self-harm 				 </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26</a:t>
            </a:fld>
            <a:endParaRPr lang="en-GB"/>
          </a:p>
        </p:txBody>
      </p:sp>
      <p:sp>
        <p:nvSpPr>
          <p:cNvPr id="6" name="TextBox 5"/>
          <p:cNvSpPr txBox="1"/>
          <p:nvPr/>
        </p:nvSpPr>
        <p:spPr>
          <a:xfrm>
            <a:off x="6876256" y="6451484"/>
            <a:ext cx="1224136" cy="307777"/>
          </a:xfrm>
          <a:prstGeom prst="rect">
            <a:avLst/>
          </a:prstGeom>
          <a:noFill/>
        </p:spPr>
        <p:txBody>
          <a:bodyPr wrap="square" rtlCol="0">
            <a:spAutoFit/>
          </a:bodyPr>
          <a:lstStyle/>
          <a:p>
            <a:r>
              <a:rPr lang="en-GB" sz="1400" b="1" dirty="0" smtClean="0">
                <a:hlinkClick r:id="rId18" action="ppaction://hlinksldjump"/>
              </a:rPr>
              <a:t>Back to Index</a:t>
            </a:r>
            <a:endParaRPr lang="en-GB" sz="1400" b="1" dirty="0"/>
          </a:p>
        </p:txBody>
      </p:sp>
    </p:spTree>
    <p:extLst>
      <p:ext uri="{BB962C8B-B14F-4D97-AF65-F5344CB8AC3E}">
        <p14:creationId xmlns:p14="http://schemas.microsoft.com/office/powerpoint/2010/main" val="2357958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611307084"/>
              </p:ext>
            </p:extLst>
          </p:nvPr>
        </p:nvGraphicFramePr>
        <p:xfrm>
          <a:off x="228650" y="458572"/>
          <a:ext cx="8568952" cy="5440680"/>
        </p:xfrm>
        <a:graphic>
          <a:graphicData uri="http://schemas.openxmlformats.org/drawingml/2006/table">
            <a:tbl>
              <a:tblPr firstRow="1" bandRow="1">
                <a:tableStyleId>{5C22544A-7EE6-4342-B048-85BDC9FD1C3A}</a:tableStyleId>
              </a:tblPr>
              <a:tblGrid>
                <a:gridCol w="1535038"/>
                <a:gridCol w="3888432"/>
                <a:gridCol w="3145482"/>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a:t>
                      </a:r>
                      <a:endParaRPr lang="en-GB" sz="1100" dirty="0"/>
                    </a:p>
                  </a:txBody>
                  <a:tcPr/>
                </a:tc>
              </a:tr>
              <a:tr h="370840">
                <a:tc>
                  <a:txBody>
                    <a:bodyPr/>
                    <a:lstStyle/>
                    <a:p>
                      <a:r>
                        <a:rPr lang="en-GB" sz="1100" dirty="0" smtClean="0">
                          <a:hlinkClick r:id="rId4"/>
                        </a:rPr>
                        <a:t>Samaritans </a:t>
                      </a:r>
                      <a:endParaRPr lang="en-GB" sz="1100" dirty="0"/>
                    </a:p>
                  </a:txBody>
                  <a:tcPr/>
                </a:tc>
                <a:tc>
                  <a:txBody>
                    <a:bodyPr/>
                    <a:lstStyle/>
                    <a:p>
                      <a:r>
                        <a:rPr lang="en-GB" sz="1100" dirty="0" smtClean="0"/>
                        <a:t>Emergency</a:t>
                      </a:r>
                      <a:r>
                        <a:rPr lang="en-GB" sz="1100" baseline="0" dirty="0" smtClean="0"/>
                        <a:t> support and advice </a:t>
                      </a:r>
                      <a:endParaRPr lang="en-GB" sz="1100" dirty="0"/>
                    </a:p>
                  </a:txBody>
                  <a:tcPr/>
                </a:tc>
                <a:tc>
                  <a:txBody>
                    <a:bodyPr/>
                    <a:lstStyle/>
                    <a:p>
                      <a:r>
                        <a:rPr lang="en-GB" sz="1100" dirty="0" smtClean="0"/>
                        <a:t>116 123</a:t>
                      </a:r>
                      <a:endParaRPr lang="en-GB" sz="1100" b="1" dirty="0"/>
                    </a:p>
                  </a:txBody>
                  <a:tcPr/>
                </a:tc>
              </a:tr>
              <a:tr h="194424">
                <a:tc>
                  <a:txBody>
                    <a:bodyPr/>
                    <a:lstStyle/>
                    <a:p>
                      <a:r>
                        <a:rPr lang="en-GB" sz="1100" dirty="0" smtClean="0">
                          <a:hlinkClick r:id="rId5"/>
                        </a:rPr>
                        <a:t>PAPYRUS</a:t>
                      </a:r>
                      <a:endParaRPr lang="en-GB" sz="1100" dirty="0"/>
                    </a:p>
                  </a:txBody>
                  <a:tcPr/>
                </a:tc>
                <a:tc>
                  <a:txBody>
                    <a:bodyPr/>
                    <a:lstStyle/>
                    <a:p>
                      <a:r>
                        <a:rPr lang="en-GB" sz="1100" baseline="0" dirty="0" err="1" smtClean="0"/>
                        <a:t>Hopeline</a:t>
                      </a:r>
                      <a:r>
                        <a:rPr lang="en-GB" sz="1100" baseline="0" dirty="0" smtClean="0"/>
                        <a:t> is a Helpline  for young people thinking about suicide  run by Papyrus. Website offers advice &amp; support</a:t>
                      </a:r>
                      <a:endParaRPr lang="en-GB" sz="1100" dirty="0"/>
                    </a:p>
                  </a:txBody>
                  <a:tcPr/>
                </a:tc>
                <a:tc>
                  <a:txBody>
                    <a:bodyPr/>
                    <a:lstStyle/>
                    <a:p>
                      <a:r>
                        <a:rPr lang="en-GB" sz="1100" dirty="0" smtClean="0">
                          <a:hlinkClick r:id="rId6"/>
                        </a:rPr>
                        <a:t>0800 068 41 41</a:t>
                      </a:r>
                      <a:r>
                        <a:rPr lang="en-GB" sz="1100" dirty="0" smtClean="0"/>
                        <a:t> – Mon-Fri 10:00-22;00, Sat-Sun</a:t>
                      </a:r>
                      <a:r>
                        <a:rPr lang="en-GB" sz="1100" baseline="0" dirty="0" smtClean="0"/>
                        <a:t> 14:00-22;00 </a:t>
                      </a:r>
                      <a:endParaRPr lang="en-GB" sz="1100" dirty="0"/>
                    </a:p>
                  </a:txBody>
                  <a:tcPr/>
                </a:tc>
              </a:tr>
              <a:tr h="370840">
                <a:tc>
                  <a:txBody>
                    <a:bodyPr/>
                    <a:lstStyle/>
                    <a:p>
                      <a:r>
                        <a:rPr lang="en-GB" sz="1100" dirty="0" smtClean="0">
                          <a:hlinkClick r:id="rId7"/>
                        </a:rPr>
                        <a:t>The Mix </a:t>
                      </a:r>
                      <a:endParaRPr lang="en-GB" sz="1100" dirty="0"/>
                    </a:p>
                  </a:txBody>
                  <a:tcPr/>
                </a:tc>
                <a:tc>
                  <a:txBody>
                    <a:bodyPr/>
                    <a:lstStyle/>
                    <a:p>
                      <a:r>
                        <a:rPr lang="en-GB" sz="1100" dirty="0" smtClean="0"/>
                        <a:t>UK’s leading support service for young people U25. Include help for mental health to money, from homelessness to finding a job, from break-ups to drugs. </a:t>
                      </a:r>
                    </a:p>
                  </a:txBody>
                  <a:tcPr/>
                </a:tc>
                <a:tc>
                  <a:txBody>
                    <a:bodyPr/>
                    <a:lstStyle/>
                    <a:p>
                      <a:r>
                        <a:rPr lang="en-GB" sz="1100" dirty="0" smtClean="0"/>
                        <a:t>08088084994</a:t>
                      </a:r>
                      <a:r>
                        <a:rPr lang="en-GB" sz="1100" baseline="0" dirty="0" smtClean="0"/>
                        <a:t> </a:t>
                      </a:r>
                    </a:p>
                    <a:p>
                      <a:r>
                        <a:rPr lang="en-GB" sz="1100" dirty="0" smtClean="0">
                          <a:hlinkClick r:id="rId7"/>
                        </a:rPr>
                        <a:t>Online chat </a:t>
                      </a:r>
                      <a:endParaRPr lang="en-GB" sz="1100" dirty="0"/>
                    </a:p>
                  </a:txBody>
                  <a:tcPr/>
                </a:tc>
              </a:tr>
              <a:tr h="370840">
                <a:tc>
                  <a:txBody>
                    <a:bodyPr/>
                    <a:lstStyle/>
                    <a:p>
                      <a:r>
                        <a:rPr lang="en-GB" sz="1100" dirty="0" err="1" smtClean="0">
                          <a:hlinkClick r:id="rId8"/>
                        </a:rPr>
                        <a:t>Maytree</a:t>
                      </a:r>
                      <a:r>
                        <a:rPr lang="en-GB" sz="1100" baseline="0" dirty="0" smtClean="0">
                          <a:hlinkClick r:id="rId8"/>
                        </a:rPr>
                        <a:t> Suicide Respite Centre </a:t>
                      </a:r>
                      <a:endParaRPr lang="en-GB" sz="1100" dirty="0"/>
                    </a:p>
                  </a:txBody>
                  <a:tcPr/>
                </a:tc>
                <a:tc>
                  <a:txBody>
                    <a:bodyPr/>
                    <a:lstStyle/>
                    <a:p>
                      <a:r>
                        <a:rPr lang="en-GB" sz="1100" dirty="0" smtClean="0"/>
                        <a:t>Respite centre</a:t>
                      </a:r>
                      <a:r>
                        <a:rPr lang="en-GB" sz="1100" baseline="0" dirty="0" smtClean="0"/>
                        <a:t> for those suffering from suicidal thoughts </a:t>
                      </a:r>
                      <a:endParaRPr lang="en-GB" sz="1100" dirty="0"/>
                    </a:p>
                  </a:txBody>
                  <a:tcPr/>
                </a:tc>
                <a:tc>
                  <a:txBody>
                    <a:bodyPr/>
                    <a:lstStyle/>
                    <a:p>
                      <a:r>
                        <a:rPr kumimoji="0" lang="en-GB" sz="1100" b="0" kern="1200" dirty="0" smtClean="0">
                          <a:solidFill>
                            <a:schemeClr val="dk1"/>
                          </a:solidFill>
                          <a:effectLst/>
                          <a:latin typeface="+mn-lt"/>
                          <a:ea typeface="+mn-ea"/>
                          <a:cs typeface="+mn-cs"/>
                        </a:rPr>
                        <a:t>Tel:</a:t>
                      </a:r>
                      <a:r>
                        <a:rPr kumimoji="0" lang="en-GB" sz="1100" b="0" kern="1200" baseline="0" dirty="0" smtClean="0">
                          <a:solidFill>
                            <a:schemeClr val="dk1"/>
                          </a:solidFill>
                          <a:effectLst/>
                          <a:latin typeface="+mn-lt"/>
                          <a:ea typeface="+mn-ea"/>
                          <a:cs typeface="+mn-cs"/>
                        </a:rPr>
                        <a:t> </a:t>
                      </a:r>
                      <a:r>
                        <a:rPr kumimoji="0" lang="en-GB" sz="1100" b="0" kern="1200" dirty="0" smtClean="0">
                          <a:solidFill>
                            <a:schemeClr val="dk1"/>
                          </a:solidFill>
                          <a:effectLst/>
                          <a:latin typeface="+mn-lt"/>
                          <a:ea typeface="+mn-ea"/>
                          <a:cs typeface="+mn-cs"/>
                        </a:rPr>
                        <a:t>020 7263 7070</a:t>
                      </a:r>
                      <a:endParaRPr lang="en-GB" sz="1100" b="0" dirty="0"/>
                    </a:p>
                  </a:txBody>
                  <a:tcPr/>
                </a:tc>
              </a:tr>
              <a:tr h="370840">
                <a:tc>
                  <a:txBody>
                    <a:bodyPr/>
                    <a:lstStyle/>
                    <a:p>
                      <a:r>
                        <a:rPr lang="en-GB" sz="1100" dirty="0" smtClean="0">
                          <a:hlinkClick r:id="rId9"/>
                        </a:rPr>
                        <a:t>Campaign Against</a:t>
                      </a:r>
                      <a:r>
                        <a:rPr lang="en-GB" sz="1100" baseline="0" dirty="0" smtClean="0">
                          <a:hlinkClick r:id="rId9"/>
                        </a:rPr>
                        <a:t> Living Miserably (CALM) </a:t>
                      </a:r>
                      <a:endParaRPr lang="en-GB" sz="1100" dirty="0"/>
                    </a:p>
                  </a:txBody>
                  <a:tcPr/>
                </a:tc>
                <a:tc>
                  <a:txBody>
                    <a:bodyPr/>
                    <a:lstStyle/>
                    <a:p>
                      <a:r>
                        <a:rPr lang="en-GB" sz="1100" dirty="0" smtClean="0"/>
                        <a:t>Help</a:t>
                      </a:r>
                      <a:r>
                        <a:rPr lang="en-GB" sz="1100" baseline="0" dirty="0" smtClean="0"/>
                        <a:t> </a:t>
                      </a:r>
                      <a:r>
                        <a:rPr lang="en-GB" sz="1100" dirty="0" smtClean="0"/>
                        <a:t>for men </a:t>
                      </a:r>
                      <a:endParaRPr lang="en-GB" sz="1100" dirty="0"/>
                    </a:p>
                  </a:txBody>
                  <a:tcPr/>
                </a:tc>
                <a:tc>
                  <a:txBody>
                    <a:bodyPr/>
                    <a:lstStyle/>
                    <a:p>
                      <a:r>
                        <a:rPr lang="en-GB" sz="1100" dirty="0" smtClean="0"/>
                        <a:t>Helpline: 0800 585858 5pm – midnight</a:t>
                      </a:r>
                    </a:p>
                    <a:p>
                      <a:r>
                        <a:rPr lang="en-GB" sz="1100" dirty="0" err="1" smtClean="0"/>
                        <a:t>Webchat</a:t>
                      </a:r>
                      <a:r>
                        <a:rPr lang="en-GB" sz="1100" dirty="0" smtClean="0"/>
                        <a:t> 5pm - midnight</a:t>
                      </a:r>
                      <a:endParaRPr lang="en-GB" sz="1100" dirty="0"/>
                    </a:p>
                  </a:txBody>
                  <a:tcPr/>
                </a:tc>
              </a:tr>
              <a:tr h="370840">
                <a:tc>
                  <a:txBody>
                    <a:bodyPr/>
                    <a:lstStyle/>
                    <a:p>
                      <a:r>
                        <a:rPr lang="en-GB" sz="1100" dirty="0" smtClean="0">
                          <a:hlinkClick r:id="rId10"/>
                        </a:rPr>
                        <a:t>Mind</a:t>
                      </a:r>
                      <a:endParaRPr lang="en-GB" sz="1100" dirty="0"/>
                    </a:p>
                  </a:txBody>
                  <a:tcPr/>
                </a:tc>
                <a:tc>
                  <a:txBody>
                    <a:bodyPr/>
                    <a:lstStyle/>
                    <a:p>
                      <a:r>
                        <a:rPr lang="en-GB" sz="1100" dirty="0" smtClean="0"/>
                        <a:t>Information</a:t>
                      </a:r>
                      <a:r>
                        <a:rPr lang="en-GB" sz="1100" baseline="0" dirty="0" smtClean="0"/>
                        <a:t>  &amp; support </a:t>
                      </a:r>
                      <a:endParaRPr lang="en-GB" sz="1100" dirty="0"/>
                    </a:p>
                  </a:txBody>
                  <a:tcPr/>
                </a:tc>
                <a:tc>
                  <a:txBody>
                    <a:bodyPr/>
                    <a:lstStyle/>
                    <a:p>
                      <a:r>
                        <a:rPr lang="en-GB" sz="1100" dirty="0" smtClean="0"/>
                        <a:t>MIND</a:t>
                      </a:r>
                      <a:r>
                        <a:rPr lang="en-GB" sz="1100" baseline="0" dirty="0" smtClean="0"/>
                        <a:t> </a:t>
                      </a:r>
                      <a:r>
                        <a:rPr lang="en-GB" sz="1100" baseline="0" dirty="0" err="1" smtClean="0"/>
                        <a:t>infoline</a:t>
                      </a:r>
                      <a:r>
                        <a:rPr lang="en-GB" sz="1100" baseline="0" dirty="0" smtClean="0"/>
                        <a:t>: 0300 1233393</a:t>
                      </a:r>
                      <a:endParaRPr lang="en-GB" sz="1100" dirty="0"/>
                    </a:p>
                  </a:txBody>
                  <a:tcPr/>
                </a:tc>
              </a:tr>
              <a:tr h="370840">
                <a:tc>
                  <a:txBody>
                    <a:bodyPr/>
                    <a:lstStyle/>
                    <a:p>
                      <a:r>
                        <a:rPr lang="en-GB" sz="1100" dirty="0" err="1" smtClean="0">
                          <a:hlinkClick r:id="rId11"/>
                        </a:rPr>
                        <a:t>SupportLine</a:t>
                      </a:r>
                      <a:endParaRPr lang="en-GB" sz="1100" dirty="0"/>
                    </a:p>
                  </a:txBody>
                  <a:tcPr/>
                </a:tc>
                <a:tc>
                  <a:txBody>
                    <a:bodyPr/>
                    <a:lstStyle/>
                    <a:p>
                      <a:r>
                        <a:rPr lang="en-GB" sz="1100" dirty="0" smtClean="0"/>
                        <a:t>provides a confidential telephone helpline offering emotional support to any individual on any issue. The Helpline is primarily a preventative service and aims to support people before they reach the point of crisis.</a:t>
                      </a:r>
                      <a:endParaRPr lang="en-GB" sz="1100" dirty="0"/>
                    </a:p>
                  </a:txBody>
                  <a:tcPr/>
                </a:tc>
                <a:tc>
                  <a:txBody>
                    <a:bodyPr/>
                    <a:lstStyle/>
                    <a:p>
                      <a:r>
                        <a:rPr lang="en-GB" sz="1100" b="0" dirty="0" smtClean="0"/>
                        <a:t>Helpline: 01708 765200</a:t>
                      </a:r>
                      <a:endParaRPr lang="en-GB" sz="1100" b="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sng" kern="1200" dirty="0" smtClean="0">
                          <a:solidFill>
                            <a:schemeClr val="dk1"/>
                          </a:solidFill>
                          <a:effectLst/>
                          <a:latin typeface="+mn-lt"/>
                          <a:ea typeface="+mn-ea"/>
                          <a:cs typeface="+mn-cs"/>
                          <a:hlinkClick r:id="rId12"/>
                        </a:rPr>
                        <a:t>Grass Roots – Suicide prevention</a:t>
                      </a:r>
                      <a:endParaRPr lang="en-GB" sz="1100"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Support &amp; have </a:t>
                      </a:r>
                      <a:r>
                        <a:rPr lang="en-GB" sz="1100" baseline="0" dirty="0" smtClean="0"/>
                        <a:t> they have a </a:t>
                      </a:r>
                      <a:r>
                        <a:rPr lang="en-GB" sz="1100" u="sng" kern="1200" dirty="0" smtClean="0">
                          <a:solidFill>
                            <a:schemeClr val="dk1"/>
                          </a:solidFill>
                          <a:effectLst/>
                          <a:latin typeface="+mn-lt"/>
                          <a:ea typeface="+mn-ea"/>
                          <a:cs typeface="+mn-cs"/>
                          <a:hlinkClick r:id="rId13"/>
                        </a:rPr>
                        <a:t>Stay Alive App</a:t>
                      </a:r>
                      <a:endParaRPr lang="en-GB" sz="1100" kern="1200" dirty="0" smtClean="0">
                        <a:solidFill>
                          <a:schemeClr val="dk1"/>
                        </a:solidFill>
                        <a:effectLst/>
                        <a:latin typeface="+mn-lt"/>
                        <a:ea typeface="+mn-ea"/>
                        <a:cs typeface="+mn-cs"/>
                      </a:endParaRPr>
                    </a:p>
                    <a:p>
                      <a:r>
                        <a:rPr lang="en-GB" sz="1100" dirty="0" smtClean="0"/>
                        <a:t>to</a:t>
                      </a:r>
                      <a:r>
                        <a:rPr lang="en-GB" sz="1100" baseline="0" dirty="0" smtClean="0"/>
                        <a:t> support  those with suicidal thoughts &amp; show the help available</a:t>
                      </a:r>
                      <a:endParaRPr lang="en-GB" sz="1100" dirty="0"/>
                    </a:p>
                  </a:txBody>
                  <a:tcPr/>
                </a:tc>
                <a:tc>
                  <a:txBody>
                    <a:bodyPr/>
                    <a:lstStyle/>
                    <a:p>
                      <a:r>
                        <a:rPr lang="en-GB" sz="1100" b="0" dirty="0" smtClean="0"/>
                        <a:t>Email address:</a:t>
                      </a:r>
                      <a:r>
                        <a:rPr lang="en-GB" sz="1100" b="0" baseline="0" dirty="0" smtClean="0"/>
                        <a:t> </a:t>
                      </a:r>
                      <a:r>
                        <a:rPr lang="en-GB" sz="1100" dirty="0" smtClean="0">
                          <a:hlinkClick r:id="rId14"/>
                        </a:rPr>
                        <a:t>office@prevent-suicide.org.uk</a:t>
                      </a:r>
                      <a:endParaRPr lang="en-GB" sz="1100" dirty="0" smtClean="0"/>
                    </a:p>
                  </a:txBody>
                  <a:tcPr/>
                </a:tc>
              </a:tr>
              <a:tr h="370840">
                <a:tc>
                  <a:txBody>
                    <a:bodyPr/>
                    <a:lstStyle/>
                    <a:p>
                      <a:r>
                        <a:rPr lang="en-GB" sz="1100" u="sng" kern="1200" dirty="0" smtClean="0">
                          <a:solidFill>
                            <a:schemeClr val="dk1"/>
                          </a:solidFill>
                          <a:effectLst/>
                          <a:latin typeface="+mn-lt"/>
                          <a:ea typeface="+mn-ea"/>
                          <a:cs typeface="+mn-cs"/>
                          <a:hlinkClick r:id="rId15"/>
                        </a:rPr>
                        <a:t>SANE</a:t>
                      </a:r>
                      <a:endParaRPr lang="en-GB" sz="1100" kern="1200" dirty="0">
                        <a:solidFill>
                          <a:schemeClr val="dk1"/>
                        </a:solidFill>
                        <a:effectLst/>
                        <a:latin typeface="+mn-lt"/>
                        <a:ea typeface="+mn-ea"/>
                        <a:cs typeface="+mn-cs"/>
                      </a:endParaRPr>
                    </a:p>
                  </a:txBody>
                  <a:tcPr/>
                </a:tc>
                <a:tc>
                  <a:txBody>
                    <a:bodyPr/>
                    <a:lstStyle/>
                    <a:p>
                      <a:r>
                        <a:rPr lang="en-GB" sz="1100" dirty="0" smtClean="0"/>
                        <a:t>SANE provides emotional support and information to anyone affected by mental illness, including families, friends and carers. </a:t>
                      </a:r>
                      <a:endParaRPr lang="en-GB" sz="1100" dirty="0"/>
                    </a:p>
                  </a:txBody>
                  <a:tcPr/>
                </a:tc>
                <a:tc>
                  <a:txBody>
                    <a:bodyPr/>
                    <a:lstStyle/>
                    <a:p>
                      <a:r>
                        <a:rPr lang="en-GB" sz="1100" dirty="0" smtClean="0"/>
                        <a:t>Services include: </a:t>
                      </a:r>
                    </a:p>
                    <a:p>
                      <a:r>
                        <a:rPr lang="en-GB" sz="1100" dirty="0" err="1" smtClean="0"/>
                        <a:t>SANEline</a:t>
                      </a:r>
                      <a:r>
                        <a:rPr lang="en-GB" sz="1100" dirty="0" smtClean="0"/>
                        <a:t>: Available on 0300 304 7000 from 4.30pm to 10.30pm every evening.</a:t>
                      </a:r>
                    </a:p>
                    <a:p>
                      <a:r>
                        <a:rPr lang="en-GB" sz="1100" dirty="0" err="1" smtClean="0"/>
                        <a:t>Textcare</a:t>
                      </a:r>
                      <a:r>
                        <a:rPr lang="en-GB" sz="1100" dirty="0" smtClean="0"/>
                        <a:t>: Allows you to arrange for messages of support at times that are right for you.</a:t>
                      </a:r>
                    </a:p>
                  </a:txBody>
                  <a:tcPr/>
                </a:tc>
              </a:tr>
            </a:tbl>
          </a:graphicData>
        </a:graphic>
      </p:graphicFrame>
      <p:sp>
        <p:nvSpPr>
          <p:cNvPr id="5" name="TextBox 4"/>
          <p:cNvSpPr txBox="1"/>
          <p:nvPr/>
        </p:nvSpPr>
        <p:spPr>
          <a:xfrm>
            <a:off x="228650" y="88980"/>
            <a:ext cx="8640960" cy="369332"/>
          </a:xfrm>
          <a:prstGeom prst="rect">
            <a:avLst/>
          </a:prstGeom>
          <a:noFill/>
        </p:spPr>
        <p:txBody>
          <a:bodyPr wrap="square" rtlCol="0">
            <a:spAutoFit/>
          </a:bodyPr>
          <a:lstStyle/>
          <a:p>
            <a:r>
              <a:rPr lang="en-GB" b="1" dirty="0" smtClean="0"/>
              <a:t>Suicide			 </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27</a:t>
            </a:fld>
            <a:endParaRPr lang="en-GB"/>
          </a:p>
        </p:txBody>
      </p:sp>
      <p:sp>
        <p:nvSpPr>
          <p:cNvPr id="6" name="TextBox 5"/>
          <p:cNvSpPr txBox="1"/>
          <p:nvPr/>
        </p:nvSpPr>
        <p:spPr>
          <a:xfrm>
            <a:off x="6876256" y="6451484"/>
            <a:ext cx="1224136" cy="307777"/>
          </a:xfrm>
          <a:prstGeom prst="rect">
            <a:avLst/>
          </a:prstGeom>
          <a:noFill/>
        </p:spPr>
        <p:txBody>
          <a:bodyPr wrap="square" rtlCol="0">
            <a:spAutoFit/>
          </a:bodyPr>
          <a:lstStyle/>
          <a:p>
            <a:r>
              <a:rPr lang="en-GB" sz="1400" b="1" dirty="0" smtClean="0">
                <a:hlinkClick r:id="rId16" action="ppaction://hlinksldjump"/>
              </a:rPr>
              <a:t>Back to Index</a:t>
            </a:r>
            <a:endParaRPr lang="en-GB" sz="1400" b="1" dirty="0"/>
          </a:p>
        </p:txBody>
      </p:sp>
    </p:spTree>
    <p:extLst>
      <p:ext uri="{BB962C8B-B14F-4D97-AF65-F5344CB8AC3E}">
        <p14:creationId xmlns:p14="http://schemas.microsoft.com/office/powerpoint/2010/main" val="960747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43357096"/>
              </p:ext>
            </p:extLst>
          </p:nvPr>
        </p:nvGraphicFramePr>
        <p:xfrm>
          <a:off x="323528" y="836712"/>
          <a:ext cx="8640960" cy="3775640"/>
        </p:xfrm>
        <a:graphic>
          <a:graphicData uri="http://schemas.openxmlformats.org/drawingml/2006/table">
            <a:tbl>
              <a:tblPr firstRow="1" bandRow="1">
                <a:tableStyleId>{5C22544A-7EE6-4342-B048-85BDC9FD1C3A}</a:tableStyleId>
              </a:tblPr>
              <a:tblGrid>
                <a:gridCol w="1672181"/>
                <a:gridCol w="3008339"/>
                <a:gridCol w="3960440"/>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a:t>
                      </a:r>
                      <a:endParaRPr lang="en-GB" sz="1100" dirty="0"/>
                    </a:p>
                  </a:txBody>
                  <a:tcPr/>
                </a:tc>
              </a:tr>
              <a:tr h="370840">
                <a:tc>
                  <a:txBody>
                    <a:bodyPr/>
                    <a:lstStyle/>
                    <a:p>
                      <a:r>
                        <a:rPr lang="en-GB" sz="1100" dirty="0" smtClean="0">
                          <a:solidFill>
                            <a:srgbClr val="0070C0"/>
                          </a:solidFill>
                          <a:hlinkClick r:id="rId4"/>
                        </a:rPr>
                        <a:t>Marie Curie</a:t>
                      </a:r>
                      <a:endParaRPr lang="en-GB" sz="1100" dirty="0">
                        <a:solidFill>
                          <a:srgbClr val="0070C0"/>
                        </a:solidFill>
                      </a:endParaRPr>
                    </a:p>
                  </a:txBody>
                  <a:tcPr/>
                </a:tc>
                <a:tc>
                  <a:txBody>
                    <a:bodyPr/>
                    <a:lstStyle/>
                    <a:p>
                      <a:r>
                        <a:rPr lang="en-GB" sz="1100" dirty="0" smtClean="0"/>
                        <a:t>Helpline and support</a:t>
                      </a:r>
                    </a:p>
                    <a:p>
                      <a:r>
                        <a:rPr lang="en-GB" sz="1100" dirty="0" smtClean="0">
                          <a:hlinkClick r:id="rId5"/>
                        </a:rPr>
                        <a:t>Online community </a:t>
                      </a:r>
                      <a:endParaRPr lang="en-GB" sz="1100" dirty="0"/>
                    </a:p>
                  </a:txBody>
                  <a:tcPr/>
                </a:tc>
                <a:tc>
                  <a:txBody>
                    <a:bodyPr/>
                    <a:lstStyle/>
                    <a:p>
                      <a:r>
                        <a:rPr lang="en-GB" sz="1100" dirty="0" smtClean="0"/>
                        <a:t>0800 0902 309</a:t>
                      </a:r>
                    </a:p>
                    <a:p>
                      <a:r>
                        <a:rPr lang="en-GB" sz="1100" dirty="0" smtClean="0"/>
                        <a:t>Mon 08:00-18:00, Sat 11:00-17:00 </a:t>
                      </a:r>
                      <a:endParaRPr lang="en-GB" sz="1100" dirty="0"/>
                    </a:p>
                  </a:txBody>
                  <a:tcPr/>
                </a:tc>
              </a:tr>
              <a:tr h="370840">
                <a:tc>
                  <a:txBody>
                    <a:bodyPr/>
                    <a:lstStyle/>
                    <a:p>
                      <a:r>
                        <a:rPr lang="en-GB" sz="1100" dirty="0" smtClean="0">
                          <a:hlinkClick r:id="rId6"/>
                        </a:rPr>
                        <a:t>Turn2us </a:t>
                      </a:r>
                      <a:endParaRPr lang="en-GB" sz="1100" dirty="0"/>
                    </a:p>
                  </a:txBody>
                  <a:tcPr/>
                </a:tc>
                <a:tc>
                  <a:txBody>
                    <a:bodyPr/>
                    <a:lstStyle/>
                    <a:p>
                      <a:r>
                        <a:rPr lang="en-GB" sz="1100" dirty="0" smtClean="0"/>
                        <a:t>Information</a:t>
                      </a:r>
                      <a:r>
                        <a:rPr lang="en-GB" sz="1100" baseline="0" dirty="0" smtClean="0"/>
                        <a:t> on benefits and support </a:t>
                      </a:r>
                      <a:endParaRPr lang="en-GB" sz="1100" dirty="0"/>
                    </a:p>
                  </a:txBody>
                  <a:tcPr/>
                </a:tc>
                <a:tc>
                  <a:txBody>
                    <a:bodyPr/>
                    <a:lstStyle/>
                    <a:p>
                      <a:r>
                        <a:rPr lang="en-GB" sz="1100" dirty="0" smtClean="0">
                          <a:hlinkClick r:id="rId7"/>
                        </a:rPr>
                        <a:t>Find an advisor </a:t>
                      </a:r>
                      <a:endParaRPr lang="en-GB" sz="1100" dirty="0"/>
                    </a:p>
                  </a:txBody>
                  <a:tcPr/>
                </a:tc>
              </a:tr>
              <a:tr h="457304">
                <a:tc>
                  <a:txBody>
                    <a:bodyPr/>
                    <a:lstStyle/>
                    <a:p>
                      <a:r>
                        <a:rPr lang="en-GB" sz="1100" dirty="0" smtClean="0">
                          <a:hlinkClick r:id="rId8" action="ppaction://hlinkfile"/>
                        </a:rPr>
                        <a:t>Age UK </a:t>
                      </a:r>
                      <a:endParaRPr lang="en-GB" sz="1100" dirty="0"/>
                    </a:p>
                  </a:txBody>
                  <a:tcPr/>
                </a:tc>
                <a:tc>
                  <a:txBody>
                    <a:bodyPr/>
                    <a:lstStyle/>
                    <a:p>
                      <a:r>
                        <a:rPr lang="en-GB" sz="1100" dirty="0" smtClean="0"/>
                        <a:t>Helpline</a:t>
                      </a:r>
                      <a:r>
                        <a:rPr lang="en-GB" sz="1100" baseline="0" dirty="0" smtClean="0"/>
                        <a:t> and support</a:t>
                      </a:r>
                      <a:endParaRPr lang="en-GB" sz="1100" dirty="0"/>
                    </a:p>
                  </a:txBody>
                  <a:tcPr/>
                </a:tc>
                <a:tc>
                  <a:txBody>
                    <a:bodyPr/>
                    <a:lstStyle/>
                    <a:p>
                      <a:r>
                        <a:rPr lang="en-GB" sz="1100" dirty="0" smtClean="0"/>
                        <a:t>0800 678 1174</a:t>
                      </a:r>
                      <a:endParaRPr lang="en-GB" sz="1100" dirty="0"/>
                    </a:p>
                  </a:txBody>
                  <a:tcPr/>
                </a:tc>
              </a:tr>
              <a:tr h="325720">
                <a:tc>
                  <a:txBody>
                    <a:bodyPr/>
                    <a:lstStyle/>
                    <a:p>
                      <a:r>
                        <a:rPr lang="en-GB" sz="1100" dirty="0" smtClean="0">
                          <a:hlinkClick r:id="rId9"/>
                        </a:rPr>
                        <a:t>Disability Rights UK</a:t>
                      </a:r>
                      <a:endParaRPr lang="en-GB" sz="1100" dirty="0"/>
                    </a:p>
                  </a:txBody>
                  <a:tcPr/>
                </a:tc>
                <a:tc>
                  <a:txBody>
                    <a:bodyPr/>
                    <a:lstStyle/>
                    <a:p>
                      <a:r>
                        <a:rPr lang="en-GB" sz="1100" dirty="0" smtClean="0"/>
                        <a:t>Support and advice </a:t>
                      </a:r>
                    </a:p>
                    <a:p>
                      <a:r>
                        <a:rPr lang="en-GB" sz="1100" dirty="0" smtClean="0"/>
                        <a:t>Helpline </a:t>
                      </a:r>
                      <a:endParaRPr lang="en-GB" sz="1100" dirty="0"/>
                    </a:p>
                  </a:txBody>
                  <a:tcPr/>
                </a:tc>
                <a:tc>
                  <a:txBody>
                    <a:bodyPr/>
                    <a:lstStyle/>
                    <a:p>
                      <a:r>
                        <a:rPr lang="en-GB" sz="1100" dirty="0" smtClean="0">
                          <a:hlinkClick r:id="rId10"/>
                        </a:rPr>
                        <a:t>Equality</a:t>
                      </a:r>
                      <a:r>
                        <a:rPr lang="en-GB" sz="1100" baseline="0" dirty="0" smtClean="0">
                          <a:hlinkClick r:id="rId10"/>
                        </a:rPr>
                        <a:t> Advisory &amp; Support Service</a:t>
                      </a:r>
                      <a:r>
                        <a:rPr lang="en-GB" sz="1100" baseline="0" dirty="0" smtClean="0"/>
                        <a:t>: </a:t>
                      </a:r>
                      <a:r>
                        <a:rPr lang="en-GB" sz="1100" dirty="0" smtClean="0"/>
                        <a:t>0808 800 0082 / </a:t>
                      </a:r>
                      <a:r>
                        <a:rPr lang="en-GB" sz="1100" dirty="0" err="1" smtClean="0"/>
                        <a:t>textphone</a:t>
                      </a:r>
                      <a:r>
                        <a:rPr lang="en-GB" sz="1100" dirty="0" smtClean="0"/>
                        <a:t>:</a:t>
                      </a:r>
                      <a:r>
                        <a:rPr lang="en-GB" sz="1100" baseline="0" dirty="0" smtClean="0"/>
                        <a:t> </a:t>
                      </a:r>
                      <a:r>
                        <a:rPr lang="en-GB" sz="1100" dirty="0" smtClean="0"/>
                        <a:t>0808 800 0084</a:t>
                      </a:r>
                    </a:p>
                    <a:p>
                      <a:r>
                        <a:rPr lang="en-GB" sz="1100" dirty="0" smtClean="0"/>
                        <a:t>Mon-Fri 09:00-19:00,</a:t>
                      </a:r>
                      <a:r>
                        <a:rPr lang="en-GB" sz="1100" baseline="0" dirty="0" smtClean="0"/>
                        <a:t> Sat 10:00-14:00 </a:t>
                      </a:r>
                    </a:p>
                    <a:p>
                      <a:endParaRPr lang="en-GB" sz="1100" baseline="0" dirty="0" smtClean="0"/>
                    </a:p>
                    <a:p>
                      <a:r>
                        <a:rPr lang="en-GB" sz="1100" baseline="0" dirty="0" smtClean="0">
                          <a:hlinkClick r:id="rId11"/>
                        </a:rPr>
                        <a:t>Personal budgets helpline</a:t>
                      </a:r>
                      <a:r>
                        <a:rPr lang="en-GB" sz="1100" baseline="0" dirty="0" smtClean="0"/>
                        <a:t>: </a:t>
                      </a:r>
                      <a:r>
                        <a:rPr lang="en-GB" sz="1100" dirty="0" smtClean="0"/>
                        <a:t>0300 555 1525</a:t>
                      </a:r>
                    </a:p>
                    <a:p>
                      <a:r>
                        <a:rPr lang="en-GB" sz="1100" dirty="0" smtClean="0"/>
                        <a:t>Tues</a:t>
                      </a:r>
                      <a:r>
                        <a:rPr lang="en-GB" sz="1100" baseline="0" dirty="0" smtClean="0"/>
                        <a:t> and Thurs 09:30-13:30 </a:t>
                      </a:r>
                      <a:endParaRPr lang="en-GB" sz="1100" dirty="0"/>
                    </a:p>
                  </a:txBody>
                  <a:tcPr/>
                </a:tc>
              </a:tr>
              <a:tr h="625936">
                <a:tc>
                  <a:txBody>
                    <a:bodyPr/>
                    <a:lstStyle/>
                    <a:p>
                      <a:r>
                        <a:rPr lang="en-GB" sz="1100" dirty="0" smtClean="0">
                          <a:hlinkClick r:id="rId12"/>
                        </a:rPr>
                        <a:t>Sue Ryder </a:t>
                      </a:r>
                      <a:endParaRPr lang="en-GB" sz="1100" dirty="0"/>
                    </a:p>
                  </a:txBody>
                  <a:tcPr/>
                </a:tc>
                <a:tc>
                  <a:txBody>
                    <a:bodyPr/>
                    <a:lstStyle/>
                    <a:p>
                      <a:r>
                        <a:rPr lang="en-GB" sz="1100" dirty="0" smtClean="0"/>
                        <a:t>Care services </a:t>
                      </a:r>
                      <a:endParaRPr lang="en-GB" sz="1100" dirty="0"/>
                    </a:p>
                  </a:txBody>
                  <a:tcPr/>
                </a:tc>
                <a:tc>
                  <a:txBody>
                    <a:bodyPr/>
                    <a:lstStyle/>
                    <a:p>
                      <a:r>
                        <a:rPr lang="en-GB" sz="1100" dirty="0" smtClean="0">
                          <a:hlinkClick r:id="rId13"/>
                        </a:rPr>
                        <a:t>Online community </a:t>
                      </a:r>
                      <a:endParaRPr lang="en-GB" sz="1100" dirty="0" smtClean="0"/>
                    </a:p>
                    <a:p>
                      <a:r>
                        <a:rPr lang="en-GB" sz="1100" dirty="0" smtClean="0">
                          <a:hlinkClick r:id="rId14"/>
                        </a:rPr>
                        <a:t>Information </a:t>
                      </a:r>
                      <a:endParaRPr lang="en-GB" sz="1100" dirty="0"/>
                    </a:p>
                  </a:txBody>
                  <a:tcPr/>
                </a:tc>
              </a:tr>
              <a:tr h="325720">
                <a:tc>
                  <a:txBody>
                    <a:bodyPr/>
                    <a:lstStyle/>
                    <a:p>
                      <a:r>
                        <a:rPr lang="en-GB" sz="1100" dirty="0" smtClean="0">
                          <a:hlinkClick r:id="rId15"/>
                        </a:rPr>
                        <a:t>Terence Higgins Trust </a:t>
                      </a:r>
                      <a:endParaRPr lang="en-GB" sz="1100" dirty="0"/>
                    </a:p>
                  </a:txBody>
                  <a:tcPr/>
                </a:tc>
                <a:tc>
                  <a:txBody>
                    <a:bodyPr/>
                    <a:lstStyle/>
                    <a:p>
                      <a:r>
                        <a:rPr lang="en-GB" sz="1100" dirty="0" smtClean="0"/>
                        <a:t>Legal</a:t>
                      </a:r>
                      <a:r>
                        <a:rPr lang="en-GB" sz="1100" baseline="0" dirty="0" smtClean="0"/>
                        <a:t> advice for those living with and affected by HIV (excl. commercial, criminal and family law) </a:t>
                      </a:r>
                      <a:endParaRPr lang="en-GB" sz="1100" dirty="0"/>
                    </a:p>
                  </a:txBody>
                  <a:tcPr/>
                </a:tc>
                <a:tc>
                  <a:txBody>
                    <a:bodyPr/>
                    <a:lstStyle/>
                    <a:p>
                      <a:r>
                        <a:rPr kumimoji="0" lang="en-GB" sz="1100" kern="1200" dirty="0" smtClean="0">
                          <a:solidFill>
                            <a:schemeClr val="dk1"/>
                          </a:solidFill>
                          <a:effectLst/>
                          <a:latin typeface="+mn-lt"/>
                          <a:ea typeface="+mn-ea"/>
                          <a:cs typeface="+mn-cs"/>
                        </a:rPr>
                        <a:t>0808 802 1221 </a:t>
                      </a:r>
                    </a:p>
                    <a:p>
                      <a:endParaRPr kumimoji="0" lang="en-GB" sz="1100" kern="1200" baseline="0" dirty="0" smtClean="0">
                        <a:solidFill>
                          <a:schemeClr val="dk1"/>
                        </a:solidFill>
                        <a:effectLst/>
                        <a:latin typeface="+mn-lt"/>
                        <a:ea typeface="+mn-ea"/>
                        <a:cs typeface="+mn-cs"/>
                      </a:endParaRPr>
                    </a:p>
                  </a:txBody>
                  <a:tcPr/>
                </a:tc>
              </a:tr>
            </a:tbl>
          </a:graphicData>
        </a:graphic>
      </p:graphicFrame>
      <p:sp>
        <p:nvSpPr>
          <p:cNvPr id="5" name="TextBox 4"/>
          <p:cNvSpPr txBox="1"/>
          <p:nvPr/>
        </p:nvSpPr>
        <p:spPr>
          <a:xfrm>
            <a:off x="251520" y="260648"/>
            <a:ext cx="8712968" cy="369332"/>
          </a:xfrm>
          <a:prstGeom prst="rect">
            <a:avLst/>
          </a:prstGeom>
          <a:noFill/>
        </p:spPr>
        <p:txBody>
          <a:bodyPr wrap="square" rtlCol="0">
            <a:spAutoFit/>
          </a:bodyPr>
          <a:lstStyle/>
          <a:p>
            <a:r>
              <a:rPr lang="en-GB" b="1" dirty="0" smtClean="0"/>
              <a:t>Terminal illnesses/medical treatment				  </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28</a:t>
            </a:fld>
            <a:endParaRPr lang="en-GB"/>
          </a:p>
        </p:txBody>
      </p:sp>
      <p:sp>
        <p:nvSpPr>
          <p:cNvPr id="6" name="TextBox 5"/>
          <p:cNvSpPr txBox="1"/>
          <p:nvPr/>
        </p:nvSpPr>
        <p:spPr>
          <a:xfrm>
            <a:off x="6876256" y="6451484"/>
            <a:ext cx="1224136" cy="307777"/>
          </a:xfrm>
          <a:prstGeom prst="rect">
            <a:avLst/>
          </a:prstGeom>
          <a:noFill/>
        </p:spPr>
        <p:txBody>
          <a:bodyPr wrap="square" rtlCol="0">
            <a:spAutoFit/>
          </a:bodyPr>
          <a:lstStyle/>
          <a:p>
            <a:r>
              <a:rPr lang="en-GB" sz="1400" b="1" dirty="0" smtClean="0">
                <a:hlinkClick r:id="rId16" action="ppaction://hlinksldjump"/>
              </a:rPr>
              <a:t>Back to Index</a:t>
            </a:r>
            <a:endParaRPr lang="en-GB" sz="1400" b="1" dirty="0"/>
          </a:p>
        </p:txBody>
      </p:sp>
    </p:spTree>
    <p:extLst>
      <p:ext uri="{BB962C8B-B14F-4D97-AF65-F5344CB8AC3E}">
        <p14:creationId xmlns:p14="http://schemas.microsoft.com/office/powerpoint/2010/main" val="28329841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1485307500"/>
              </p:ext>
            </p:extLst>
          </p:nvPr>
        </p:nvGraphicFramePr>
        <p:xfrm>
          <a:off x="323528" y="836712"/>
          <a:ext cx="8352927" cy="1894840"/>
        </p:xfrm>
        <a:graphic>
          <a:graphicData uri="http://schemas.openxmlformats.org/drawingml/2006/table">
            <a:tbl>
              <a:tblPr firstRow="1" bandRow="1">
                <a:tableStyleId>{5C22544A-7EE6-4342-B048-85BDC9FD1C3A}</a:tableStyleId>
              </a:tblPr>
              <a:tblGrid>
                <a:gridCol w="1800200"/>
                <a:gridCol w="1811876"/>
                <a:gridCol w="4740851"/>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a:t>
                      </a:r>
                      <a:endParaRPr lang="en-GB" sz="1100" dirty="0"/>
                    </a:p>
                  </a:txBody>
                  <a:tcPr/>
                </a:tc>
              </a:tr>
              <a:tr h="370840">
                <a:tc>
                  <a:txBody>
                    <a:bodyPr/>
                    <a:lstStyle/>
                    <a:p>
                      <a:r>
                        <a:rPr lang="en-GB" sz="1100" dirty="0" smtClean="0">
                          <a:hlinkClick r:id="rId4"/>
                        </a:rPr>
                        <a:t>Victim Support </a:t>
                      </a:r>
                      <a:endParaRPr lang="en-GB"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Advice;</a:t>
                      </a:r>
                      <a:r>
                        <a:rPr lang="en-GB" sz="1100" baseline="0" dirty="0" smtClean="0"/>
                        <a:t> v</a:t>
                      </a:r>
                      <a:r>
                        <a:rPr lang="en-GB" sz="1100" dirty="0" smtClean="0"/>
                        <a:t>ictim assessment</a:t>
                      </a:r>
                      <a:r>
                        <a:rPr lang="en-GB" sz="1100" baseline="0" dirty="0" smtClean="0"/>
                        <a:t> and referral service </a:t>
                      </a:r>
                      <a:endParaRPr lang="en-GB" sz="1100" dirty="0" smtClean="0"/>
                    </a:p>
                    <a:p>
                      <a:endParaRPr lang="en-GB" sz="1100" dirty="0"/>
                    </a:p>
                  </a:txBody>
                  <a:tcPr/>
                </a:tc>
                <a:tc>
                  <a:txBody>
                    <a:bodyPr/>
                    <a:lstStyle/>
                    <a:p>
                      <a:r>
                        <a:rPr lang="en-GB" sz="1100" dirty="0" smtClean="0"/>
                        <a:t>Helpline:</a:t>
                      </a:r>
                      <a:r>
                        <a:rPr lang="en-GB" sz="1100" baseline="0" dirty="0" smtClean="0"/>
                        <a:t> </a:t>
                      </a:r>
                      <a:r>
                        <a:rPr lang="en-GB" sz="1100" dirty="0" smtClean="0">
                          <a:hlinkClick r:id="rId5"/>
                        </a:rPr>
                        <a:t>08 08 16 89 111</a:t>
                      </a:r>
                      <a:r>
                        <a:rPr lang="en-GB" sz="1100" dirty="0" smtClean="0"/>
                        <a:t> – free, Mon-Fri 09:00-21:00;</a:t>
                      </a:r>
                      <a:r>
                        <a:rPr lang="en-GB" sz="1100" baseline="0" dirty="0" smtClean="0"/>
                        <a:t> Sat-Sun 09:00-19:00 </a:t>
                      </a:r>
                      <a:r>
                        <a:rPr lang="en-GB" sz="1100" dirty="0" smtClean="0"/>
                        <a:t> </a:t>
                      </a:r>
                    </a:p>
                    <a:p>
                      <a:r>
                        <a:rPr lang="en-GB" sz="1100" dirty="0" smtClean="0">
                          <a:hlinkClick r:id="rId6"/>
                        </a:rPr>
                        <a:t>Live chat</a:t>
                      </a:r>
                      <a:r>
                        <a:rPr lang="en-GB" sz="1100" dirty="0" smtClean="0"/>
                        <a:t>: Mon-Fri 09:00-17:00 </a:t>
                      </a:r>
                    </a:p>
                    <a:p>
                      <a:r>
                        <a:rPr lang="en-GB" sz="1100" dirty="0" smtClean="0"/>
                        <a:t>Young people: </a:t>
                      </a:r>
                      <a:r>
                        <a:rPr lang="en-GB" sz="1100" dirty="0" smtClean="0">
                          <a:hlinkClick r:id="rId7"/>
                        </a:rPr>
                        <a:t>0808 178 5184</a:t>
                      </a:r>
                      <a:endParaRPr lang="en-GB"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South London: 0808 168 9291 –</a:t>
                      </a:r>
                      <a:r>
                        <a:rPr lang="en-GB" sz="1100" baseline="0" dirty="0" smtClean="0"/>
                        <a:t> free, Mon-Fri 08:00-20:00; Sat 09:00-17:00 </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t>Southwark: </a:t>
                      </a:r>
                      <a:r>
                        <a:rPr lang="en-GB" sz="1100" dirty="0" smtClean="0"/>
                        <a:t>020 7277 1433</a:t>
                      </a:r>
                      <a:r>
                        <a:rPr lang="en-GB" sz="1100" baseline="0" dirty="0" smtClean="0"/>
                        <a:t>, Mon-Fri 09:00-17:00 </a:t>
                      </a:r>
                    </a:p>
                    <a:p>
                      <a:endParaRPr lang="en-GB" sz="1100" dirty="0"/>
                    </a:p>
                  </a:txBody>
                  <a:tcPr/>
                </a:tc>
              </a:tr>
              <a:tr h="370840">
                <a:tc>
                  <a:txBody>
                    <a:bodyPr/>
                    <a:lstStyle/>
                    <a:p>
                      <a:r>
                        <a:rPr lang="en-GB" sz="1100" dirty="0" smtClean="0">
                          <a:hlinkClick r:id="rId8"/>
                        </a:rPr>
                        <a:t>Independent</a:t>
                      </a:r>
                      <a:r>
                        <a:rPr lang="en-GB" sz="1100" baseline="0" dirty="0" smtClean="0">
                          <a:hlinkClick r:id="rId8"/>
                        </a:rPr>
                        <a:t> Police Complaints Commission</a:t>
                      </a:r>
                      <a:endParaRPr lang="en-GB" sz="1100" dirty="0"/>
                    </a:p>
                  </a:txBody>
                  <a:tcPr/>
                </a:tc>
                <a:tc>
                  <a:txBody>
                    <a:bodyPr/>
                    <a:lstStyle/>
                    <a:p>
                      <a:r>
                        <a:rPr lang="en-GB" sz="1100" dirty="0" smtClean="0"/>
                        <a:t>Reporting </a:t>
                      </a:r>
                      <a:endParaRPr lang="en-GB" sz="1100" dirty="0"/>
                    </a:p>
                  </a:txBody>
                  <a:tcPr/>
                </a:tc>
                <a:tc>
                  <a:txBody>
                    <a:bodyPr/>
                    <a:lstStyle/>
                    <a:p>
                      <a:r>
                        <a:rPr lang="en-GB" sz="1100" dirty="0" smtClean="0"/>
                        <a:t>0300 020 0096 – Mon-Fri, 09:00-17:00 </a:t>
                      </a:r>
                      <a:endParaRPr lang="en-GB" sz="1100" dirty="0"/>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Victims of crime </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29</a:t>
            </a:fld>
            <a:endParaRPr lang="en-GB"/>
          </a:p>
        </p:txBody>
      </p:sp>
      <p:sp>
        <p:nvSpPr>
          <p:cNvPr id="6" name="TextBox 5"/>
          <p:cNvSpPr txBox="1"/>
          <p:nvPr/>
        </p:nvSpPr>
        <p:spPr>
          <a:xfrm>
            <a:off x="6876256" y="6451484"/>
            <a:ext cx="1224136" cy="307777"/>
          </a:xfrm>
          <a:prstGeom prst="rect">
            <a:avLst/>
          </a:prstGeom>
          <a:noFill/>
        </p:spPr>
        <p:txBody>
          <a:bodyPr wrap="square" rtlCol="0">
            <a:spAutoFit/>
          </a:bodyPr>
          <a:lstStyle/>
          <a:p>
            <a:r>
              <a:rPr lang="en-GB" sz="1400" b="1" dirty="0" smtClean="0">
                <a:hlinkClick r:id="rId9" action="ppaction://hlinksldjump"/>
              </a:rPr>
              <a:t>Back to Index</a:t>
            </a:r>
            <a:endParaRPr lang="en-GB" sz="1400" b="1" dirty="0"/>
          </a:p>
        </p:txBody>
      </p:sp>
    </p:spTree>
    <p:extLst>
      <p:ext uri="{BB962C8B-B14F-4D97-AF65-F5344CB8AC3E}">
        <p14:creationId xmlns:p14="http://schemas.microsoft.com/office/powerpoint/2010/main" val="610382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03587235"/>
              </p:ext>
            </p:extLst>
          </p:nvPr>
        </p:nvGraphicFramePr>
        <p:xfrm>
          <a:off x="287524" y="652875"/>
          <a:ext cx="8568952" cy="5735430"/>
        </p:xfrm>
        <a:graphic>
          <a:graphicData uri="http://schemas.openxmlformats.org/drawingml/2006/table">
            <a:tbl>
              <a:tblPr firstRow="1" firstCol="1" bandRow="1">
                <a:tableStyleId>{5C22544A-7EE6-4342-B048-85BDC9FD1C3A}</a:tableStyleId>
              </a:tblPr>
              <a:tblGrid>
                <a:gridCol w="1417284"/>
                <a:gridCol w="3575834"/>
                <a:gridCol w="3575834"/>
              </a:tblGrid>
              <a:tr h="33330">
                <a:tc>
                  <a:txBody>
                    <a:bodyPr/>
                    <a:lstStyle/>
                    <a:p>
                      <a:pPr>
                        <a:lnSpc>
                          <a:spcPct val="115000"/>
                        </a:lnSpc>
                        <a:spcAft>
                          <a:spcPts val="0"/>
                        </a:spcAft>
                      </a:pPr>
                      <a:r>
                        <a:rPr lang="en-GB" sz="900" b="1" dirty="0">
                          <a:solidFill>
                            <a:schemeClr val="bg1"/>
                          </a:solidFill>
                          <a:effectLst/>
                          <a:latin typeface="+mn-lt"/>
                          <a:cs typeface="Arial" panose="020B0604020202020204" pitchFamily="34" charset="0"/>
                        </a:rPr>
                        <a:t>ORGANISATION</a:t>
                      </a:r>
                      <a:endParaRPr lang="en-GB" sz="900" b="1" dirty="0">
                        <a:solidFill>
                          <a:schemeClr val="bg1"/>
                        </a:solidFill>
                        <a:effectLst/>
                        <a:latin typeface="+mn-lt"/>
                        <a:ea typeface="Calibri"/>
                        <a:cs typeface="Arial" panose="020B0604020202020204" pitchFamily="34" charset="0"/>
                      </a:endParaRPr>
                    </a:p>
                  </a:txBody>
                  <a:tcPr marL="10869" marR="10869" marT="0" marB="0"/>
                </a:tc>
                <a:tc>
                  <a:txBody>
                    <a:bodyPr/>
                    <a:lstStyle/>
                    <a:p>
                      <a:pPr>
                        <a:lnSpc>
                          <a:spcPct val="115000"/>
                        </a:lnSpc>
                        <a:spcAft>
                          <a:spcPts val="0"/>
                        </a:spcAft>
                      </a:pPr>
                      <a:r>
                        <a:rPr lang="en-GB" sz="900" b="1" dirty="0" smtClean="0">
                          <a:solidFill>
                            <a:schemeClr val="bg1"/>
                          </a:solidFill>
                          <a:effectLst/>
                          <a:latin typeface="+mn-lt"/>
                          <a:ea typeface="Calibri"/>
                          <a:cs typeface="Arial" panose="020B0604020202020204" pitchFamily="34" charset="0"/>
                        </a:rPr>
                        <a:t>SERVICES</a:t>
                      </a:r>
                      <a:endParaRPr lang="en-GB" sz="900" b="1" dirty="0">
                        <a:solidFill>
                          <a:schemeClr val="bg1"/>
                        </a:solidFill>
                        <a:effectLst/>
                        <a:latin typeface="+mn-lt"/>
                        <a:ea typeface="Calibri"/>
                        <a:cs typeface="Arial" panose="020B0604020202020204" pitchFamily="34" charset="0"/>
                      </a:endParaRPr>
                    </a:p>
                  </a:txBody>
                  <a:tcPr marL="10869" marR="10869" marT="0" marB="0"/>
                </a:tc>
                <a:tc>
                  <a:txBody>
                    <a:bodyPr/>
                    <a:lstStyle/>
                    <a:p>
                      <a:pPr>
                        <a:lnSpc>
                          <a:spcPct val="115000"/>
                        </a:lnSpc>
                        <a:spcAft>
                          <a:spcPts val="0"/>
                        </a:spcAft>
                      </a:pPr>
                      <a:r>
                        <a:rPr lang="en-GB" sz="900" b="1" dirty="0" smtClean="0">
                          <a:solidFill>
                            <a:schemeClr val="bg1"/>
                          </a:solidFill>
                          <a:effectLst/>
                          <a:latin typeface="+mn-lt"/>
                          <a:cs typeface="Arial" panose="020B0604020202020204" pitchFamily="34" charset="0"/>
                        </a:rPr>
                        <a:t>CONTACT</a:t>
                      </a:r>
                    </a:p>
                    <a:p>
                      <a:pPr>
                        <a:lnSpc>
                          <a:spcPct val="115000"/>
                        </a:lnSpc>
                        <a:spcAft>
                          <a:spcPts val="0"/>
                        </a:spcAft>
                      </a:pPr>
                      <a:endParaRPr lang="en-GB" sz="900" b="1" dirty="0">
                        <a:solidFill>
                          <a:schemeClr val="bg1"/>
                        </a:solidFill>
                        <a:effectLst/>
                        <a:latin typeface="+mn-lt"/>
                        <a:ea typeface="Calibri"/>
                        <a:cs typeface="Arial" panose="020B0604020202020204" pitchFamily="34" charset="0"/>
                      </a:endParaRPr>
                    </a:p>
                  </a:txBody>
                  <a:tcPr marL="10869" marR="10869" marT="0" marB="0"/>
                </a:tc>
              </a:tr>
              <a:tr h="216646">
                <a:tc>
                  <a:txBody>
                    <a:bodyPr/>
                    <a:lstStyle/>
                    <a:p>
                      <a:pPr>
                        <a:lnSpc>
                          <a:spcPct val="115000"/>
                        </a:lnSpc>
                        <a:spcAft>
                          <a:spcPts val="0"/>
                        </a:spcAft>
                      </a:pPr>
                      <a:r>
                        <a:rPr lang="en-GB" sz="1100" b="1" dirty="0" smtClean="0">
                          <a:solidFill>
                            <a:schemeClr val="tx1"/>
                          </a:solidFill>
                          <a:effectLst/>
                          <a:latin typeface="+mn-lt"/>
                          <a:cs typeface="Arial" panose="020B0604020202020204" pitchFamily="34" charset="0"/>
                        </a:rPr>
                        <a:t>CRISIS</a:t>
                      </a:r>
                    </a:p>
                  </a:txBody>
                  <a:tcPr marL="10869" marR="10869" marT="0" marB="0">
                    <a:solidFill>
                      <a:srgbClr val="CDE0E8"/>
                    </a:solidFill>
                  </a:tcPr>
                </a:tc>
                <a:tc>
                  <a:txBody>
                    <a:bodyPr/>
                    <a:lstStyle/>
                    <a:p>
                      <a:pPr>
                        <a:lnSpc>
                          <a:spcPct val="115000"/>
                        </a:lnSpc>
                        <a:spcAft>
                          <a:spcPts val="0"/>
                        </a:spcAft>
                      </a:pPr>
                      <a:endParaRPr lang="en-GB" sz="1100" b="0" dirty="0">
                        <a:solidFill>
                          <a:schemeClr val="tx1"/>
                        </a:solidFill>
                        <a:effectLst/>
                        <a:latin typeface="+mn-lt"/>
                        <a:ea typeface="Calibri"/>
                        <a:cs typeface="Arial" panose="020B0604020202020204" pitchFamily="34" charset="0"/>
                      </a:endParaRPr>
                    </a:p>
                  </a:txBody>
                  <a:tcPr marL="10869" marR="10869" marT="0" marB="0"/>
                </a:tc>
                <a:tc>
                  <a:txBody>
                    <a:bodyPr/>
                    <a:lstStyle/>
                    <a:p>
                      <a:pPr>
                        <a:lnSpc>
                          <a:spcPct val="115000"/>
                        </a:lnSpc>
                        <a:spcAft>
                          <a:spcPts val="0"/>
                        </a:spcAft>
                      </a:pPr>
                      <a:endParaRPr lang="en-GB" sz="1100" b="0" dirty="0" smtClean="0">
                        <a:solidFill>
                          <a:schemeClr val="tx1"/>
                        </a:solidFill>
                        <a:effectLst/>
                        <a:latin typeface="+mn-lt"/>
                        <a:cs typeface="Arial" panose="020B0604020202020204" pitchFamily="34" charset="0"/>
                      </a:endParaRPr>
                    </a:p>
                  </a:txBody>
                  <a:tcPr marL="10869" marR="10869" marT="0" marB="0"/>
                </a:tc>
              </a:tr>
              <a:tr h="216646">
                <a:tc>
                  <a:txBody>
                    <a:bodyPr/>
                    <a:lstStyle/>
                    <a:p>
                      <a:pPr>
                        <a:lnSpc>
                          <a:spcPct val="115000"/>
                        </a:lnSpc>
                        <a:spcAft>
                          <a:spcPts val="0"/>
                        </a:spcAft>
                      </a:pPr>
                      <a:r>
                        <a:rPr lang="en-GB" sz="1100" b="1" dirty="0" smtClean="0">
                          <a:solidFill>
                            <a:schemeClr val="tx1"/>
                          </a:solidFill>
                          <a:effectLst/>
                          <a:latin typeface="+mn-lt"/>
                          <a:cs typeface="Arial" panose="020B0604020202020204" pitchFamily="34" charset="0"/>
                        </a:rPr>
                        <a:t>Alcohol </a:t>
                      </a:r>
                    </a:p>
                  </a:txBody>
                  <a:tcPr marL="10869" marR="10869" marT="0" marB="0">
                    <a:solidFill>
                      <a:srgbClr val="CDE0E8"/>
                    </a:solidFill>
                  </a:tcPr>
                </a:tc>
                <a:tc>
                  <a:txBody>
                    <a:bodyPr/>
                    <a:lstStyle/>
                    <a:p>
                      <a:pPr>
                        <a:lnSpc>
                          <a:spcPct val="115000"/>
                        </a:lnSpc>
                        <a:spcAft>
                          <a:spcPts val="0"/>
                        </a:spcAft>
                      </a:pPr>
                      <a:endParaRPr lang="en-GB" sz="1100" b="0" dirty="0">
                        <a:solidFill>
                          <a:schemeClr val="tx1"/>
                        </a:solidFill>
                        <a:effectLst/>
                        <a:latin typeface="+mn-lt"/>
                        <a:ea typeface="Calibri"/>
                        <a:cs typeface="Arial" panose="020B0604020202020204" pitchFamily="34" charset="0"/>
                      </a:endParaRPr>
                    </a:p>
                  </a:txBody>
                  <a:tcPr marL="10869" marR="10869" marT="0" marB="0"/>
                </a:tc>
                <a:tc>
                  <a:txBody>
                    <a:bodyPr/>
                    <a:lstStyle/>
                    <a:p>
                      <a:pPr>
                        <a:lnSpc>
                          <a:spcPct val="115000"/>
                        </a:lnSpc>
                        <a:spcAft>
                          <a:spcPts val="0"/>
                        </a:spcAft>
                      </a:pPr>
                      <a:endParaRPr lang="en-GB" sz="1100" b="0" dirty="0" smtClean="0">
                        <a:solidFill>
                          <a:schemeClr val="tx1"/>
                        </a:solidFill>
                        <a:effectLst/>
                        <a:latin typeface="+mn-lt"/>
                        <a:cs typeface="Arial" panose="020B0604020202020204" pitchFamily="34" charset="0"/>
                      </a:endParaRPr>
                    </a:p>
                  </a:txBody>
                  <a:tcPr marL="10869" marR="10869" marT="0" marB="0"/>
                </a:tc>
              </a:tr>
              <a:tr h="216646">
                <a:tc>
                  <a:txBody>
                    <a:bodyPr/>
                    <a:lstStyle/>
                    <a:p>
                      <a:pPr>
                        <a:lnSpc>
                          <a:spcPct val="115000"/>
                        </a:lnSpc>
                        <a:spcAft>
                          <a:spcPts val="0"/>
                        </a:spcAft>
                      </a:pPr>
                      <a:r>
                        <a:rPr lang="en-GB" sz="1100" b="0" dirty="0" smtClean="0">
                          <a:solidFill>
                            <a:schemeClr val="tx1"/>
                          </a:solidFill>
                          <a:effectLst/>
                          <a:latin typeface="+mn-lt"/>
                          <a:cs typeface="Arial" panose="020B0604020202020204" pitchFamily="34" charset="0"/>
                          <a:hlinkClick r:id="rId3"/>
                        </a:rPr>
                        <a:t>Addiction Helper</a:t>
                      </a:r>
                      <a:endParaRPr lang="en-GB" sz="1100" b="0" dirty="0" smtClean="0">
                        <a:solidFill>
                          <a:schemeClr val="tx1"/>
                        </a:solidFill>
                        <a:effectLst/>
                        <a:latin typeface="+mn-lt"/>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baseline="0" dirty="0" smtClean="0">
                          <a:solidFill>
                            <a:schemeClr val="tx1"/>
                          </a:solidFill>
                          <a:effectLst/>
                          <a:latin typeface="+mn-lt"/>
                          <a:cs typeface="Arial" panose="020B0604020202020204" pitchFamily="34" charset="0"/>
                        </a:rPr>
                        <a:t>A</a:t>
                      </a:r>
                      <a:r>
                        <a:rPr lang="en-GB" sz="1100" b="0" dirty="0" smtClean="0">
                          <a:solidFill>
                            <a:schemeClr val="tx1"/>
                          </a:solidFill>
                          <a:effectLst/>
                          <a:latin typeface="+mn-lt"/>
                          <a:cs typeface="Arial" panose="020B0604020202020204" pitchFamily="34" charset="0"/>
                        </a:rPr>
                        <a:t>dvice on NHS treatments </a:t>
                      </a:r>
                      <a:endParaRPr lang="en-GB" sz="1100" b="0" dirty="0" smtClean="0">
                        <a:solidFill>
                          <a:schemeClr val="tx1"/>
                        </a:solidFill>
                        <a:effectLst/>
                        <a:latin typeface="+mn-lt"/>
                        <a:ea typeface="Calibri"/>
                        <a:cs typeface="Arial" panose="020B0604020202020204" pitchFamily="34" charset="0"/>
                      </a:endParaRPr>
                    </a:p>
                  </a:txBody>
                  <a:tcPr marL="10869" marR="10869" marT="0" marB="0"/>
                </a:tc>
                <a:tc>
                  <a:txBody>
                    <a:bodyPr/>
                    <a:lstStyle/>
                    <a:p>
                      <a:pPr>
                        <a:lnSpc>
                          <a:spcPct val="115000"/>
                        </a:lnSpc>
                        <a:spcAft>
                          <a:spcPts val="0"/>
                        </a:spcAft>
                      </a:pPr>
                      <a:r>
                        <a:rPr lang="en-US" sz="1100" b="0" u="sng" dirty="0">
                          <a:solidFill>
                            <a:schemeClr val="tx1"/>
                          </a:solidFill>
                          <a:effectLst/>
                          <a:latin typeface="+mn-lt"/>
                          <a:cs typeface="Arial" panose="020B0604020202020204" pitchFamily="34" charset="0"/>
                          <a:hlinkClick r:id="rId4"/>
                        </a:rPr>
                        <a:t>0800 915 </a:t>
                      </a:r>
                      <a:r>
                        <a:rPr lang="en-US" sz="1100" b="0" u="sng" dirty="0" smtClean="0">
                          <a:solidFill>
                            <a:schemeClr val="tx1"/>
                          </a:solidFill>
                          <a:effectLst/>
                          <a:latin typeface="+mn-lt"/>
                          <a:cs typeface="Arial" panose="020B0604020202020204" pitchFamily="34" charset="0"/>
                          <a:hlinkClick r:id="rId4"/>
                        </a:rPr>
                        <a:t>9400</a:t>
                      </a:r>
                      <a:r>
                        <a:rPr lang="en-GB" sz="1100" b="0" u="none" baseline="0" dirty="0" smtClean="0">
                          <a:solidFill>
                            <a:schemeClr val="tx1"/>
                          </a:solidFill>
                          <a:effectLst/>
                          <a:latin typeface="+mn-lt"/>
                          <a:cs typeface="Arial" panose="020B0604020202020204" pitchFamily="34" charset="0"/>
                        </a:rPr>
                        <a:t> – free </a:t>
                      </a:r>
                      <a:r>
                        <a:rPr lang="en-GB" sz="1100" b="0" u="none" baseline="0" dirty="0" err="1" smtClean="0">
                          <a:solidFill>
                            <a:schemeClr val="tx1"/>
                          </a:solidFill>
                          <a:effectLst/>
                          <a:latin typeface="+mn-lt"/>
                          <a:cs typeface="Arial" panose="020B0604020202020204" pitchFamily="34" charset="0"/>
                        </a:rPr>
                        <a:t>callback</a:t>
                      </a:r>
                      <a:r>
                        <a:rPr lang="en-GB" sz="1100" b="0" u="none" baseline="0" dirty="0" smtClean="0">
                          <a:solidFill>
                            <a:schemeClr val="tx1"/>
                          </a:solidFill>
                          <a:effectLst/>
                          <a:latin typeface="+mn-lt"/>
                          <a:cs typeface="Arial" panose="020B0604020202020204" pitchFamily="34" charset="0"/>
                        </a:rPr>
                        <a:t> service , 24hr </a:t>
                      </a:r>
                      <a:r>
                        <a:rPr lang="en-GB" sz="1100" b="0" dirty="0" smtClean="0">
                          <a:solidFill>
                            <a:schemeClr val="tx1"/>
                          </a:solidFill>
                          <a:effectLst/>
                          <a:latin typeface="+mn-lt"/>
                          <a:cs typeface="Arial" panose="020B0604020202020204" pitchFamily="34" charset="0"/>
                        </a:rPr>
                        <a:t>24 </a:t>
                      </a:r>
                      <a:r>
                        <a:rPr lang="en-GB" sz="1100" b="0" dirty="0">
                          <a:solidFill>
                            <a:schemeClr val="tx1"/>
                          </a:solidFill>
                          <a:effectLst/>
                          <a:latin typeface="+mn-lt"/>
                          <a:cs typeface="Arial" panose="020B0604020202020204" pitchFamily="34" charset="0"/>
                        </a:rPr>
                        <a:t>hours </a:t>
                      </a:r>
                    </a:p>
                  </a:txBody>
                  <a:tcPr marL="10869" marR="10869" marT="0" marB="0"/>
                </a:tc>
              </a:tr>
              <a:tr h="216646">
                <a:tc>
                  <a:txBody>
                    <a:bodyPr/>
                    <a:lstStyle/>
                    <a:p>
                      <a:pPr>
                        <a:lnSpc>
                          <a:spcPct val="115000"/>
                        </a:lnSpc>
                        <a:spcAft>
                          <a:spcPts val="0"/>
                        </a:spcAft>
                      </a:pPr>
                      <a:r>
                        <a:rPr lang="en-GB" sz="1100" b="1" dirty="0" smtClean="0">
                          <a:solidFill>
                            <a:schemeClr val="tx1"/>
                          </a:solidFill>
                          <a:effectLst/>
                          <a:latin typeface="+mn-lt"/>
                          <a:cs typeface="Arial" panose="020B0604020202020204" pitchFamily="34" charset="0"/>
                        </a:rPr>
                        <a:t>Drugs</a:t>
                      </a:r>
                    </a:p>
                  </a:txBody>
                  <a:tcPr marL="10869" marR="10869" marT="0" marB="0">
                    <a:solidFill>
                      <a:srgbClr val="CDE0E8"/>
                    </a:solidFill>
                  </a:tcPr>
                </a:tc>
                <a:tc>
                  <a:txBody>
                    <a:bodyPr/>
                    <a:lstStyle/>
                    <a:p>
                      <a:pPr>
                        <a:lnSpc>
                          <a:spcPct val="115000"/>
                        </a:lnSpc>
                        <a:spcAft>
                          <a:spcPts val="0"/>
                        </a:spcAft>
                      </a:pPr>
                      <a:endParaRPr lang="en-GB" sz="1100" b="0" dirty="0">
                        <a:solidFill>
                          <a:schemeClr val="tx1"/>
                        </a:solidFill>
                        <a:effectLst/>
                        <a:latin typeface="+mn-lt"/>
                        <a:ea typeface="Calibri"/>
                        <a:cs typeface="Arial" panose="020B0604020202020204" pitchFamily="34" charset="0"/>
                      </a:endParaRPr>
                    </a:p>
                  </a:txBody>
                  <a:tcPr marL="10869" marR="10869" marT="0" marB="0"/>
                </a:tc>
                <a:tc>
                  <a:txBody>
                    <a:bodyPr/>
                    <a:lstStyle/>
                    <a:p>
                      <a:pPr>
                        <a:lnSpc>
                          <a:spcPct val="115000"/>
                        </a:lnSpc>
                        <a:spcAft>
                          <a:spcPts val="0"/>
                        </a:spcAft>
                      </a:pPr>
                      <a:endParaRPr lang="en-GB" sz="1100" b="0" dirty="0" smtClean="0">
                        <a:solidFill>
                          <a:schemeClr val="tx1"/>
                        </a:solidFill>
                        <a:effectLst/>
                        <a:latin typeface="+mn-lt"/>
                        <a:cs typeface="Arial" panose="020B0604020202020204" pitchFamily="34" charset="0"/>
                      </a:endParaRPr>
                    </a:p>
                  </a:txBody>
                  <a:tcPr marL="10869" marR="10869" marT="0" marB="0"/>
                </a:tc>
              </a:tr>
              <a:tr h="216646">
                <a:tc>
                  <a:txBody>
                    <a:bodyPr/>
                    <a:lstStyle/>
                    <a:p>
                      <a:pPr>
                        <a:lnSpc>
                          <a:spcPct val="115000"/>
                        </a:lnSpc>
                        <a:spcAft>
                          <a:spcPts val="0"/>
                        </a:spcAft>
                      </a:pPr>
                      <a:r>
                        <a:rPr lang="en-GB" sz="1100" b="0" dirty="0" smtClean="0">
                          <a:solidFill>
                            <a:schemeClr val="tx1"/>
                          </a:solidFill>
                          <a:effectLst/>
                          <a:latin typeface="+mn-lt"/>
                          <a:cs typeface="Arial" panose="020B0604020202020204" pitchFamily="34" charset="0"/>
                          <a:hlinkClick r:id="rId5"/>
                        </a:rPr>
                        <a:t>Frank</a:t>
                      </a:r>
                      <a:endParaRPr lang="en-GB" sz="1100" b="0" dirty="0" smtClean="0">
                        <a:solidFill>
                          <a:schemeClr val="tx1"/>
                        </a:solidFill>
                        <a:effectLst/>
                        <a:latin typeface="+mn-lt"/>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mn-lt"/>
                          <a:ea typeface="Calibri"/>
                          <a:cs typeface="Arial" panose="020B0604020202020204" pitchFamily="34" charset="0"/>
                        </a:rPr>
                        <a:t>Friendly,</a:t>
                      </a:r>
                      <a:r>
                        <a:rPr lang="en-GB" sz="1100" b="0" baseline="0" dirty="0" smtClean="0">
                          <a:solidFill>
                            <a:schemeClr val="tx1"/>
                          </a:solidFill>
                          <a:effectLst/>
                          <a:latin typeface="+mn-lt"/>
                          <a:ea typeface="Calibri"/>
                          <a:cs typeface="Arial" panose="020B0604020202020204" pitchFamily="34" charset="0"/>
                        </a:rPr>
                        <a:t> c</a:t>
                      </a:r>
                      <a:r>
                        <a:rPr lang="en-GB" sz="1100" b="0" dirty="0" smtClean="0">
                          <a:solidFill>
                            <a:schemeClr val="tx1"/>
                          </a:solidFill>
                          <a:effectLst/>
                          <a:latin typeface="+mn-lt"/>
                          <a:ea typeface="Calibri"/>
                          <a:cs typeface="Arial" panose="020B0604020202020204" pitchFamily="34" charset="0"/>
                        </a:rPr>
                        <a:t>onfidential drugs advice</a:t>
                      </a:r>
                    </a:p>
                  </a:txBody>
                  <a:tcPr marL="10869" marR="10869" marT="0" marB="0"/>
                </a:tc>
                <a:tc>
                  <a:txBody>
                    <a:bodyPr/>
                    <a:lstStyle/>
                    <a:p>
                      <a:pPr>
                        <a:lnSpc>
                          <a:spcPct val="115000"/>
                        </a:lnSpc>
                        <a:spcAft>
                          <a:spcPts val="0"/>
                        </a:spcAft>
                      </a:pPr>
                      <a:r>
                        <a:rPr lang="en-GB" sz="1100" b="0" dirty="0" smtClean="0">
                          <a:solidFill>
                            <a:schemeClr val="tx1"/>
                          </a:solidFill>
                          <a:effectLst/>
                          <a:latin typeface="+mn-lt"/>
                          <a:cs typeface="Arial" panose="020B0604020202020204" pitchFamily="34" charset="0"/>
                        </a:rPr>
                        <a:t>Tel: 0300 </a:t>
                      </a:r>
                      <a:r>
                        <a:rPr lang="en-GB" sz="1100" b="0" dirty="0">
                          <a:solidFill>
                            <a:schemeClr val="tx1"/>
                          </a:solidFill>
                          <a:effectLst/>
                          <a:latin typeface="+mn-lt"/>
                          <a:cs typeface="Arial" panose="020B0604020202020204" pitchFamily="34" charset="0"/>
                        </a:rPr>
                        <a:t>123 </a:t>
                      </a:r>
                      <a:r>
                        <a:rPr lang="en-GB" sz="1100" b="0" dirty="0" smtClean="0">
                          <a:solidFill>
                            <a:schemeClr val="tx1"/>
                          </a:solidFill>
                          <a:effectLst/>
                          <a:latin typeface="+mn-lt"/>
                          <a:cs typeface="Arial" panose="020B0604020202020204" pitchFamily="34" charset="0"/>
                        </a:rPr>
                        <a:t>6600. Txt: 82111. Live chat 2-6pm </a:t>
                      </a:r>
                    </a:p>
                  </a:txBody>
                  <a:tcPr marL="10869" marR="10869" marT="0" marB="0"/>
                </a:tc>
              </a:tr>
              <a:tr h="216646">
                <a:tc>
                  <a:txBody>
                    <a:bodyPr/>
                    <a:lstStyle/>
                    <a:p>
                      <a:pPr>
                        <a:lnSpc>
                          <a:spcPct val="115000"/>
                        </a:lnSpc>
                        <a:spcAft>
                          <a:spcPts val="0"/>
                        </a:spcAft>
                      </a:pPr>
                      <a:r>
                        <a:rPr lang="en-GB" sz="1100" b="0" dirty="0" smtClean="0">
                          <a:solidFill>
                            <a:schemeClr val="tx1"/>
                          </a:solidFill>
                          <a:effectLst/>
                          <a:latin typeface="+mn-lt"/>
                          <a:cs typeface="Arial" panose="020B0604020202020204" pitchFamily="34" charset="0"/>
                          <a:hlinkClick r:id="rId6"/>
                        </a:rPr>
                        <a:t>Release</a:t>
                      </a:r>
                      <a:endParaRPr lang="en-GB" sz="1100" b="0" dirty="0">
                        <a:solidFill>
                          <a:schemeClr val="tx1"/>
                        </a:solidFill>
                        <a:effectLst/>
                        <a:latin typeface="+mn-lt"/>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mn-lt"/>
                          <a:cs typeface="Arial" panose="020B0604020202020204" pitchFamily="34" charset="0"/>
                        </a:rPr>
                        <a:t>Legal advice on drugs</a:t>
                      </a:r>
                      <a:r>
                        <a:rPr lang="en-GB" sz="1100" b="0" baseline="0" dirty="0" smtClean="0">
                          <a:solidFill>
                            <a:schemeClr val="tx1"/>
                          </a:solidFill>
                          <a:effectLst/>
                          <a:latin typeface="+mn-lt"/>
                          <a:cs typeface="Arial" panose="020B0604020202020204" pitchFamily="34" charset="0"/>
                        </a:rPr>
                        <a:t> </a:t>
                      </a:r>
                      <a:endParaRPr lang="en-GB" sz="1100" b="0" dirty="0" smtClean="0">
                        <a:solidFill>
                          <a:schemeClr val="tx1"/>
                        </a:solidFill>
                        <a:effectLst/>
                        <a:latin typeface="+mn-lt"/>
                        <a:ea typeface="Calibri"/>
                        <a:cs typeface="Arial" panose="020B0604020202020204" pitchFamily="34" charset="0"/>
                      </a:endParaRPr>
                    </a:p>
                  </a:txBody>
                  <a:tcPr marL="10869" marR="10869" marT="0" marB="0"/>
                </a:tc>
                <a:tc>
                  <a:txBody>
                    <a:bodyPr/>
                    <a:lstStyle/>
                    <a:p>
                      <a:pPr>
                        <a:lnSpc>
                          <a:spcPct val="115000"/>
                        </a:lnSpc>
                        <a:spcBef>
                          <a:spcPts val="1200"/>
                        </a:spcBef>
                        <a:spcAft>
                          <a:spcPts val="150"/>
                        </a:spcAft>
                      </a:pPr>
                      <a:r>
                        <a:rPr lang="en-GB" sz="1100" b="0" dirty="0">
                          <a:solidFill>
                            <a:schemeClr val="tx1"/>
                          </a:solidFill>
                          <a:effectLst/>
                          <a:latin typeface="+mn-lt"/>
                          <a:cs typeface="Arial" panose="020B0604020202020204" pitchFamily="34" charset="0"/>
                        </a:rPr>
                        <a:t>020 7324 </a:t>
                      </a:r>
                      <a:r>
                        <a:rPr lang="en-GB" sz="1100" b="0" dirty="0" smtClean="0">
                          <a:solidFill>
                            <a:schemeClr val="tx1"/>
                          </a:solidFill>
                          <a:effectLst/>
                          <a:latin typeface="+mn-lt"/>
                          <a:cs typeface="Arial" panose="020B0604020202020204" pitchFamily="34" charset="0"/>
                        </a:rPr>
                        <a:t>2989 – free </a:t>
                      </a:r>
                      <a:endParaRPr lang="en-GB" sz="1100" b="0" dirty="0">
                        <a:solidFill>
                          <a:schemeClr val="tx1"/>
                        </a:solidFill>
                        <a:effectLst/>
                        <a:latin typeface="+mn-lt"/>
                        <a:cs typeface="Arial" panose="020B0604020202020204" pitchFamily="34" charset="0"/>
                      </a:endParaRPr>
                    </a:p>
                  </a:txBody>
                  <a:tcPr marL="10869" marR="10869" marT="0" marB="0"/>
                </a:tc>
              </a:tr>
              <a:tr h="21664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u="sng" kern="1200" dirty="0" smtClean="0">
                          <a:solidFill>
                            <a:schemeClr val="lt1"/>
                          </a:solidFill>
                          <a:effectLst/>
                          <a:latin typeface="+mn-lt"/>
                          <a:ea typeface="+mn-ea"/>
                          <a:cs typeface="+mn-cs"/>
                          <a:hlinkClick r:id="rId7"/>
                        </a:rPr>
                        <a:t>CAUK</a:t>
                      </a:r>
                      <a:endParaRPr lang="en-GB" sz="1100" b="0" kern="1200" dirty="0" smtClean="0">
                        <a:solidFill>
                          <a:schemeClr val="lt1"/>
                        </a:solidFill>
                        <a:effectLst/>
                        <a:latin typeface="+mn-lt"/>
                        <a:ea typeface="+mn-ea"/>
                        <a:cs typeface="+mn-cs"/>
                      </a:endParaRPr>
                    </a:p>
                    <a:p>
                      <a:pPr>
                        <a:lnSpc>
                          <a:spcPct val="115000"/>
                        </a:lnSpc>
                        <a:spcAft>
                          <a:spcPts val="0"/>
                        </a:spcAft>
                      </a:pPr>
                      <a:endParaRPr lang="en-GB" sz="1100" b="0" dirty="0">
                        <a:solidFill>
                          <a:schemeClr val="tx1"/>
                        </a:solidFill>
                        <a:effectLst/>
                        <a:latin typeface="+mn-lt"/>
                        <a:cs typeface="Arial" panose="020B0604020202020204" pitchFamily="34" charset="0"/>
                      </a:endParaRPr>
                    </a:p>
                  </a:txBody>
                  <a:tcPr marL="10869" marR="10869" marT="0" marB="0">
                    <a:solidFill>
                      <a:srgbClr val="CDE0E8"/>
                    </a:solidFill>
                  </a:tcPr>
                </a:tc>
                <a:tc>
                  <a:txBody>
                    <a:bodyPr/>
                    <a:lstStyle/>
                    <a:p>
                      <a:pPr>
                        <a:lnSpc>
                          <a:spcPct val="115000"/>
                        </a:lnSpc>
                        <a:spcAft>
                          <a:spcPts val="0"/>
                        </a:spcAft>
                      </a:pPr>
                      <a:r>
                        <a:rPr lang="en-GB" sz="1100" b="0" dirty="0" smtClean="0">
                          <a:solidFill>
                            <a:schemeClr val="tx1"/>
                          </a:solidFill>
                          <a:effectLst/>
                          <a:latin typeface="+mn-lt"/>
                          <a:cs typeface="Arial" panose="020B0604020202020204" pitchFamily="34" charset="0"/>
                        </a:rPr>
                        <a:t>Cocaine Anonymous UK. </a:t>
                      </a:r>
                    </a:p>
                    <a:p>
                      <a:pPr>
                        <a:lnSpc>
                          <a:spcPct val="115000"/>
                        </a:lnSpc>
                        <a:spcAft>
                          <a:spcPts val="0"/>
                        </a:spcAft>
                      </a:pPr>
                      <a:r>
                        <a:rPr lang="en-GB" sz="1100" b="0" dirty="0" smtClean="0">
                          <a:solidFill>
                            <a:schemeClr val="tx1"/>
                          </a:solidFill>
                          <a:effectLst/>
                          <a:latin typeface="+mn-lt"/>
                          <a:cs typeface="Arial" panose="020B0604020202020204" pitchFamily="34" charset="0"/>
                        </a:rPr>
                        <a:t>It</a:t>
                      </a:r>
                      <a:r>
                        <a:rPr lang="en-GB" sz="1100" dirty="0" smtClean="0"/>
                        <a:t> a fellowship of men and women who share their experience, strength and hope with each other so that they may solve their common problem and help others to recover from their addiction. The only requirement for membership is a desire to stop using cocaine and all other mind-altering substances.</a:t>
                      </a:r>
                      <a:endParaRPr lang="en-GB" sz="1100" b="0" dirty="0">
                        <a:solidFill>
                          <a:schemeClr val="tx1"/>
                        </a:solidFill>
                        <a:effectLst/>
                        <a:latin typeface="+mn-lt"/>
                        <a:cs typeface="Arial" panose="020B0604020202020204" pitchFamily="34" charset="0"/>
                      </a:endParaRPr>
                    </a:p>
                  </a:txBody>
                  <a:tcPr marL="10869" marR="10869" marT="0" marB="0"/>
                </a:tc>
                <a:tc>
                  <a:txBody>
                    <a:bodyPr/>
                    <a:lstStyle/>
                    <a:p>
                      <a:pPr>
                        <a:lnSpc>
                          <a:spcPct val="115000"/>
                        </a:lnSpc>
                        <a:spcAft>
                          <a:spcPts val="0"/>
                        </a:spcAft>
                      </a:pPr>
                      <a:r>
                        <a:rPr lang="en-GB" sz="1100" b="0" baseline="0" dirty="0" smtClean="0">
                          <a:solidFill>
                            <a:schemeClr val="tx1"/>
                          </a:solidFill>
                          <a:effectLst/>
                          <a:latin typeface="+mn-lt"/>
                          <a:cs typeface="Arial" panose="020B0604020202020204" pitchFamily="34" charset="0"/>
                        </a:rPr>
                        <a:t>Tel: 0800 612 0225 ( 10am – 10pm everyday)</a:t>
                      </a:r>
                    </a:p>
                    <a:p>
                      <a:pPr>
                        <a:lnSpc>
                          <a:spcPct val="115000"/>
                        </a:lnSpc>
                        <a:spcAft>
                          <a:spcPts val="0"/>
                        </a:spcAft>
                      </a:pPr>
                      <a:r>
                        <a:rPr lang="en-GB" sz="1100" b="0" baseline="0" dirty="0" smtClean="0">
                          <a:solidFill>
                            <a:schemeClr val="tx1"/>
                          </a:solidFill>
                          <a:effectLst/>
                          <a:latin typeface="+mn-lt"/>
                          <a:cs typeface="Arial" panose="020B0604020202020204" pitchFamily="34" charset="0"/>
                        </a:rPr>
                        <a:t> email: </a:t>
                      </a:r>
                      <a:r>
                        <a:rPr lang="en-GB" sz="1100" b="0" baseline="0" dirty="0" smtClean="0">
                          <a:solidFill>
                            <a:schemeClr val="tx1"/>
                          </a:solidFill>
                          <a:effectLst/>
                          <a:latin typeface="+mn-lt"/>
                          <a:cs typeface="Arial" panose="020B0604020202020204" pitchFamily="34" charset="0"/>
                          <a:hlinkClick r:id="rId8"/>
                        </a:rPr>
                        <a:t>wtf@cauk.org.uk</a:t>
                      </a:r>
                      <a:endParaRPr lang="en-GB" sz="1100" b="0" baseline="0" dirty="0" smtClean="0">
                        <a:solidFill>
                          <a:schemeClr val="tx1"/>
                        </a:solidFill>
                        <a:effectLst/>
                        <a:latin typeface="+mn-lt"/>
                        <a:cs typeface="Arial" panose="020B0604020202020204" pitchFamily="34" charset="0"/>
                      </a:endParaRPr>
                    </a:p>
                    <a:p>
                      <a:pPr>
                        <a:lnSpc>
                          <a:spcPct val="115000"/>
                        </a:lnSpc>
                        <a:spcAft>
                          <a:spcPts val="0"/>
                        </a:spcAft>
                      </a:pPr>
                      <a:endParaRPr lang="en-GB" sz="1100" b="0" baseline="0" dirty="0" smtClean="0">
                        <a:solidFill>
                          <a:schemeClr val="tx1"/>
                        </a:solidFill>
                        <a:effectLst/>
                        <a:latin typeface="+mn-lt"/>
                        <a:cs typeface="Arial" panose="020B0604020202020204" pitchFamily="34" charset="0"/>
                      </a:endParaRPr>
                    </a:p>
                  </a:txBody>
                  <a:tcPr marL="10869" marR="10869" marT="0" marB="0"/>
                </a:tc>
              </a:tr>
              <a:tr h="216646">
                <a:tc>
                  <a:txBody>
                    <a:bodyPr/>
                    <a:lstStyle/>
                    <a:p>
                      <a:pPr>
                        <a:lnSpc>
                          <a:spcPct val="115000"/>
                        </a:lnSpc>
                        <a:spcAft>
                          <a:spcPts val="0"/>
                        </a:spcAft>
                      </a:pPr>
                      <a:r>
                        <a:rPr lang="en-GB" sz="1100" b="1" dirty="0" smtClean="0">
                          <a:solidFill>
                            <a:schemeClr val="tx1"/>
                          </a:solidFill>
                          <a:effectLst/>
                          <a:latin typeface="+mn-lt"/>
                          <a:cs typeface="Arial" panose="020B0604020202020204" pitchFamily="34" charset="0"/>
                        </a:rPr>
                        <a:t>Gambling</a:t>
                      </a:r>
                      <a:endParaRPr lang="en-GB" sz="1100" b="0" dirty="0" smtClean="0">
                        <a:solidFill>
                          <a:schemeClr val="tx1"/>
                        </a:solidFill>
                        <a:effectLst/>
                        <a:latin typeface="+mn-lt"/>
                        <a:cs typeface="Arial" panose="020B0604020202020204" pitchFamily="34" charset="0"/>
                      </a:endParaRPr>
                    </a:p>
                  </a:txBody>
                  <a:tcPr marL="10869" marR="10869" marT="0" marB="0">
                    <a:solidFill>
                      <a:srgbClr val="CDE0E8"/>
                    </a:solidFill>
                  </a:tcPr>
                </a:tc>
                <a:tc>
                  <a:txBody>
                    <a:bodyPr/>
                    <a:lstStyle/>
                    <a:p>
                      <a:pPr>
                        <a:lnSpc>
                          <a:spcPct val="115000"/>
                        </a:lnSpc>
                        <a:spcAft>
                          <a:spcPts val="0"/>
                        </a:spcAft>
                      </a:pPr>
                      <a:endParaRPr lang="en-GB" sz="1100" b="0" dirty="0">
                        <a:solidFill>
                          <a:schemeClr val="tx1"/>
                        </a:solidFill>
                        <a:effectLst/>
                        <a:latin typeface="+mn-lt"/>
                        <a:ea typeface="Calibri"/>
                        <a:cs typeface="Arial" panose="020B0604020202020204" pitchFamily="34" charset="0"/>
                      </a:endParaRPr>
                    </a:p>
                  </a:txBody>
                  <a:tcPr marL="10869" marR="10869" marT="0" marB="0"/>
                </a:tc>
                <a:tc>
                  <a:txBody>
                    <a:bodyPr/>
                    <a:lstStyle/>
                    <a:p>
                      <a:pPr>
                        <a:lnSpc>
                          <a:spcPct val="115000"/>
                        </a:lnSpc>
                        <a:spcAft>
                          <a:spcPts val="0"/>
                        </a:spcAft>
                      </a:pPr>
                      <a:endParaRPr lang="en-GB" sz="1100" b="0" dirty="0" smtClean="0">
                        <a:solidFill>
                          <a:schemeClr val="tx1"/>
                        </a:solidFill>
                        <a:effectLst/>
                        <a:latin typeface="+mn-lt"/>
                        <a:cs typeface="Arial" panose="020B0604020202020204" pitchFamily="34" charset="0"/>
                      </a:endParaRPr>
                    </a:p>
                  </a:txBody>
                  <a:tcPr marL="10869" marR="10869" marT="0" marB="0"/>
                </a:tc>
              </a:tr>
              <a:tr h="216646">
                <a:tc>
                  <a:txBody>
                    <a:bodyPr/>
                    <a:lstStyle/>
                    <a:p>
                      <a:pPr>
                        <a:lnSpc>
                          <a:spcPct val="115000"/>
                        </a:lnSpc>
                        <a:spcAft>
                          <a:spcPts val="0"/>
                        </a:spcAft>
                      </a:pPr>
                      <a:r>
                        <a:rPr lang="en-GB" sz="1100" b="0" dirty="0">
                          <a:solidFill>
                            <a:schemeClr val="tx1"/>
                          </a:solidFill>
                          <a:effectLst/>
                          <a:latin typeface="+mn-lt"/>
                          <a:cs typeface="Arial" panose="020B0604020202020204" pitchFamily="34" charset="0"/>
                          <a:hlinkClick r:id="rId9"/>
                        </a:rPr>
                        <a:t>CNWL National Problem Gambling </a:t>
                      </a:r>
                      <a:r>
                        <a:rPr lang="en-GB" sz="1100" b="0" dirty="0" smtClean="0">
                          <a:solidFill>
                            <a:schemeClr val="tx1"/>
                          </a:solidFill>
                          <a:effectLst/>
                          <a:latin typeface="+mn-lt"/>
                          <a:cs typeface="Arial" panose="020B0604020202020204" pitchFamily="34" charset="0"/>
                          <a:hlinkClick r:id="rId9"/>
                        </a:rPr>
                        <a:t>Clinic</a:t>
                      </a:r>
                      <a:endParaRPr lang="en-GB" sz="1100" b="0" dirty="0">
                        <a:solidFill>
                          <a:schemeClr val="tx1"/>
                        </a:solidFill>
                        <a:effectLst/>
                        <a:latin typeface="+mn-lt"/>
                        <a:cs typeface="Arial" panose="020B0604020202020204" pitchFamily="34" charset="0"/>
                      </a:endParaRPr>
                    </a:p>
                  </a:txBody>
                  <a:tcPr marL="10869" marR="10869" marT="0" marB="0">
                    <a:solidFill>
                      <a:srgbClr val="CDE0E8"/>
                    </a:solidFill>
                  </a:tcPr>
                </a:tc>
                <a:tc>
                  <a:txBody>
                    <a:bodyPr/>
                    <a:lstStyle/>
                    <a:p>
                      <a:pPr>
                        <a:lnSpc>
                          <a:spcPct val="115000"/>
                        </a:lnSpc>
                        <a:spcAft>
                          <a:spcPts val="0"/>
                        </a:spcAft>
                      </a:pPr>
                      <a:r>
                        <a:rPr lang="en-GB" sz="1100" b="0" dirty="0" smtClean="0">
                          <a:solidFill>
                            <a:schemeClr val="tx1"/>
                          </a:solidFill>
                          <a:effectLst/>
                          <a:latin typeface="+mn-lt"/>
                          <a:ea typeface="Calibri"/>
                          <a:cs typeface="Arial" panose="020B0604020202020204" pitchFamily="34" charset="0"/>
                        </a:rPr>
                        <a:t>Support and advice for gambling addictions </a:t>
                      </a:r>
                      <a:endParaRPr lang="en-GB" sz="1100" b="0" dirty="0">
                        <a:solidFill>
                          <a:schemeClr val="tx1"/>
                        </a:solidFill>
                        <a:effectLst/>
                        <a:latin typeface="+mn-lt"/>
                        <a:ea typeface="Calibri"/>
                        <a:cs typeface="Arial" panose="020B0604020202020204" pitchFamily="34" charset="0"/>
                      </a:endParaRPr>
                    </a:p>
                  </a:txBody>
                  <a:tcPr marL="10869" marR="10869" marT="0" marB="0"/>
                </a:tc>
                <a:tc>
                  <a:txBody>
                    <a:bodyPr/>
                    <a:lstStyle/>
                    <a:p>
                      <a:pPr>
                        <a:lnSpc>
                          <a:spcPct val="115000"/>
                        </a:lnSpc>
                        <a:spcAft>
                          <a:spcPts val="0"/>
                        </a:spcAft>
                      </a:pPr>
                      <a:r>
                        <a:rPr lang="en-GB" sz="1100" b="0" dirty="0">
                          <a:solidFill>
                            <a:schemeClr val="tx1"/>
                          </a:solidFill>
                          <a:effectLst/>
                          <a:latin typeface="+mn-lt"/>
                          <a:cs typeface="Arial" panose="020B0604020202020204" pitchFamily="34" charset="0"/>
                        </a:rPr>
                        <a:t>020 7534 6699</a:t>
                      </a:r>
                      <a:endParaRPr lang="en-GB" sz="1100" b="0" dirty="0">
                        <a:solidFill>
                          <a:schemeClr val="tx1"/>
                        </a:solidFill>
                        <a:effectLst/>
                        <a:latin typeface="+mn-lt"/>
                        <a:ea typeface="Calibri"/>
                        <a:cs typeface="Arial" panose="020B0604020202020204" pitchFamily="34" charset="0"/>
                      </a:endParaRPr>
                    </a:p>
                  </a:txBody>
                  <a:tcPr marL="10869" marR="10869" marT="0" marB="0"/>
                </a:tc>
              </a:tr>
              <a:tr h="216646">
                <a:tc>
                  <a:txBody>
                    <a:bodyPr/>
                    <a:lstStyle/>
                    <a:p>
                      <a:pPr>
                        <a:lnSpc>
                          <a:spcPct val="115000"/>
                        </a:lnSpc>
                        <a:spcAft>
                          <a:spcPts val="0"/>
                        </a:spcAft>
                      </a:pPr>
                      <a:r>
                        <a:rPr lang="en-GB" sz="1100" b="0" dirty="0">
                          <a:solidFill>
                            <a:schemeClr val="tx1"/>
                          </a:solidFill>
                          <a:effectLst/>
                          <a:latin typeface="+mn-lt"/>
                          <a:cs typeface="Arial" panose="020B0604020202020204" pitchFamily="34" charset="0"/>
                          <a:hlinkClick r:id="rId10"/>
                        </a:rPr>
                        <a:t>Gambling </a:t>
                      </a:r>
                      <a:r>
                        <a:rPr lang="en-GB" sz="1100" b="0" dirty="0" smtClean="0">
                          <a:solidFill>
                            <a:schemeClr val="tx1"/>
                          </a:solidFill>
                          <a:effectLst/>
                          <a:latin typeface="+mn-lt"/>
                          <a:cs typeface="Arial" panose="020B0604020202020204" pitchFamily="34" charset="0"/>
                          <a:hlinkClick r:id="rId10"/>
                        </a:rPr>
                        <a:t>Therapy</a:t>
                      </a:r>
                      <a:endParaRPr lang="en-GB" sz="1100" b="0" dirty="0">
                        <a:solidFill>
                          <a:schemeClr val="tx1"/>
                        </a:solidFill>
                        <a:effectLst/>
                        <a:latin typeface="+mn-lt"/>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mn-lt"/>
                          <a:ea typeface="Calibri"/>
                          <a:cs typeface="Arial" panose="020B0604020202020204" pitchFamily="34" charset="0"/>
                        </a:rPr>
                        <a:t>Therapy for gambling</a:t>
                      </a:r>
                      <a:r>
                        <a:rPr lang="en-GB" sz="1100" b="0" baseline="0" dirty="0" smtClean="0">
                          <a:solidFill>
                            <a:schemeClr val="tx1"/>
                          </a:solidFill>
                          <a:effectLst/>
                          <a:latin typeface="+mn-lt"/>
                          <a:ea typeface="Calibri"/>
                          <a:cs typeface="Arial" panose="020B0604020202020204" pitchFamily="34" charset="0"/>
                        </a:rPr>
                        <a:t> a</a:t>
                      </a:r>
                      <a:r>
                        <a:rPr lang="en-GB" sz="1100" b="0" dirty="0" smtClean="0">
                          <a:solidFill>
                            <a:schemeClr val="tx1"/>
                          </a:solidFill>
                          <a:effectLst/>
                          <a:latin typeface="+mn-lt"/>
                          <a:ea typeface="Calibri"/>
                          <a:cs typeface="Arial" panose="020B0604020202020204" pitchFamily="34" charset="0"/>
                        </a:rPr>
                        <a:t>ddictions </a:t>
                      </a: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mn-lt"/>
                          <a:cs typeface="Arial" panose="020B0604020202020204" pitchFamily="34" charset="0"/>
                        </a:rPr>
                        <a:t>Free online service </a:t>
                      </a:r>
                      <a:endParaRPr lang="en-GB" sz="1100" b="0" dirty="0" smtClean="0">
                        <a:solidFill>
                          <a:schemeClr val="tx1"/>
                        </a:solidFill>
                        <a:effectLst/>
                        <a:latin typeface="+mn-lt"/>
                        <a:ea typeface="Calibri"/>
                        <a:cs typeface="Arial" panose="020B0604020202020204" pitchFamily="34" charset="0"/>
                      </a:endParaRPr>
                    </a:p>
                  </a:txBody>
                  <a:tcPr marL="10869" marR="10869" marT="0" marB="0"/>
                </a:tc>
              </a:tr>
              <a:tr h="216646">
                <a:tc>
                  <a:txBody>
                    <a:bodyPr/>
                    <a:lstStyle/>
                    <a:p>
                      <a:r>
                        <a:rPr lang="en-GB" sz="1100" b="0" u="sng" kern="1200" dirty="0" err="1" smtClean="0">
                          <a:solidFill>
                            <a:schemeClr val="lt1"/>
                          </a:solidFill>
                          <a:effectLst/>
                          <a:latin typeface="+mn-lt"/>
                          <a:ea typeface="+mn-ea"/>
                          <a:cs typeface="Arial" panose="020B0604020202020204" pitchFamily="34" charset="0"/>
                          <a:hlinkClick r:id="rId11"/>
                        </a:rPr>
                        <a:t>Gamcare</a:t>
                      </a:r>
                      <a:endParaRPr lang="en-GB" sz="1200" b="0" kern="1200" dirty="0">
                        <a:solidFill>
                          <a:schemeClr val="lt1"/>
                        </a:solidFill>
                        <a:effectLst/>
                        <a:latin typeface="+mn-lt"/>
                        <a:ea typeface="+mn-ea"/>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mn-lt"/>
                          <a:cs typeface="Arial" panose="020B0604020202020204" pitchFamily="34" charset="0"/>
                        </a:rPr>
                        <a:t>Helpline,</a:t>
                      </a:r>
                      <a:r>
                        <a:rPr lang="en-GB" sz="1100" b="0" baseline="0" dirty="0" smtClean="0">
                          <a:solidFill>
                            <a:schemeClr val="tx1"/>
                          </a:solidFill>
                          <a:effectLst/>
                          <a:latin typeface="+mn-lt"/>
                          <a:cs typeface="Arial" panose="020B0604020202020204" pitchFamily="34" charset="0"/>
                        </a:rPr>
                        <a:t> </a:t>
                      </a:r>
                      <a:r>
                        <a:rPr lang="en-GB" sz="1100" b="0" dirty="0" smtClean="0">
                          <a:solidFill>
                            <a:schemeClr val="tx1"/>
                          </a:solidFill>
                          <a:effectLst/>
                          <a:latin typeface="+mn-lt"/>
                          <a:cs typeface="Arial" panose="020B0604020202020204" pitchFamily="34" charset="0"/>
                        </a:rPr>
                        <a:t>counselling,</a:t>
                      </a:r>
                      <a:r>
                        <a:rPr lang="en-GB" sz="1100" b="0" baseline="0" dirty="0" smtClean="0">
                          <a:solidFill>
                            <a:schemeClr val="tx1"/>
                          </a:solidFill>
                          <a:effectLst/>
                          <a:latin typeface="+mn-lt"/>
                          <a:cs typeface="Arial" panose="020B0604020202020204" pitchFamily="34" charset="0"/>
                        </a:rPr>
                        <a:t> online service </a:t>
                      </a:r>
                    </a:p>
                    <a:p>
                      <a:pPr marL="0" marR="0" indent="0" algn="l" defTabSz="914400" rtl="0" eaLnBrk="1" fontAlgn="auto" latinLnBrk="0" hangingPunct="1">
                        <a:lnSpc>
                          <a:spcPct val="115000"/>
                        </a:lnSpc>
                        <a:spcBef>
                          <a:spcPts val="0"/>
                        </a:spcBef>
                        <a:spcAft>
                          <a:spcPts val="0"/>
                        </a:spcAft>
                        <a:buClrTx/>
                        <a:buSzTx/>
                        <a:buFontTx/>
                        <a:buNone/>
                        <a:tabLst/>
                        <a:defRPr/>
                      </a:pPr>
                      <a:r>
                        <a:rPr lang="en-GB" sz="1100" b="0" baseline="0" dirty="0" err="1" smtClean="0">
                          <a:solidFill>
                            <a:schemeClr val="tx1"/>
                          </a:solidFill>
                          <a:effectLst/>
                          <a:latin typeface="+mn-lt"/>
                          <a:cs typeface="Arial" panose="020B0604020202020204" pitchFamily="34" charset="0"/>
                          <a:hlinkClick r:id="rId12"/>
                        </a:rPr>
                        <a:t>Livechat</a:t>
                      </a:r>
                      <a:r>
                        <a:rPr lang="en-GB" sz="1100" b="0" baseline="0" dirty="0" smtClean="0">
                          <a:solidFill>
                            <a:schemeClr val="tx1"/>
                          </a:solidFill>
                          <a:effectLst/>
                          <a:latin typeface="+mn-lt"/>
                          <a:cs typeface="Arial" panose="020B0604020202020204" pitchFamily="34" charset="0"/>
                          <a:hlinkClick r:id="rId12"/>
                        </a:rPr>
                        <a:t> </a:t>
                      </a:r>
                      <a:endParaRPr lang="en-GB" sz="1100" b="0" baseline="0" dirty="0" smtClean="0">
                        <a:solidFill>
                          <a:schemeClr val="tx1"/>
                        </a:solidFill>
                        <a:effectLst/>
                        <a:latin typeface="+mn-lt"/>
                        <a:cs typeface="Arial" panose="020B0604020202020204" pitchFamily="34" charset="0"/>
                      </a:endParaRPr>
                    </a:p>
                  </a:txBody>
                  <a:tcPr marL="10869" marR="10869" marT="0" marB="0"/>
                </a:tc>
                <a:tc>
                  <a:txBody>
                    <a:bodyPr/>
                    <a:lstStyle/>
                    <a:p>
                      <a:pPr>
                        <a:lnSpc>
                          <a:spcPct val="115000"/>
                        </a:lnSpc>
                        <a:spcAft>
                          <a:spcPts val="0"/>
                        </a:spcAft>
                      </a:pPr>
                      <a:r>
                        <a:rPr lang="en-GB" sz="1100" b="0" dirty="0" smtClean="0">
                          <a:latin typeface="+mn-lt"/>
                        </a:rPr>
                        <a:t>0808 8020 133 – free, 08:00-00:00,</a:t>
                      </a:r>
                      <a:r>
                        <a:rPr lang="en-GB" sz="1100" b="0" baseline="0" dirty="0" smtClean="0">
                          <a:latin typeface="+mn-lt"/>
                        </a:rPr>
                        <a:t> 7 days a week </a:t>
                      </a:r>
                      <a:endParaRPr lang="en-GB" sz="1100" b="0" dirty="0">
                        <a:solidFill>
                          <a:schemeClr val="tx1"/>
                        </a:solidFill>
                        <a:effectLst/>
                        <a:latin typeface="+mn-lt"/>
                        <a:ea typeface="Calibri"/>
                        <a:cs typeface="Arial" panose="020B0604020202020204" pitchFamily="34" charset="0"/>
                      </a:endParaRPr>
                    </a:p>
                  </a:txBody>
                  <a:tcPr marL="10869" marR="10869" marT="0" marB="0"/>
                </a:tc>
              </a:tr>
              <a:tr h="216646">
                <a:tc>
                  <a:txBody>
                    <a:bodyPr/>
                    <a:lstStyle/>
                    <a:p>
                      <a:pPr>
                        <a:lnSpc>
                          <a:spcPct val="115000"/>
                        </a:lnSpc>
                        <a:spcAft>
                          <a:spcPts val="0"/>
                        </a:spcAft>
                      </a:pPr>
                      <a:r>
                        <a:rPr lang="en-GB" sz="1100" b="1" dirty="0" smtClean="0">
                          <a:solidFill>
                            <a:schemeClr val="tx1"/>
                          </a:solidFill>
                          <a:effectLst/>
                          <a:latin typeface="+mn-lt"/>
                          <a:cs typeface="Arial" panose="020B0604020202020204" pitchFamily="34" charset="0"/>
                        </a:rPr>
                        <a:t>FOR RELATIVES</a:t>
                      </a:r>
                      <a:endParaRPr lang="en-GB" sz="1100" b="1" dirty="0">
                        <a:solidFill>
                          <a:schemeClr val="tx1"/>
                        </a:solidFill>
                        <a:effectLst/>
                        <a:latin typeface="+mn-lt"/>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GB" sz="1100" b="0" dirty="0" smtClean="0">
                        <a:solidFill>
                          <a:schemeClr val="tx1"/>
                        </a:solidFill>
                        <a:effectLst/>
                        <a:latin typeface="+mn-lt"/>
                        <a:cs typeface="Arial" panose="020B0604020202020204" pitchFamily="34" charset="0"/>
                      </a:endParaRPr>
                    </a:p>
                  </a:txBody>
                  <a:tcPr marL="10869" marR="10869" marT="0" marB="0"/>
                </a:tc>
                <a:tc>
                  <a:txBody>
                    <a:bodyPr/>
                    <a:lstStyle/>
                    <a:p>
                      <a:pPr>
                        <a:lnSpc>
                          <a:spcPct val="115000"/>
                        </a:lnSpc>
                        <a:spcAft>
                          <a:spcPts val="0"/>
                        </a:spcAft>
                      </a:pPr>
                      <a:endParaRPr lang="en-GB" sz="1100" b="0" dirty="0" smtClean="0">
                        <a:solidFill>
                          <a:schemeClr val="tx1"/>
                        </a:solidFill>
                        <a:effectLst/>
                        <a:latin typeface="+mn-lt"/>
                        <a:cs typeface="Arial" panose="020B0604020202020204" pitchFamily="34" charset="0"/>
                      </a:endParaRPr>
                    </a:p>
                  </a:txBody>
                  <a:tcPr marL="10869" marR="10869" marT="0" marB="0"/>
                </a:tc>
              </a:tr>
              <a:tr h="216646">
                <a:tc>
                  <a:txBody>
                    <a:bodyPr/>
                    <a:lstStyle/>
                    <a:p>
                      <a:pPr>
                        <a:lnSpc>
                          <a:spcPct val="115000"/>
                        </a:lnSpc>
                        <a:spcAft>
                          <a:spcPts val="0"/>
                        </a:spcAft>
                      </a:pPr>
                      <a:r>
                        <a:rPr lang="en-GB" sz="1100" b="0" dirty="0">
                          <a:solidFill>
                            <a:schemeClr val="tx1"/>
                          </a:solidFill>
                          <a:effectLst/>
                          <a:latin typeface="+mn-lt"/>
                          <a:cs typeface="Arial" panose="020B0604020202020204" pitchFamily="34" charset="0"/>
                          <a:hlinkClick r:id="rId13"/>
                        </a:rPr>
                        <a:t>Families </a:t>
                      </a:r>
                      <a:r>
                        <a:rPr lang="en-GB" sz="1100" b="0" dirty="0" smtClean="0">
                          <a:solidFill>
                            <a:schemeClr val="tx1"/>
                          </a:solidFill>
                          <a:effectLst/>
                          <a:latin typeface="+mn-lt"/>
                          <a:cs typeface="Arial" panose="020B0604020202020204" pitchFamily="34" charset="0"/>
                          <a:hlinkClick r:id="rId13"/>
                        </a:rPr>
                        <a:t>Anonymous</a:t>
                      </a:r>
                      <a:endParaRPr lang="en-GB" sz="1100" b="0" dirty="0">
                        <a:solidFill>
                          <a:schemeClr val="tx1"/>
                        </a:solidFill>
                        <a:effectLst/>
                        <a:latin typeface="+mn-lt"/>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mn-lt"/>
                          <a:cs typeface="Arial" panose="020B0604020202020204" pitchFamily="34" charset="0"/>
                        </a:rPr>
                        <a:t>Support</a:t>
                      </a:r>
                      <a:r>
                        <a:rPr lang="en-GB" sz="1100" b="0" baseline="0" dirty="0" smtClean="0">
                          <a:solidFill>
                            <a:schemeClr val="tx1"/>
                          </a:solidFill>
                          <a:effectLst/>
                          <a:latin typeface="+mn-lt"/>
                          <a:cs typeface="Arial" panose="020B0604020202020204" pitchFamily="34" charset="0"/>
                        </a:rPr>
                        <a:t> and advice for</a:t>
                      </a:r>
                      <a:r>
                        <a:rPr lang="en-GB" sz="1100" b="0" dirty="0" smtClean="0">
                          <a:solidFill>
                            <a:schemeClr val="tx1"/>
                          </a:solidFill>
                          <a:effectLst/>
                          <a:latin typeface="+mn-lt"/>
                          <a:cs typeface="Arial" panose="020B0604020202020204" pitchFamily="34" charset="0"/>
                        </a:rPr>
                        <a:t> those</a:t>
                      </a:r>
                      <a:r>
                        <a:rPr lang="en-GB" sz="1100" b="0" baseline="0" dirty="0" smtClean="0">
                          <a:solidFill>
                            <a:schemeClr val="tx1"/>
                          </a:solidFill>
                          <a:effectLst/>
                          <a:latin typeface="+mn-lt"/>
                          <a:cs typeface="Arial" panose="020B0604020202020204" pitchFamily="34" charset="0"/>
                        </a:rPr>
                        <a:t> with relatives with addictions </a:t>
                      </a:r>
                      <a:endParaRPr lang="en-GB" sz="1100" b="0" dirty="0" smtClean="0">
                        <a:solidFill>
                          <a:schemeClr val="tx1"/>
                        </a:solidFill>
                        <a:effectLst/>
                        <a:latin typeface="+mn-lt"/>
                        <a:cs typeface="Arial" panose="020B0604020202020204" pitchFamily="34" charset="0"/>
                      </a:endParaRPr>
                    </a:p>
                  </a:txBody>
                  <a:tcPr marL="10869" marR="10869" marT="0" marB="0"/>
                </a:tc>
                <a:tc>
                  <a:txBody>
                    <a:bodyPr/>
                    <a:lstStyle/>
                    <a:p>
                      <a:pPr>
                        <a:lnSpc>
                          <a:spcPct val="115000"/>
                        </a:lnSpc>
                        <a:spcAft>
                          <a:spcPts val="0"/>
                        </a:spcAft>
                      </a:pPr>
                      <a:r>
                        <a:rPr lang="en-GB" sz="1100" b="0" dirty="0">
                          <a:solidFill>
                            <a:schemeClr val="tx1"/>
                          </a:solidFill>
                          <a:effectLst/>
                          <a:latin typeface="+mn-lt"/>
                          <a:cs typeface="Arial" panose="020B0604020202020204" pitchFamily="34" charset="0"/>
                        </a:rPr>
                        <a:t>0845 1200 </a:t>
                      </a:r>
                      <a:r>
                        <a:rPr lang="en-GB" sz="1100" b="0" dirty="0" smtClean="0">
                          <a:solidFill>
                            <a:schemeClr val="tx1"/>
                          </a:solidFill>
                          <a:effectLst/>
                          <a:latin typeface="+mn-lt"/>
                          <a:cs typeface="Arial" panose="020B0604020202020204" pitchFamily="34" charset="0"/>
                        </a:rPr>
                        <a:t>660</a:t>
                      </a:r>
                    </a:p>
                    <a:p>
                      <a:pPr>
                        <a:lnSpc>
                          <a:spcPct val="115000"/>
                        </a:lnSpc>
                        <a:spcAft>
                          <a:spcPts val="0"/>
                        </a:spcAft>
                      </a:pPr>
                      <a:r>
                        <a:rPr lang="en-GB" sz="1100" b="0" dirty="0" smtClean="0">
                          <a:solidFill>
                            <a:schemeClr val="tx1"/>
                          </a:solidFill>
                          <a:effectLst/>
                          <a:latin typeface="+mn-lt"/>
                          <a:cs typeface="Arial" panose="020B0604020202020204" pitchFamily="34" charset="0"/>
                          <a:hlinkClick r:id="rId14"/>
                        </a:rPr>
                        <a:t>Online forum </a:t>
                      </a:r>
                      <a:endParaRPr lang="en-GB" sz="1100" b="0" dirty="0" smtClean="0">
                        <a:solidFill>
                          <a:schemeClr val="tx1"/>
                        </a:solidFill>
                        <a:effectLst/>
                        <a:latin typeface="+mn-lt"/>
                        <a:cs typeface="Arial" panose="020B0604020202020204" pitchFamily="34" charset="0"/>
                      </a:endParaRPr>
                    </a:p>
                  </a:txBody>
                  <a:tcPr marL="10869" marR="10869" marT="0" marB="0"/>
                </a:tc>
              </a:tr>
              <a:tr h="216646">
                <a:tc>
                  <a:txBody>
                    <a:bodyPr/>
                    <a:lstStyle/>
                    <a:p>
                      <a:pPr>
                        <a:lnSpc>
                          <a:spcPct val="115000"/>
                        </a:lnSpc>
                        <a:spcAft>
                          <a:spcPts val="0"/>
                        </a:spcAft>
                      </a:pPr>
                      <a:r>
                        <a:rPr lang="en-GB" sz="1100" b="0" dirty="0">
                          <a:solidFill>
                            <a:schemeClr val="tx1"/>
                          </a:solidFill>
                          <a:effectLst/>
                          <a:latin typeface="+mn-lt"/>
                          <a:cs typeface="Arial" panose="020B0604020202020204" pitchFamily="34" charset="0"/>
                          <a:hlinkClick r:id="rId15"/>
                        </a:rPr>
                        <a:t>Cruse </a:t>
                      </a:r>
                      <a:endParaRPr lang="en-GB" sz="1100" b="0" dirty="0">
                        <a:solidFill>
                          <a:schemeClr val="tx1"/>
                        </a:solidFill>
                        <a:effectLst/>
                        <a:latin typeface="+mn-lt"/>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1200"/>
                        </a:spcBef>
                        <a:spcAft>
                          <a:spcPts val="150"/>
                        </a:spcAft>
                        <a:buClrTx/>
                        <a:buSzTx/>
                        <a:buFontTx/>
                        <a:buNone/>
                        <a:tabLst/>
                        <a:defRPr/>
                      </a:pPr>
                      <a:r>
                        <a:rPr lang="en-GB" sz="1100" b="0" dirty="0" smtClean="0">
                          <a:solidFill>
                            <a:schemeClr val="tx1"/>
                          </a:solidFill>
                          <a:effectLst/>
                          <a:latin typeface="+mn-lt"/>
                          <a:ea typeface="Calibri"/>
                          <a:cs typeface="Arial" panose="020B0604020202020204" pitchFamily="34" charset="0"/>
                        </a:rPr>
                        <a:t>Support</a:t>
                      </a:r>
                      <a:r>
                        <a:rPr lang="en-GB" sz="1100" b="0" baseline="0" dirty="0" smtClean="0">
                          <a:solidFill>
                            <a:schemeClr val="tx1"/>
                          </a:solidFill>
                          <a:effectLst/>
                          <a:latin typeface="+mn-lt"/>
                          <a:ea typeface="Calibri"/>
                          <a:cs typeface="Arial" panose="020B0604020202020204" pitchFamily="34" charset="0"/>
                        </a:rPr>
                        <a:t> and advice for</a:t>
                      </a:r>
                      <a:r>
                        <a:rPr lang="en-GB" sz="1100" b="0" dirty="0" smtClean="0">
                          <a:solidFill>
                            <a:schemeClr val="tx1"/>
                          </a:solidFill>
                          <a:effectLst/>
                          <a:latin typeface="+mn-lt"/>
                          <a:ea typeface="Calibri"/>
                          <a:cs typeface="Arial" panose="020B0604020202020204" pitchFamily="34" charset="0"/>
                        </a:rPr>
                        <a:t> those suffering from addiction-related</a:t>
                      </a:r>
                      <a:r>
                        <a:rPr lang="en-GB" sz="1100" b="0" baseline="0" dirty="0" smtClean="0">
                          <a:solidFill>
                            <a:schemeClr val="tx1"/>
                          </a:solidFill>
                          <a:effectLst/>
                          <a:latin typeface="+mn-lt"/>
                          <a:ea typeface="Calibri"/>
                          <a:cs typeface="Arial" panose="020B0604020202020204" pitchFamily="34" charset="0"/>
                        </a:rPr>
                        <a:t> bereavement </a:t>
                      </a:r>
                      <a:endParaRPr lang="en-GB" sz="1100" b="0" dirty="0" smtClean="0">
                        <a:solidFill>
                          <a:schemeClr val="tx1"/>
                        </a:solidFill>
                        <a:effectLst/>
                        <a:latin typeface="+mn-lt"/>
                        <a:ea typeface="Calibri"/>
                        <a:cs typeface="Arial" panose="020B0604020202020204" pitchFamily="34" charset="0"/>
                      </a:endParaRPr>
                    </a:p>
                  </a:txBody>
                  <a:tcPr marL="10869" marR="10869" marT="0" marB="0"/>
                </a:tc>
                <a:tc>
                  <a:txBody>
                    <a:bodyPr/>
                    <a:lstStyle/>
                    <a:p>
                      <a:pPr>
                        <a:lnSpc>
                          <a:spcPct val="115000"/>
                        </a:lnSpc>
                        <a:spcBef>
                          <a:spcPts val="1200"/>
                        </a:spcBef>
                        <a:spcAft>
                          <a:spcPts val="150"/>
                        </a:spcAft>
                      </a:pPr>
                      <a:r>
                        <a:rPr lang="en-GB" sz="1100" b="0" dirty="0">
                          <a:solidFill>
                            <a:schemeClr val="tx1"/>
                          </a:solidFill>
                          <a:effectLst/>
                          <a:latin typeface="+mn-lt"/>
                          <a:cs typeface="Arial" panose="020B0604020202020204" pitchFamily="34" charset="0"/>
                        </a:rPr>
                        <a:t>0808 808 </a:t>
                      </a:r>
                      <a:r>
                        <a:rPr lang="en-GB" sz="1100" b="0" dirty="0" smtClean="0">
                          <a:solidFill>
                            <a:schemeClr val="tx1"/>
                          </a:solidFill>
                          <a:effectLst/>
                          <a:latin typeface="+mn-lt"/>
                          <a:cs typeface="Arial" panose="020B0604020202020204" pitchFamily="34" charset="0"/>
                        </a:rPr>
                        <a:t>1677</a:t>
                      </a:r>
                      <a:endParaRPr lang="en-GB" sz="1100" b="0" dirty="0">
                        <a:solidFill>
                          <a:schemeClr val="tx1"/>
                        </a:solidFill>
                        <a:effectLst/>
                        <a:latin typeface="+mn-lt"/>
                        <a:cs typeface="Arial" panose="020B0604020202020204" pitchFamily="34" charset="0"/>
                      </a:endParaRPr>
                    </a:p>
                  </a:txBody>
                  <a:tcPr marL="10869" marR="10869" marT="0" marB="0"/>
                </a:tc>
              </a:tr>
              <a:tr h="216646">
                <a:tc>
                  <a:txBody>
                    <a:bodyPr/>
                    <a:lstStyle/>
                    <a:p>
                      <a:pPr>
                        <a:lnSpc>
                          <a:spcPct val="115000"/>
                        </a:lnSpc>
                        <a:spcAft>
                          <a:spcPts val="0"/>
                        </a:spcAft>
                      </a:pPr>
                      <a:r>
                        <a:rPr lang="en-GB" sz="1100" b="0" dirty="0" err="1" smtClean="0">
                          <a:solidFill>
                            <a:schemeClr val="tx1"/>
                          </a:solidFill>
                          <a:effectLst/>
                          <a:latin typeface="+mn-lt"/>
                          <a:cs typeface="Arial" panose="020B0604020202020204" pitchFamily="34" charset="0"/>
                          <a:hlinkClick r:id="rId16"/>
                        </a:rPr>
                        <a:t>Alateen</a:t>
                      </a:r>
                      <a:endParaRPr lang="en-GB" sz="1100" b="0" dirty="0">
                        <a:solidFill>
                          <a:schemeClr val="tx1"/>
                        </a:solidFill>
                        <a:effectLst/>
                        <a:latin typeface="+mn-lt"/>
                        <a:cs typeface="Arial" panose="020B0604020202020204" pitchFamily="34" charset="0"/>
                      </a:endParaRPr>
                    </a:p>
                  </a:txBody>
                  <a:tcPr marL="10869" marR="10869" marT="0" marB="0">
                    <a:solidFill>
                      <a:srgbClr val="CDE0E8"/>
                    </a:solidFill>
                  </a:tcPr>
                </a:tc>
                <a:tc>
                  <a:txBody>
                    <a:bodyPr/>
                    <a:lstStyle/>
                    <a:p>
                      <a:pPr>
                        <a:lnSpc>
                          <a:spcPct val="115000"/>
                        </a:lnSpc>
                        <a:spcAft>
                          <a:spcPts val="0"/>
                        </a:spcAft>
                      </a:pPr>
                      <a:r>
                        <a:rPr lang="en-GB" sz="1100" b="0" dirty="0" smtClean="0">
                          <a:solidFill>
                            <a:schemeClr val="tx1"/>
                          </a:solidFill>
                          <a:effectLst/>
                          <a:latin typeface="+mn-lt"/>
                          <a:ea typeface="Calibri"/>
                          <a:cs typeface="Arial" panose="020B0604020202020204" pitchFamily="34" charset="0"/>
                        </a:rPr>
                        <a:t>Support</a:t>
                      </a:r>
                      <a:r>
                        <a:rPr lang="en-GB" sz="1100" b="0" baseline="0" dirty="0" smtClean="0">
                          <a:solidFill>
                            <a:schemeClr val="tx1"/>
                          </a:solidFill>
                          <a:effectLst/>
                          <a:latin typeface="+mn-lt"/>
                          <a:ea typeface="Calibri"/>
                          <a:cs typeface="Arial" panose="020B0604020202020204" pitchFamily="34" charset="0"/>
                        </a:rPr>
                        <a:t> and advice for </a:t>
                      </a:r>
                      <a:r>
                        <a:rPr lang="en-GB" sz="1100" b="0" dirty="0" smtClean="0">
                          <a:solidFill>
                            <a:schemeClr val="tx1"/>
                          </a:solidFill>
                          <a:effectLst/>
                          <a:latin typeface="+mn-lt"/>
                          <a:ea typeface="Calibri"/>
                          <a:cs typeface="Arial" panose="020B0604020202020204" pitchFamily="34" charset="0"/>
                        </a:rPr>
                        <a:t>young relatives</a:t>
                      </a:r>
                      <a:r>
                        <a:rPr lang="en-GB" sz="1100" b="0" baseline="0" dirty="0" smtClean="0">
                          <a:solidFill>
                            <a:schemeClr val="tx1"/>
                          </a:solidFill>
                          <a:effectLst/>
                          <a:latin typeface="+mn-lt"/>
                          <a:ea typeface="Calibri"/>
                          <a:cs typeface="Arial" panose="020B0604020202020204" pitchFamily="34" charset="0"/>
                        </a:rPr>
                        <a:t> of alcoholics </a:t>
                      </a:r>
                      <a:endParaRPr lang="en-GB" sz="1100" b="0" dirty="0">
                        <a:solidFill>
                          <a:schemeClr val="tx1"/>
                        </a:solidFill>
                        <a:effectLst/>
                        <a:latin typeface="+mn-lt"/>
                        <a:ea typeface="Calibri"/>
                        <a:cs typeface="Arial" panose="020B0604020202020204" pitchFamily="34" charset="0"/>
                      </a:endParaRPr>
                    </a:p>
                  </a:txBody>
                  <a:tcPr marL="10869" marR="10869" marT="0" marB="0"/>
                </a:tc>
                <a:tc>
                  <a:txBody>
                    <a:bodyPr/>
                    <a:lstStyle/>
                    <a:p>
                      <a:pPr>
                        <a:lnSpc>
                          <a:spcPct val="115000"/>
                        </a:lnSpc>
                        <a:spcAft>
                          <a:spcPts val="0"/>
                        </a:spcAft>
                      </a:pPr>
                      <a:r>
                        <a:rPr lang="en-GB" sz="1100" b="0" dirty="0">
                          <a:solidFill>
                            <a:schemeClr val="tx1"/>
                          </a:solidFill>
                          <a:effectLst/>
                          <a:latin typeface="+mn-lt"/>
                          <a:cs typeface="Arial" panose="020B0604020202020204" pitchFamily="34" charset="0"/>
                        </a:rPr>
                        <a:t>020 7593 </a:t>
                      </a:r>
                      <a:r>
                        <a:rPr lang="en-GB" sz="1100" b="0" dirty="0" smtClean="0">
                          <a:solidFill>
                            <a:schemeClr val="tx1"/>
                          </a:solidFill>
                          <a:effectLst/>
                          <a:latin typeface="+mn-lt"/>
                          <a:cs typeface="Arial" panose="020B0604020202020204" pitchFamily="34" charset="0"/>
                        </a:rPr>
                        <a:t>2070</a:t>
                      </a:r>
                    </a:p>
                    <a:p>
                      <a:pPr>
                        <a:lnSpc>
                          <a:spcPct val="115000"/>
                        </a:lnSpc>
                        <a:spcAft>
                          <a:spcPts val="0"/>
                        </a:spcAft>
                      </a:pPr>
                      <a:endParaRPr lang="en-GB" sz="1100" b="0" dirty="0">
                        <a:solidFill>
                          <a:schemeClr val="tx1"/>
                        </a:solidFill>
                        <a:effectLst/>
                        <a:latin typeface="+mn-lt"/>
                        <a:ea typeface="Calibri"/>
                        <a:cs typeface="Arial" panose="020B0604020202020204" pitchFamily="34" charset="0"/>
                      </a:endParaRPr>
                    </a:p>
                  </a:txBody>
                  <a:tcPr marL="10869" marR="10869" marT="0" marB="0"/>
                </a:tc>
              </a:tr>
              <a:tr h="216646">
                <a:tc>
                  <a:txBody>
                    <a:bodyPr/>
                    <a:lstStyle/>
                    <a:p>
                      <a:pPr>
                        <a:lnSpc>
                          <a:spcPct val="115000"/>
                        </a:lnSpc>
                        <a:spcAft>
                          <a:spcPts val="0"/>
                        </a:spcAft>
                      </a:pPr>
                      <a:r>
                        <a:rPr lang="en-GB" sz="1100" b="0" dirty="0" smtClean="0">
                          <a:solidFill>
                            <a:schemeClr val="tx1"/>
                          </a:solidFill>
                          <a:effectLst/>
                          <a:latin typeface="+mn-lt"/>
                          <a:cs typeface="Arial" panose="020B0604020202020204" pitchFamily="34" charset="0"/>
                          <a:hlinkClick r:id="rId17"/>
                        </a:rPr>
                        <a:t>NACOA</a:t>
                      </a:r>
                      <a:endParaRPr lang="en-GB" sz="1100" b="0" dirty="0">
                        <a:solidFill>
                          <a:schemeClr val="tx1"/>
                        </a:solidFill>
                        <a:effectLst/>
                        <a:latin typeface="+mn-lt"/>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mn-lt"/>
                          <a:ea typeface="Calibri"/>
                          <a:cs typeface="Arial" panose="020B0604020202020204" pitchFamily="34" charset="0"/>
                        </a:rPr>
                        <a:t>National </a:t>
                      </a:r>
                      <a:r>
                        <a:rPr lang="en-GB" sz="1100" b="0" dirty="0" err="1" smtClean="0">
                          <a:solidFill>
                            <a:schemeClr val="tx1"/>
                          </a:solidFill>
                          <a:effectLst/>
                          <a:latin typeface="+mn-lt"/>
                          <a:ea typeface="Calibri"/>
                          <a:cs typeface="Arial" panose="020B0604020202020204" pitchFamily="34" charset="0"/>
                        </a:rPr>
                        <a:t>Assoc</a:t>
                      </a:r>
                      <a:r>
                        <a:rPr lang="en-GB" sz="1100" b="0" dirty="0" smtClean="0">
                          <a:solidFill>
                            <a:schemeClr val="tx1"/>
                          </a:solidFill>
                          <a:effectLst/>
                          <a:latin typeface="+mn-lt"/>
                          <a:ea typeface="Calibri"/>
                          <a:cs typeface="Arial" panose="020B0604020202020204" pitchFamily="34" charset="0"/>
                        </a:rPr>
                        <a:t> for Children of Alcoholics. </a:t>
                      </a:r>
                    </a:p>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mn-lt"/>
                          <a:ea typeface="Calibri"/>
                          <a:cs typeface="Arial" panose="020B0604020202020204" pitchFamily="34" charset="0"/>
                        </a:rPr>
                        <a:t>A helpline </a:t>
                      </a:r>
                    </a:p>
                  </a:txBody>
                  <a:tcPr marL="10869" marR="10869" marT="0" marB="0"/>
                </a:tc>
                <a:tc>
                  <a:txBody>
                    <a:bodyPr/>
                    <a:lstStyle/>
                    <a:p>
                      <a:pPr>
                        <a:lnSpc>
                          <a:spcPct val="115000"/>
                        </a:lnSpc>
                        <a:spcAft>
                          <a:spcPts val="0"/>
                        </a:spcAft>
                      </a:pPr>
                      <a:r>
                        <a:rPr lang="en-GB" sz="1100" b="0" dirty="0" smtClean="0">
                          <a:solidFill>
                            <a:schemeClr val="tx1"/>
                          </a:solidFill>
                          <a:effectLst/>
                          <a:latin typeface="+mn-lt"/>
                          <a:cs typeface="Arial" panose="020B0604020202020204" pitchFamily="34" charset="0"/>
                        </a:rPr>
                        <a:t>0800 358 3456</a:t>
                      </a:r>
                    </a:p>
                    <a:p>
                      <a:pPr>
                        <a:lnSpc>
                          <a:spcPct val="115000"/>
                        </a:lnSpc>
                        <a:spcAft>
                          <a:spcPts val="0"/>
                        </a:spcAft>
                      </a:pPr>
                      <a:endParaRPr lang="en-GB" sz="1100" b="0" dirty="0" smtClean="0">
                        <a:solidFill>
                          <a:schemeClr val="tx1"/>
                        </a:solidFill>
                        <a:effectLst/>
                        <a:latin typeface="+mn-lt"/>
                        <a:cs typeface="Arial" panose="020B0604020202020204" pitchFamily="34" charset="0"/>
                      </a:endParaRPr>
                    </a:p>
                  </a:txBody>
                  <a:tcPr marL="10869" marR="10869" marT="0" marB="0"/>
                </a:tc>
              </a:tr>
            </a:tbl>
          </a:graphicData>
        </a:graphic>
      </p:graphicFrame>
      <p:sp>
        <p:nvSpPr>
          <p:cNvPr id="3" name="TextBox 2"/>
          <p:cNvSpPr txBox="1"/>
          <p:nvPr/>
        </p:nvSpPr>
        <p:spPr>
          <a:xfrm>
            <a:off x="251520" y="260648"/>
            <a:ext cx="4320480" cy="369332"/>
          </a:xfrm>
          <a:prstGeom prst="rect">
            <a:avLst/>
          </a:prstGeom>
          <a:noFill/>
        </p:spPr>
        <p:txBody>
          <a:bodyPr wrap="square" rtlCol="0">
            <a:spAutoFit/>
          </a:bodyPr>
          <a:lstStyle/>
          <a:p>
            <a:r>
              <a:rPr lang="en-GB" b="1" dirty="0" smtClean="0"/>
              <a:t>Addiction</a:t>
            </a:r>
            <a:endParaRPr lang="en-GB" b="1" dirty="0"/>
          </a:p>
        </p:txBody>
      </p:sp>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DD708C37-1345-4093-8824-C67F1AB4E230}" type="slidenum">
              <a:rPr lang="en-GB" smtClean="0"/>
              <a:t>3</a:t>
            </a:fld>
            <a:endParaRPr lang="en-GB"/>
          </a:p>
        </p:txBody>
      </p:sp>
      <p:sp>
        <p:nvSpPr>
          <p:cNvPr id="6" name="TextBox 5"/>
          <p:cNvSpPr txBox="1"/>
          <p:nvPr/>
        </p:nvSpPr>
        <p:spPr>
          <a:xfrm>
            <a:off x="6876256" y="6451484"/>
            <a:ext cx="1224136" cy="307777"/>
          </a:xfrm>
          <a:prstGeom prst="rect">
            <a:avLst/>
          </a:prstGeom>
          <a:noFill/>
        </p:spPr>
        <p:txBody>
          <a:bodyPr wrap="square" rtlCol="0">
            <a:spAutoFit/>
          </a:bodyPr>
          <a:lstStyle/>
          <a:p>
            <a:r>
              <a:rPr lang="en-GB" sz="1400" b="1" dirty="0" smtClean="0">
                <a:hlinkClick r:id="rId19" action="ppaction://hlinksldjump"/>
              </a:rPr>
              <a:t>Back to Index</a:t>
            </a:r>
            <a:endParaRPr lang="en-GB" sz="1400" b="1" dirty="0"/>
          </a:p>
        </p:txBody>
      </p:sp>
    </p:spTree>
    <p:extLst>
      <p:ext uri="{BB962C8B-B14F-4D97-AF65-F5344CB8AC3E}">
        <p14:creationId xmlns:p14="http://schemas.microsoft.com/office/powerpoint/2010/main" val="37593067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187195660"/>
              </p:ext>
            </p:extLst>
          </p:nvPr>
        </p:nvGraphicFramePr>
        <p:xfrm>
          <a:off x="323528" y="836712"/>
          <a:ext cx="8640960" cy="1864608"/>
        </p:xfrm>
        <a:graphic>
          <a:graphicData uri="http://schemas.openxmlformats.org/drawingml/2006/table">
            <a:tbl>
              <a:tblPr firstRow="1" bandRow="1">
                <a:tableStyleId>{5C22544A-7EE6-4342-B048-85BDC9FD1C3A}</a:tableStyleId>
              </a:tblPr>
              <a:tblGrid>
                <a:gridCol w="1672181"/>
                <a:gridCol w="3584403"/>
                <a:gridCol w="3384376"/>
              </a:tblGrid>
              <a:tr h="432048">
                <a:tc>
                  <a:txBody>
                    <a:bodyPr/>
                    <a:lstStyle/>
                    <a:p>
                      <a:r>
                        <a:rPr lang="en-GB" sz="900" dirty="0" smtClean="0"/>
                        <a:t>ORGANISATION</a:t>
                      </a:r>
                      <a:endParaRPr lang="en-GB" sz="900" dirty="0"/>
                    </a:p>
                  </a:txBody>
                  <a:tcPr/>
                </a:tc>
                <a:tc>
                  <a:txBody>
                    <a:bodyPr/>
                    <a:lstStyle/>
                    <a:p>
                      <a:r>
                        <a:rPr lang="en-GB" sz="900" dirty="0" smtClean="0"/>
                        <a:t>SERVICES</a:t>
                      </a:r>
                      <a:endParaRPr lang="en-GB" sz="900" dirty="0"/>
                    </a:p>
                  </a:txBody>
                  <a:tcPr/>
                </a:tc>
                <a:tc>
                  <a:txBody>
                    <a:bodyPr/>
                    <a:lstStyle/>
                    <a:p>
                      <a:r>
                        <a:rPr lang="en-GB" sz="900" dirty="0" smtClean="0"/>
                        <a:t>CONTACT</a:t>
                      </a:r>
                      <a:endParaRPr lang="en-GB" sz="900" dirty="0"/>
                    </a:p>
                  </a:txBody>
                  <a:tcPr/>
                </a:tc>
              </a:tr>
              <a:tr h="828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u="sng" kern="1200" dirty="0" smtClean="0">
                          <a:solidFill>
                            <a:schemeClr val="dk1"/>
                          </a:solidFill>
                          <a:effectLst/>
                          <a:latin typeface="+mn-lt"/>
                          <a:ea typeface="+mn-ea"/>
                          <a:cs typeface="+mn-cs"/>
                          <a:hlinkClick r:id="rId4"/>
                        </a:rPr>
                        <a:t>UK Protected Persons Service</a:t>
                      </a:r>
                      <a:endParaRPr lang="en-GB" sz="1100" kern="1200" dirty="0" smtClean="0">
                        <a:solidFill>
                          <a:schemeClr val="dk1"/>
                        </a:solidFill>
                        <a:effectLst/>
                        <a:latin typeface="+mn-lt"/>
                        <a:ea typeface="+mn-ea"/>
                        <a:cs typeface="+mn-cs"/>
                      </a:endParaRPr>
                    </a:p>
                    <a:p>
                      <a:endParaRPr lang="en-GB" sz="900" dirty="0"/>
                    </a:p>
                  </a:txBody>
                  <a:tcPr/>
                </a:tc>
                <a:tc>
                  <a:txBody>
                    <a:bodyPr/>
                    <a:lstStyle/>
                    <a:p>
                      <a:r>
                        <a:rPr lang="en-GB" sz="1100" dirty="0" smtClean="0"/>
                        <a:t>We don't just protect witnesses, but a wide range of people considered to be at risk of serious harm. For example you may be the subject of honour based violence or in some way helping with the investigation of serious crime.</a:t>
                      </a:r>
                      <a:endParaRPr lang="en-GB" sz="1100" dirty="0"/>
                    </a:p>
                  </a:txBody>
                  <a:tcPr/>
                </a:tc>
                <a:tc>
                  <a:txBody>
                    <a:bodyPr/>
                    <a:lstStyle/>
                    <a:p>
                      <a:r>
                        <a:rPr lang="en-GB" sz="1100" dirty="0" smtClean="0"/>
                        <a:t>Referrals can only be made to the UKPPS by police forces, the National Crime Agency and other law enforcement bodies.</a:t>
                      </a:r>
                    </a:p>
                    <a:p>
                      <a:endParaRPr lang="en-GB" sz="1100" dirty="0" smtClean="0"/>
                    </a:p>
                    <a:p>
                      <a:r>
                        <a:rPr lang="en-GB" sz="1100" dirty="0" smtClean="0"/>
                        <a:t>Members of the public cannot refer themselves to the UKPPS. If you have concerns about your safety you should contact your local police force in the first instance</a:t>
                      </a:r>
                      <a:r>
                        <a:rPr lang="en-GB" sz="1100" baseline="0" dirty="0" smtClean="0"/>
                        <a:t> or dial 999</a:t>
                      </a:r>
                      <a:endParaRPr lang="en-GB" sz="1100" dirty="0"/>
                    </a:p>
                  </a:txBody>
                  <a:tcPr/>
                </a:tc>
              </a:tr>
            </a:tbl>
          </a:graphicData>
        </a:graphic>
      </p:graphicFrame>
      <p:sp>
        <p:nvSpPr>
          <p:cNvPr id="5" name="TextBox 4"/>
          <p:cNvSpPr txBox="1"/>
          <p:nvPr/>
        </p:nvSpPr>
        <p:spPr>
          <a:xfrm>
            <a:off x="251520" y="260648"/>
            <a:ext cx="8640960" cy="369332"/>
          </a:xfrm>
          <a:prstGeom prst="rect">
            <a:avLst/>
          </a:prstGeom>
          <a:noFill/>
        </p:spPr>
        <p:txBody>
          <a:bodyPr wrap="square" rtlCol="0">
            <a:spAutoFit/>
          </a:bodyPr>
          <a:lstStyle/>
          <a:p>
            <a:r>
              <a:rPr lang="en-GB" b="1" dirty="0" smtClean="0"/>
              <a:t>Witness protection 				</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30</a:t>
            </a:fld>
            <a:endParaRPr lang="en-GB"/>
          </a:p>
        </p:txBody>
      </p:sp>
      <p:sp>
        <p:nvSpPr>
          <p:cNvPr id="6" name="TextBox 5"/>
          <p:cNvSpPr txBox="1"/>
          <p:nvPr/>
        </p:nvSpPr>
        <p:spPr>
          <a:xfrm>
            <a:off x="6876256" y="6451484"/>
            <a:ext cx="1224136" cy="307777"/>
          </a:xfrm>
          <a:prstGeom prst="rect">
            <a:avLst/>
          </a:prstGeom>
          <a:noFill/>
        </p:spPr>
        <p:txBody>
          <a:bodyPr wrap="square" rtlCol="0">
            <a:spAutoFit/>
          </a:bodyPr>
          <a:lstStyle/>
          <a:p>
            <a:r>
              <a:rPr lang="en-GB" sz="1400" b="1" dirty="0" smtClean="0">
                <a:hlinkClick r:id="rId5" action="ppaction://hlinksldjump"/>
              </a:rPr>
              <a:t>Back to Index</a:t>
            </a:r>
            <a:endParaRPr lang="en-GB" sz="1400" b="1" dirty="0"/>
          </a:p>
        </p:txBody>
      </p:sp>
    </p:spTree>
    <p:extLst>
      <p:ext uri="{BB962C8B-B14F-4D97-AF65-F5344CB8AC3E}">
        <p14:creationId xmlns:p14="http://schemas.microsoft.com/office/powerpoint/2010/main" val="3589079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8439571"/>
              </p:ext>
            </p:extLst>
          </p:nvPr>
        </p:nvGraphicFramePr>
        <p:xfrm>
          <a:off x="107504" y="652875"/>
          <a:ext cx="8424936" cy="4980432"/>
        </p:xfrm>
        <a:graphic>
          <a:graphicData uri="http://schemas.openxmlformats.org/drawingml/2006/table">
            <a:tbl>
              <a:tblPr firstRow="1" firstCol="1" bandRow="1">
                <a:tableStyleId>{5C22544A-7EE6-4342-B048-85BDC9FD1C3A}</a:tableStyleId>
              </a:tblPr>
              <a:tblGrid>
                <a:gridCol w="1944216"/>
                <a:gridCol w="2880320"/>
                <a:gridCol w="3600400"/>
              </a:tblGrid>
              <a:tr h="33330">
                <a:tc>
                  <a:txBody>
                    <a:bodyPr/>
                    <a:lstStyle/>
                    <a:p>
                      <a:pPr>
                        <a:lnSpc>
                          <a:spcPct val="115000"/>
                        </a:lnSpc>
                        <a:spcAft>
                          <a:spcPts val="0"/>
                        </a:spcAft>
                      </a:pPr>
                      <a:r>
                        <a:rPr lang="en-GB" sz="1100" b="1" dirty="0">
                          <a:solidFill>
                            <a:schemeClr val="bg1"/>
                          </a:solidFill>
                          <a:effectLst/>
                          <a:latin typeface="Arial" panose="020B0604020202020204" pitchFamily="34" charset="0"/>
                          <a:cs typeface="Arial" panose="020B0604020202020204" pitchFamily="34" charset="0"/>
                        </a:rPr>
                        <a:t>ORGANISATION</a:t>
                      </a:r>
                      <a:endParaRPr lang="en-GB" sz="1100" b="1" dirty="0">
                        <a:solidFill>
                          <a:schemeClr val="bg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r>
                        <a:rPr lang="en-GB" sz="1100" b="1" dirty="0" smtClean="0">
                          <a:solidFill>
                            <a:schemeClr val="bg1"/>
                          </a:solidFill>
                          <a:effectLst/>
                          <a:latin typeface="Arial" panose="020B0604020202020204" pitchFamily="34" charset="0"/>
                          <a:ea typeface="Calibri"/>
                          <a:cs typeface="Arial" panose="020B0604020202020204" pitchFamily="34" charset="0"/>
                        </a:rPr>
                        <a:t>SERVICES</a:t>
                      </a:r>
                      <a:endParaRPr lang="en-GB" sz="1100" b="1" dirty="0">
                        <a:solidFill>
                          <a:schemeClr val="bg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r>
                        <a:rPr lang="en-GB" sz="1100" b="1" dirty="0" smtClean="0">
                          <a:solidFill>
                            <a:schemeClr val="bg1"/>
                          </a:solidFill>
                          <a:effectLst/>
                          <a:latin typeface="Arial" panose="020B0604020202020204" pitchFamily="34" charset="0"/>
                          <a:cs typeface="Arial" panose="020B0604020202020204" pitchFamily="34" charset="0"/>
                        </a:rPr>
                        <a:t>CONTACT</a:t>
                      </a:r>
                    </a:p>
                    <a:p>
                      <a:pPr>
                        <a:lnSpc>
                          <a:spcPct val="115000"/>
                        </a:lnSpc>
                        <a:spcAft>
                          <a:spcPts val="0"/>
                        </a:spcAft>
                      </a:pPr>
                      <a:endParaRPr lang="en-GB" sz="1100" b="1" dirty="0">
                        <a:solidFill>
                          <a:schemeClr val="bg1"/>
                        </a:solidFill>
                        <a:effectLst/>
                        <a:latin typeface="Arial" panose="020B0604020202020204" pitchFamily="34" charset="0"/>
                        <a:ea typeface="Calibri"/>
                        <a:cs typeface="Arial" panose="020B0604020202020204" pitchFamily="34" charset="0"/>
                      </a:endParaRPr>
                    </a:p>
                  </a:txBody>
                  <a:tcPr marL="10869" marR="10869" marT="0" marB="0"/>
                </a:tc>
              </a:tr>
              <a:tr h="518345">
                <a:tc>
                  <a:txBody>
                    <a:bodyPr/>
                    <a:lstStyle/>
                    <a:p>
                      <a:pPr>
                        <a:lnSpc>
                          <a:spcPct val="115000"/>
                        </a:lnSpc>
                        <a:spcAft>
                          <a:spcPts val="0"/>
                        </a:spcAft>
                      </a:pPr>
                      <a:r>
                        <a:rPr lang="en-GB" sz="1100" b="0" dirty="0" smtClean="0">
                          <a:solidFill>
                            <a:schemeClr val="tx1"/>
                          </a:solidFill>
                          <a:effectLst/>
                          <a:latin typeface="+mn-lt"/>
                          <a:cs typeface="Arial" panose="020B0604020202020204" pitchFamily="34" charset="0"/>
                          <a:hlinkClick r:id="rId3"/>
                        </a:rPr>
                        <a:t>Alcoholics Anonymous</a:t>
                      </a:r>
                      <a:endParaRPr lang="en-GB" sz="1100" b="0" dirty="0" smtClean="0">
                        <a:solidFill>
                          <a:schemeClr val="tx1"/>
                        </a:solidFill>
                        <a:effectLst/>
                        <a:latin typeface="+mn-lt"/>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mn-lt"/>
                          <a:cs typeface="Arial" panose="020B0604020202020204" pitchFamily="34" charset="0"/>
                        </a:rPr>
                        <a:t>Peer-led support programme  - for all</a:t>
                      </a:r>
                    </a:p>
                  </a:txBody>
                  <a:tcPr marL="10869" marR="10869" marT="0" marB="0"/>
                </a:tc>
                <a:tc>
                  <a:txBody>
                    <a:bodyPr/>
                    <a:lstStyle/>
                    <a:p>
                      <a:r>
                        <a:rPr kumimoji="0" lang="en-GB" sz="1000" kern="1200" dirty="0" smtClean="0">
                          <a:solidFill>
                            <a:schemeClr val="dk1"/>
                          </a:solidFill>
                          <a:effectLst/>
                          <a:latin typeface="+mn-lt"/>
                          <a:ea typeface="+mn-ea"/>
                          <a:cs typeface="+mn-cs"/>
                        </a:rPr>
                        <a:t>Alcoholic anonymous:</a:t>
                      </a:r>
                    </a:p>
                    <a:p>
                      <a:r>
                        <a:rPr kumimoji="0" lang="en-GB" sz="1000" u="sng" kern="1200" dirty="0" smtClean="0">
                          <a:solidFill>
                            <a:schemeClr val="dk1"/>
                          </a:solidFill>
                          <a:effectLst/>
                          <a:latin typeface="+mn-lt"/>
                          <a:ea typeface="+mn-ea"/>
                          <a:cs typeface="+mn-cs"/>
                          <a:hlinkClick r:id="rId3"/>
                        </a:rPr>
                        <a:t>www.alcoholics-anonymous.org.uk</a:t>
                      </a:r>
                      <a:endParaRPr kumimoji="0" lang="en-GB" sz="1000" kern="1200" dirty="0" smtClean="0">
                        <a:solidFill>
                          <a:schemeClr val="dk1"/>
                        </a:solidFill>
                        <a:effectLst/>
                        <a:latin typeface="+mn-lt"/>
                        <a:ea typeface="+mn-ea"/>
                        <a:cs typeface="+mn-cs"/>
                      </a:endParaRPr>
                    </a:p>
                    <a:p>
                      <a:r>
                        <a:rPr kumimoji="0" lang="en-GB" sz="1000" i="1" kern="1200" dirty="0" smtClean="0">
                          <a:solidFill>
                            <a:schemeClr val="dk1"/>
                          </a:solidFill>
                          <a:effectLst/>
                          <a:latin typeface="+mn-lt"/>
                          <a:ea typeface="+mn-ea"/>
                          <a:cs typeface="+mn-cs"/>
                        </a:rPr>
                        <a:t>or call Helpline: 0800 9177 650</a:t>
                      </a:r>
                      <a:endParaRPr kumimoji="0" lang="en-GB" sz="1000" kern="1200" dirty="0" smtClean="0">
                        <a:solidFill>
                          <a:schemeClr val="dk1"/>
                        </a:solidFill>
                        <a:effectLst/>
                        <a:latin typeface="+mn-lt"/>
                        <a:ea typeface="+mn-ea"/>
                        <a:cs typeface="+mn-cs"/>
                      </a:endParaRPr>
                    </a:p>
                    <a:p>
                      <a:endParaRPr kumimoji="0" lang="en-GB" sz="1000" kern="1200" dirty="0">
                        <a:solidFill>
                          <a:schemeClr val="dk1"/>
                        </a:solidFill>
                        <a:effectLst/>
                        <a:latin typeface="+mn-lt"/>
                        <a:ea typeface="+mn-ea"/>
                        <a:cs typeface="+mn-cs"/>
                      </a:endParaRPr>
                    </a:p>
                  </a:txBody>
                  <a:tcPr marL="10869" marR="10869" marT="0" marB="0"/>
                </a:tc>
              </a:tr>
              <a:tr h="3333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kumimoji="0" lang="en-GB" sz="1100" b="0" kern="1200" dirty="0" smtClean="0">
                          <a:solidFill>
                            <a:schemeClr val="dk1"/>
                          </a:solidFill>
                          <a:effectLst/>
                          <a:latin typeface="+mn-lt"/>
                          <a:ea typeface="+mn-ea"/>
                          <a:cs typeface="Arial" panose="020B0604020202020204" pitchFamily="34" charset="0"/>
                          <a:hlinkClick r:id="rId4"/>
                        </a:rPr>
                        <a:t>Inspire</a:t>
                      </a:r>
                      <a:endParaRPr kumimoji="0" lang="en-GB" sz="1100" b="0" kern="1200" dirty="0" smtClean="0">
                        <a:solidFill>
                          <a:schemeClr val="dk1"/>
                        </a:solidFill>
                        <a:effectLst/>
                        <a:latin typeface="+mn-lt"/>
                        <a:ea typeface="+mn-ea"/>
                        <a:cs typeface="Arial" panose="020B0604020202020204" pitchFamily="34" charset="0"/>
                      </a:endParaRPr>
                    </a:p>
                    <a:p>
                      <a:pPr>
                        <a:lnSpc>
                          <a:spcPct val="115000"/>
                        </a:lnSpc>
                        <a:spcAft>
                          <a:spcPts val="0"/>
                        </a:spcAft>
                      </a:pPr>
                      <a:endParaRPr lang="en-GB" sz="1100" b="0" dirty="0">
                        <a:solidFill>
                          <a:schemeClr val="tx1"/>
                        </a:solidFill>
                        <a:effectLst/>
                        <a:latin typeface="+mn-lt"/>
                        <a:cs typeface="Arial" panose="020B0604020202020204" pitchFamily="34" charset="0"/>
                      </a:endParaRPr>
                    </a:p>
                  </a:txBody>
                  <a:tcPr marL="10869" marR="10869" marT="0" marB="0">
                    <a:solidFill>
                      <a:srgbClr val="CDE0E8"/>
                    </a:solidFill>
                  </a:tcPr>
                </a:tc>
                <a:tc>
                  <a:txBody>
                    <a:bodyPr/>
                    <a:lstStyle/>
                    <a:p>
                      <a:pPr>
                        <a:lnSpc>
                          <a:spcPct val="115000"/>
                        </a:lnSpc>
                        <a:spcAft>
                          <a:spcPts val="0"/>
                        </a:spcAft>
                      </a:pPr>
                      <a:r>
                        <a:rPr lang="en-GB" sz="1100" b="0" dirty="0" smtClean="0">
                          <a:solidFill>
                            <a:schemeClr val="tx1"/>
                          </a:solidFill>
                          <a:effectLst/>
                          <a:latin typeface="+mn-lt"/>
                          <a:ea typeface="Calibri"/>
                          <a:cs typeface="Arial" panose="020B0604020202020204" pitchFamily="34" charset="0"/>
                        </a:rPr>
                        <a:t>Local support  for adults with alcohol</a:t>
                      </a:r>
                      <a:r>
                        <a:rPr lang="en-GB" sz="1100" b="0" baseline="0" dirty="0" smtClean="0">
                          <a:solidFill>
                            <a:schemeClr val="tx1"/>
                          </a:solidFill>
                          <a:effectLst/>
                          <a:latin typeface="+mn-lt"/>
                          <a:ea typeface="Calibri"/>
                          <a:cs typeface="Arial" panose="020B0604020202020204" pitchFamily="34" charset="0"/>
                        </a:rPr>
                        <a:t> &amp; drug addiction. </a:t>
                      </a:r>
                      <a:r>
                        <a:rPr lang="en-GB" sz="1000" b="0" baseline="0" dirty="0" smtClean="0">
                          <a:solidFill>
                            <a:schemeClr val="tx1"/>
                          </a:solidFill>
                          <a:effectLst/>
                          <a:latin typeface="+mn-lt"/>
                          <a:ea typeface="Calibri"/>
                          <a:cs typeface="Arial" panose="020B0604020202020204" pitchFamily="34" charset="0"/>
                        </a:rPr>
                        <a:t>You can refer yourself or be referred by your GP, housing provider, probation and other professionals</a:t>
                      </a:r>
                    </a:p>
                    <a:p>
                      <a:pPr>
                        <a:lnSpc>
                          <a:spcPct val="115000"/>
                        </a:lnSpc>
                        <a:spcAft>
                          <a:spcPts val="0"/>
                        </a:spcAft>
                      </a:pPr>
                      <a:endParaRPr lang="en-GB" sz="1100" b="0" dirty="0">
                        <a:solidFill>
                          <a:schemeClr val="tx1"/>
                        </a:solidFill>
                        <a:effectLst/>
                        <a:latin typeface="+mn-lt"/>
                        <a:ea typeface="Calibri"/>
                        <a:cs typeface="Arial" panose="020B0604020202020204" pitchFamily="34" charset="0"/>
                      </a:endParaRP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kumimoji="0" lang="en-GB" sz="1100" u="sng" kern="1200" dirty="0" smtClean="0">
                          <a:solidFill>
                            <a:schemeClr val="dk1"/>
                          </a:solidFill>
                          <a:effectLst/>
                          <a:latin typeface="+mn-lt"/>
                          <a:ea typeface="+mn-ea"/>
                          <a:cs typeface="+mn-cs"/>
                          <a:hlinkClick r:id="rId4"/>
                        </a:rPr>
                        <a:t>http://www.cranstoun.org/our-services/alcohol-drugs-community/inspire-sutton/</a:t>
                      </a:r>
                      <a:endParaRPr kumimoji="0" lang="en-GB" sz="1100" u="sng" kern="1200" dirty="0" smtClean="0">
                        <a:solidFill>
                          <a:schemeClr val="dk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en-GB" sz="1100" dirty="0" smtClean="0">
                          <a:latin typeface="+mn-lt"/>
                        </a:rPr>
                        <a:t>Tel: 020 8773 9393</a:t>
                      </a:r>
                    </a:p>
                    <a:p>
                      <a:pPr marL="0" marR="0" indent="0" algn="l" defTabSz="914400" rtl="0" eaLnBrk="1" fontAlgn="auto" latinLnBrk="0" hangingPunct="1">
                        <a:lnSpc>
                          <a:spcPct val="115000"/>
                        </a:lnSpc>
                        <a:spcBef>
                          <a:spcPts val="0"/>
                        </a:spcBef>
                        <a:spcAft>
                          <a:spcPts val="0"/>
                        </a:spcAft>
                        <a:buClrTx/>
                        <a:buSzTx/>
                        <a:buFontTx/>
                        <a:buNone/>
                        <a:tabLst/>
                        <a:defRPr/>
                      </a:pPr>
                      <a:r>
                        <a:rPr lang="en-GB" sz="1100" dirty="0" smtClean="0">
                          <a:latin typeface="+mn-lt"/>
                        </a:rPr>
                        <a:t>Orion House 19 Cedar Road, Sutton SM2 5JG </a:t>
                      </a:r>
                      <a:endParaRPr lang="en-GB" sz="1100" b="0" baseline="0" dirty="0" smtClean="0">
                        <a:solidFill>
                          <a:schemeClr val="tx1"/>
                        </a:solidFill>
                        <a:effectLst/>
                        <a:latin typeface="+mn-lt"/>
                        <a:cs typeface="Arial" panose="020B0604020202020204" pitchFamily="34" charset="0"/>
                      </a:endParaRPr>
                    </a:p>
                  </a:txBody>
                  <a:tcPr marL="10869" marR="10869" marT="0" marB="0"/>
                </a:tc>
              </a:tr>
              <a:tr h="33330">
                <a:tc>
                  <a:txBody>
                    <a:bodyPr/>
                    <a:lstStyle/>
                    <a:p>
                      <a:pPr>
                        <a:lnSpc>
                          <a:spcPct val="115000"/>
                        </a:lnSpc>
                        <a:spcAft>
                          <a:spcPts val="0"/>
                        </a:spcAft>
                      </a:pPr>
                      <a:r>
                        <a:rPr lang="en-GB" sz="1100" b="0" baseline="0" dirty="0" smtClean="0">
                          <a:solidFill>
                            <a:schemeClr val="tx1"/>
                          </a:solidFill>
                          <a:effectLst/>
                          <a:latin typeface="+mn-lt"/>
                          <a:cs typeface="Arial" panose="020B0604020202020204" pitchFamily="34" charset="0"/>
                          <a:hlinkClick r:id="rId5"/>
                        </a:rPr>
                        <a:t>DART</a:t>
                      </a:r>
                      <a:endParaRPr lang="en-GB" sz="1100" b="0" baseline="0" dirty="0" smtClean="0">
                        <a:solidFill>
                          <a:schemeClr val="tx1"/>
                        </a:solidFill>
                        <a:effectLst/>
                        <a:latin typeface="+mn-lt"/>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mn-lt"/>
                          <a:ea typeface="Calibri"/>
                          <a:cs typeface="Arial" panose="020B0604020202020204" pitchFamily="34" charset="0"/>
                        </a:rPr>
                        <a:t>Sutton Drugs &amp; Alcohol Recovery Team for 18+ people who reside in Sutton. </a:t>
                      </a:r>
                      <a:r>
                        <a:rPr kumimoji="0" lang="en-GB" sz="1000" kern="1200" dirty="0" smtClean="0">
                          <a:solidFill>
                            <a:schemeClr val="dk1"/>
                          </a:solidFill>
                          <a:effectLst/>
                          <a:latin typeface="+mn-lt"/>
                          <a:ea typeface="+mn-ea"/>
                          <a:cs typeface="+mn-cs"/>
                        </a:rPr>
                        <a:t>Referrals are accepted from GPs, social services, probation, as well as statutory and non-statutory services. Individuals can refer themselves by telephone or letter to the team base.</a:t>
                      </a:r>
                    </a:p>
                    <a:p>
                      <a:pPr>
                        <a:lnSpc>
                          <a:spcPct val="115000"/>
                        </a:lnSpc>
                        <a:spcAft>
                          <a:spcPts val="0"/>
                        </a:spcAft>
                      </a:pPr>
                      <a:endParaRPr lang="en-GB" sz="1100" b="0" dirty="0">
                        <a:solidFill>
                          <a:schemeClr val="tx1"/>
                        </a:solidFill>
                        <a:effectLst/>
                        <a:latin typeface="+mn-lt"/>
                        <a:ea typeface="Calibri"/>
                        <a:cs typeface="Arial" panose="020B0604020202020204" pitchFamily="34" charset="0"/>
                      </a:endParaRP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kumimoji="0" lang="en-GB" sz="1100" u="sng" kern="1200" dirty="0" smtClean="0">
                          <a:solidFill>
                            <a:schemeClr val="dk1"/>
                          </a:solidFill>
                          <a:effectLst/>
                          <a:latin typeface="+mn-lt"/>
                          <a:ea typeface="+mn-ea"/>
                          <a:cs typeface="+mn-cs"/>
                          <a:hlinkClick r:id="rId5"/>
                        </a:rPr>
                        <a:t>http://www.swlstg-tr.nhs.uk/our-services/find-a-service/service/sutton-drug-and-alcohol-recovery-team</a:t>
                      </a:r>
                      <a:endParaRPr kumimoji="0" lang="en-GB" sz="1100" kern="1200" dirty="0" smtClean="0">
                        <a:solidFill>
                          <a:schemeClr val="dk1"/>
                        </a:solidFill>
                        <a:effectLst/>
                        <a:latin typeface="+mn-lt"/>
                        <a:ea typeface="+mn-ea"/>
                        <a:cs typeface="+mn-cs"/>
                      </a:endParaRPr>
                    </a:p>
                    <a:p>
                      <a:pPr>
                        <a:lnSpc>
                          <a:spcPct val="115000"/>
                        </a:lnSpc>
                        <a:spcAft>
                          <a:spcPts val="0"/>
                        </a:spcAft>
                      </a:pPr>
                      <a:r>
                        <a:rPr lang="en-GB" sz="1050" b="0" dirty="0" smtClean="0">
                          <a:solidFill>
                            <a:schemeClr val="tx1"/>
                          </a:solidFill>
                          <a:effectLst/>
                          <a:latin typeface="+mn-lt"/>
                          <a:ea typeface="Calibri"/>
                          <a:cs typeface="Arial" panose="020B0604020202020204" pitchFamily="34" charset="0"/>
                        </a:rPr>
                        <a:t>Jubilee</a:t>
                      </a:r>
                      <a:r>
                        <a:rPr lang="en-GB" sz="1050" b="0" baseline="0" dirty="0" smtClean="0">
                          <a:solidFill>
                            <a:schemeClr val="tx1"/>
                          </a:solidFill>
                          <a:effectLst/>
                          <a:latin typeface="+mn-lt"/>
                          <a:ea typeface="Calibri"/>
                          <a:cs typeface="Arial" panose="020B0604020202020204" pitchFamily="34" charset="0"/>
                        </a:rPr>
                        <a:t> Health Centre, East 6 Stanley Road, Wallington, SM6 0EX. Tel: 02035133950</a:t>
                      </a:r>
                      <a:endParaRPr lang="en-GB" sz="1050" b="0" dirty="0">
                        <a:solidFill>
                          <a:schemeClr val="tx1"/>
                        </a:solidFill>
                        <a:effectLst/>
                        <a:latin typeface="+mn-lt"/>
                        <a:ea typeface="Calibri"/>
                        <a:cs typeface="Arial" panose="020B0604020202020204" pitchFamily="34" charset="0"/>
                      </a:endParaRPr>
                    </a:p>
                  </a:txBody>
                  <a:tcPr marL="10869" marR="10869" marT="0" marB="0"/>
                </a:tc>
              </a:tr>
              <a:tr h="33330">
                <a:tc>
                  <a:txBody>
                    <a:bodyPr/>
                    <a:lstStyle/>
                    <a:p>
                      <a:pPr>
                        <a:lnSpc>
                          <a:spcPct val="115000"/>
                        </a:lnSpc>
                        <a:spcAft>
                          <a:spcPts val="0"/>
                        </a:spcAft>
                      </a:pPr>
                      <a:r>
                        <a:rPr lang="en-GB" sz="1100" b="0" dirty="0" smtClean="0">
                          <a:solidFill>
                            <a:schemeClr val="tx1"/>
                          </a:solidFill>
                          <a:effectLst/>
                          <a:latin typeface="+mn-lt"/>
                          <a:cs typeface="Arial" panose="020B0604020202020204" pitchFamily="34" charset="0"/>
                          <a:hlinkClick r:id="rId6"/>
                        </a:rPr>
                        <a:t>Drug Addicts Anonymous</a:t>
                      </a:r>
                      <a:endParaRPr lang="en-GB" sz="1100" b="0" dirty="0" smtClean="0">
                        <a:solidFill>
                          <a:schemeClr val="tx1"/>
                        </a:solidFill>
                        <a:effectLst/>
                        <a:latin typeface="+mn-lt"/>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mn-lt"/>
                          <a:cs typeface="Arial" panose="020B0604020202020204" pitchFamily="34" charset="0"/>
                        </a:rPr>
                        <a:t>Peer Led support programme</a:t>
                      </a: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kumimoji="0" lang="en-GB" sz="1100" u="sng" kern="1200" dirty="0" smtClean="0">
                          <a:solidFill>
                            <a:schemeClr val="dk1"/>
                          </a:solidFill>
                          <a:effectLst/>
                          <a:latin typeface="+mn-lt"/>
                          <a:ea typeface="+mn-ea"/>
                          <a:cs typeface="+mn-cs"/>
                          <a:hlinkClick r:id="rId6"/>
                        </a:rPr>
                        <a:t>http://www.drugaddictsanonymous.org.uk/</a:t>
                      </a:r>
                      <a:endParaRPr kumimoji="0" lang="en-GB" sz="1100" u="sng" kern="1200" dirty="0" smtClean="0">
                        <a:solidFill>
                          <a:schemeClr val="dk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kumimoji="0" lang="en-GB" sz="1100" i="1" kern="1200" dirty="0" smtClean="0">
                          <a:solidFill>
                            <a:schemeClr val="dk1"/>
                          </a:solidFill>
                          <a:effectLst/>
                          <a:latin typeface="+mn-lt"/>
                          <a:ea typeface="+mn-ea"/>
                          <a:cs typeface="+mn-cs"/>
                        </a:rPr>
                        <a:t>or call: for London 0300 030 3000</a:t>
                      </a:r>
                      <a:endParaRPr kumimoji="0" lang="en-GB" sz="1100" kern="1200" dirty="0" smtClean="0">
                        <a:solidFill>
                          <a:schemeClr val="dk1"/>
                        </a:solidFill>
                        <a:effectLst/>
                        <a:latin typeface="+mn-lt"/>
                        <a:ea typeface="+mn-ea"/>
                        <a:cs typeface="+mn-cs"/>
                      </a:endParaRPr>
                    </a:p>
                    <a:p>
                      <a:pPr>
                        <a:lnSpc>
                          <a:spcPct val="115000"/>
                        </a:lnSpc>
                        <a:spcAft>
                          <a:spcPts val="0"/>
                        </a:spcAft>
                      </a:pPr>
                      <a:endParaRPr lang="en-GB" sz="1100" b="0" dirty="0">
                        <a:solidFill>
                          <a:schemeClr val="tx1"/>
                        </a:solidFill>
                        <a:effectLst/>
                        <a:latin typeface="+mn-lt"/>
                        <a:ea typeface="Calibri"/>
                        <a:cs typeface="Arial" panose="020B0604020202020204" pitchFamily="34" charset="0"/>
                      </a:endParaRPr>
                    </a:p>
                  </a:txBody>
                  <a:tcPr marL="10869" marR="10869" marT="0" marB="0"/>
                </a:tc>
              </a:tr>
              <a:tr h="0">
                <a:tc>
                  <a:txBody>
                    <a:bodyPr/>
                    <a:lstStyle/>
                    <a:p>
                      <a:r>
                        <a:rPr lang="en-GB" sz="1100" b="0" u="sng" kern="1200" dirty="0" err="1" smtClean="0">
                          <a:solidFill>
                            <a:schemeClr val="lt1"/>
                          </a:solidFill>
                          <a:effectLst/>
                          <a:latin typeface="+mn-lt"/>
                          <a:ea typeface="+mn-ea"/>
                          <a:cs typeface="+mn-cs"/>
                          <a:hlinkClick r:id="rId7"/>
                        </a:rPr>
                        <a:t>Switch@Inspire</a:t>
                      </a:r>
                      <a:r>
                        <a:rPr lang="en-GB" sz="1100" b="0" u="sng" kern="1200" dirty="0" smtClean="0">
                          <a:solidFill>
                            <a:schemeClr val="lt1"/>
                          </a:solidFill>
                          <a:effectLst/>
                          <a:latin typeface="+mn-lt"/>
                          <a:ea typeface="+mn-ea"/>
                          <a:cs typeface="+mn-cs"/>
                          <a:hlinkClick r:id="rId7"/>
                        </a:rPr>
                        <a:t> Sutton</a:t>
                      </a:r>
                      <a:r>
                        <a:rPr lang="en-GB" sz="1100" b="0" kern="1200" dirty="0" smtClean="0">
                          <a:solidFill>
                            <a:schemeClr val="lt1"/>
                          </a:solidFill>
                          <a:effectLst/>
                          <a:latin typeface="+mn-lt"/>
                          <a:ea typeface="+mn-ea"/>
                          <a:cs typeface="+mn-cs"/>
                        </a:rPr>
                        <a:t> </a:t>
                      </a:r>
                      <a:endParaRPr lang="en-GB" sz="1100" b="0" kern="1200" dirty="0">
                        <a:solidFill>
                          <a:schemeClr val="lt1"/>
                        </a:solidFill>
                        <a:effectLst/>
                        <a:latin typeface="+mn-lt"/>
                        <a:ea typeface="+mn-ea"/>
                        <a:cs typeface="+mn-cs"/>
                      </a:endParaRPr>
                    </a:p>
                  </a:txBody>
                  <a:tcPr>
                    <a:solidFill>
                      <a:srgbClr val="CDE0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solidFill>
                            <a:schemeClr val="tx1"/>
                          </a:solidFill>
                          <a:effectLst/>
                          <a:latin typeface="+mn-lt"/>
                          <a:ea typeface="Calibri"/>
                          <a:cs typeface="Arial" panose="020B0604020202020204" pitchFamily="34" charset="0"/>
                        </a:rPr>
                        <a:t>Local support  Switch Sutton is a young person’s alcohol and drug service for anyone up to the age of 18 who needs help around alcohol or drug issues. We also provide support for the families and carers of young people who are having issues with drugs or alcohol.</a:t>
                      </a:r>
                      <a:endParaRPr lang="en-GB" sz="1100" dirty="0" smtClean="0">
                        <a:latin typeface="+mn-lt"/>
                      </a:endParaRPr>
                    </a:p>
                  </a:txBody>
                  <a:tcPr/>
                </a:tc>
                <a:tc>
                  <a:txBody>
                    <a:bodyPr/>
                    <a:lstStyle/>
                    <a:p>
                      <a:pPr algn="l">
                        <a:spcAft>
                          <a:spcPts val="0"/>
                        </a:spcAft>
                      </a:pPr>
                      <a:r>
                        <a:rPr lang="en-GB" sz="1100" dirty="0" smtClean="0">
                          <a:latin typeface="+mn-lt"/>
                        </a:rPr>
                        <a:t>35 Manor Road </a:t>
                      </a:r>
                      <a:br>
                        <a:rPr lang="en-GB" sz="1100" dirty="0" smtClean="0">
                          <a:latin typeface="+mn-lt"/>
                        </a:rPr>
                      </a:br>
                      <a:r>
                        <a:rPr lang="en-GB" sz="1100" dirty="0" smtClean="0">
                          <a:latin typeface="+mn-lt"/>
                        </a:rPr>
                        <a:t>Wallington, Surrey </a:t>
                      </a:r>
                      <a:br>
                        <a:rPr lang="en-GB" sz="1100" dirty="0" smtClean="0">
                          <a:latin typeface="+mn-lt"/>
                        </a:rPr>
                      </a:br>
                      <a:r>
                        <a:rPr lang="en-GB" sz="1100" dirty="0" smtClean="0">
                          <a:latin typeface="+mn-lt"/>
                        </a:rPr>
                        <a:t>SM6 0BW</a:t>
                      </a:r>
                    </a:p>
                    <a:p>
                      <a:pPr algn="l">
                        <a:spcAft>
                          <a:spcPts val="0"/>
                        </a:spcAft>
                      </a:pPr>
                      <a:r>
                        <a:rPr lang="en-GB" sz="1100" dirty="0" smtClean="0">
                          <a:latin typeface="+mn-lt"/>
                          <a:hlinkClick r:id="rId8"/>
                        </a:rPr>
                        <a:t>020 8773 1881</a:t>
                      </a:r>
                      <a:endParaRPr lang="en-GB" sz="1100" dirty="0" smtClean="0">
                        <a:latin typeface="+mn-lt"/>
                      </a:endParaRPr>
                    </a:p>
                    <a:p>
                      <a:pPr algn="l">
                        <a:spcAft>
                          <a:spcPts val="0"/>
                        </a:spcAft>
                      </a:pPr>
                      <a:r>
                        <a:rPr lang="en-GB" sz="1100" dirty="0" smtClean="0">
                          <a:latin typeface="+mn-lt"/>
                          <a:hlinkClick r:id="rId9"/>
                        </a:rPr>
                        <a:t>http://www.cranstoun.org/our-services/young-people-families/switch-sutton/</a:t>
                      </a:r>
                      <a:endParaRPr lang="en-GB" sz="1100" b="0" dirty="0" smtClean="0">
                        <a:effectLst/>
                        <a:latin typeface="+mn-lt"/>
                        <a:ea typeface="Times New Roman"/>
                      </a:endParaRPr>
                    </a:p>
                    <a:p>
                      <a:pPr>
                        <a:lnSpc>
                          <a:spcPct val="115000"/>
                        </a:lnSpc>
                        <a:spcAft>
                          <a:spcPts val="0"/>
                        </a:spcAft>
                      </a:pPr>
                      <a:endParaRPr lang="en-GB" sz="1100" b="1" dirty="0" smtClean="0">
                        <a:solidFill>
                          <a:schemeClr val="tx1"/>
                        </a:solidFill>
                        <a:effectLst/>
                        <a:latin typeface="+mn-lt"/>
                        <a:cs typeface="Arial" panose="020B0604020202020204" pitchFamily="34" charset="0"/>
                      </a:endParaRPr>
                    </a:p>
                  </a:txBody>
                  <a:tcPr marL="10869" marR="10869" marT="0" marB="0"/>
                </a:tc>
              </a:tr>
            </a:tbl>
          </a:graphicData>
        </a:graphic>
      </p:graphicFrame>
      <p:sp>
        <p:nvSpPr>
          <p:cNvPr id="3" name="TextBox 2"/>
          <p:cNvSpPr txBox="1"/>
          <p:nvPr/>
        </p:nvSpPr>
        <p:spPr>
          <a:xfrm>
            <a:off x="251520" y="260648"/>
            <a:ext cx="4320480" cy="369332"/>
          </a:xfrm>
          <a:prstGeom prst="rect">
            <a:avLst/>
          </a:prstGeom>
          <a:noFill/>
        </p:spPr>
        <p:txBody>
          <a:bodyPr wrap="square" rtlCol="0">
            <a:spAutoFit/>
          </a:bodyPr>
          <a:lstStyle/>
          <a:p>
            <a:r>
              <a:rPr lang="en-GB" b="1" dirty="0" smtClean="0"/>
              <a:t>Addiction: Sutton local services </a:t>
            </a:r>
            <a:endParaRPr lang="en-GB" b="1" dirty="0"/>
          </a:p>
        </p:txBody>
      </p:sp>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DD708C37-1345-4093-8824-C67F1AB4E230}" type="slidenum">
              <a:rPr lang="en-GB" smtClean="0"/>
              <a:t>4</a:t>
            </a:fld>
            <a:endParaRPr lang="en-GB"/>
          </a:p>
        </p:txBody>
      </p:sp>
      <p:sp>
        <p:nvSpPr>
          <p:cNvPr id="7" name="TextBox 6"/>
          <p:cNvSpPr txBox="1"/>
          <p:nvPr/>
        </p:nvSpPr>
        <p:spPr>
          <a:xfrm>
            <a:off x="7308304" y="260648"/>
            <a:ext cx="1224136" cy="307777"/>
          </a:xfrm>
          <a:prstGeom prst="rect">
            <a:avLst/>
          </a:prstGeom>
          <a:noFill/>
        </p:spPr>
        <p:txBody>
          <a:bodyPr wrap="square" rtlCol="0">
            <a:spAutoFit/>
          </a:bodyPr>
          <a:lstStyle/>
          <a:p>
            <a:r>
              <a:rPr lang="en-GB" sz="1400" b="1" dirty="0" smtClean="0">
                <a:hlinkClick r:id="rId11" action="ppaction://hlinksldjump"/>
              </a:rPr>
              <a:t>Back to Index</a:t>
            </a:r>
            <a:endParaRPr lang="en-GB" sz="1400" b="1" dirty="0"/>
          </a:p>
        </p:txBody>
      </p:sp>
    </p:spTree>
    <p:extLst>
      <p:ext uri="{BB962C8B-B14F-4D97-AF65-F5344CB8AC3E}">
        <p14:creationId xmlns:p14="http://schemas.microsoft.com/office/powerpoint/2010/main" val="2473392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612196331"/>
              </p:ext>
            </p:extLst>
          </p:nvPr>
        </p:nvGraphicFramePr>
        <p:xfrm>
          <a:off x="323528" y="764704"/>
          <a:ext cx="8496943" cy="5770880"/>
        </p:xfrm>
        <a:graphic>
          <a:graphicData uri="http://schemas.openxmlformats.org/drawingml/2006/table">
            <a:tbl>
              <a:tblPr firstRow="1" bandRow="1">
                <a:tableStyleId>{5C22544A-7EE6-4342-B048-85BDC9FD1C3A}</a:tableStyleId>
              </a:tblPr>
              <a:tblGrid>
                <a:gridCol w="1512168"/>
                <a:gridCol w="1475768"/>
                <a:gridCol w="1692584"/>
                <a:gridCol w="3816423"/>
              </a:tblGrid>
              <a:tr h="370840">
                <a:tc>
                  <a:txBody>
                    <a:bodyPr/>
                    <a:lstStyle/>
                    <a:p>
                      <a:r>
                        <a:rPr lang="en-GB" sz="900" i="0" dirty="0" smtClean="0"/>
                        <a:t>ORGANISATION</a:t>
                      </a:r>
                      <a:endParaRPr lang="en-GB" sz="900" i="0" dirty="0"/>
                    </a:p>
                  </a:txBody>
                  <a:tcPr/>
                </a:tc>
                <a:tc>
                  <a:txBody>
                    <a:bodyPr/>
                    <a:lstStyle/>
                    <a:p>
                      <a:r>
                        <a:rPr lang="en-GB" sz="900" i="0" dirty="0" smtClean="0"/>
                        <a:t>SERVICES</a:t>
                      </a:r>
                      <a:endParaRPr lang="en-GB" sz="900" i="0" dirty="0"/>
                    </a:p>
                  </a:txBody>
                  <a:tcPr/>
                </a:tc>
                <a:tc>
                  <a:txBody>
                    <a:bodyPr/>
                    <a:lstStyle/>
                    <a:p>
                      <a:r>
                        <a:rPr lang="en-GB" sz="900" i="0" dirty="0" smtClean="0"/>
                        <a:t>WHO’S ELIGIBLE?</a:t>
                      </a:r>
                      <a:r>
                        <a:rPr lang="en-GB" sz="900" i="0" baseline="0" dirty="0" smtClean="0"/>
                        <a:t> </a:t>
                      </a:r>
                      <a:endParaRPr lang="en-GB" sz="900" i="0" dirty="0"/>
                    </a:p>
                  </a:txBody>
                  <a:tcPr/>
                </a:tc>
                <a:tc>
                  <a:txBody>
                    <a:bodyPr/>
                    <a:lstStyle/>
                    <a:p>
                      <a:r>
                        <a:rPr lang="en-GB" sz="900" i="0" dirty="0" smtClean="0"/>
                        <a:t>CONTACT</a:t>
                      </a:r>
                      <a:endParaRPr lang="en-GB" sz="900" i="0" dirty="0"/>
                    </a:p>
                  </a:txBody>
                  <a:tcPr/>
                </a:tc>
              </a:tr>
              <a:tr h="370840">
                <a:tc>
                  <a:txBody>
                    <a:bodyPr/>
                    <a:lstStyle/>
                    <a:p>
                      <a:r>
                        <a:rPr lang="en-GB" sz="1000" i="0" dirty="0" smtClean="0">
                          <a:hlinkClick r:id="rId4"/>
                        </a:rPr>
                        <a:t>Child Bereavement UK</a:t>
                      </a:r>
                      <a:endParaRPr lang="en-GB" sz="1000" i="0" dirty="0"/>
                    </a:p>
                  </a:txBody>
                  <a:tcPr/>
                </a:tc>
                <a:tc>
                  <a:txBody>
                    <a:bodyPr/>
                    <a:lstStyle/>
                    <a:p>
                      <a:r>
                        <a:rPr lang="en-GB" sz="1000" i="0" dirty="0" smtClean="0"/>
                        <a:t>Face-to-face</a:t>
                      </a:r>
                      <a:r>
                        <a:rPr lang="en-GB" sz="1000" i="0" baseline="0" dirty="0" smtClean="0"/>
                        <a:t> support: family support groups, young people’s group, parents’ group, drop-in service </a:t>
                      </a:r>
                      <a:endParaRPr lang="en-GB" sz="1000" i="0" dirty="0"/>
                    </a:p>
                  </a:txBody>
                  <a:tcPr/>
                </a:tc>
                <a:tc>
                  <a:txBody>
                    <a:bodyPr/>
                    <a:lstStyle/>
                    <a:p>
                      <a:r>
                        <a:rPr lang="en-GB" sz="1000" i="0" dirty="0" smtClean="0"/>
                        <a:t>Families where a child has died, where young people up to 25 are</a:t>
                      </a:r>
                      <a:r>
                        <a:rPr lang="en-GB" sz="1000" i="0" baseline="0" dirty="0" smtClean="0"/>
                        <a:t> bereaved, or families expecting bereavement </a:t>
                      </a:r>
                      <a:endParaRPr lang="en-GB" sz="1000" i="0" dirty="0"/>
                    </a:p>
                  </a:txBody>
                  <a:tcPr/>
                </a:tc>
                <a:tc>
                  <a:txBody>
                    <a:bodyPr/>
                    <a:lstStyle/>
                    <a:p>
                      <a:r>
                        <a:rPr kumimoji="0" lang="en-GB" sz="1000" b="0" i="0" kern="1200" dirty="0" smtClean="0">
                          <a:solidFill>
                            <a:schemeClr val="dk1"/>
                          </a:solidFill>
                          <a:effectLst/>
                          <a:latin typeface="+mn-lt"/>
                          <a:ea typeface="+mn-ea"/>
                          <a:cs typeface="+mn-cs"/>
                        </a:rPr>
                        <a:t>Helpline: 0800 028 8840 – </a:t>
                      </a:r>
                      <a:r>
                        <a:rPr kumimoji="0" lang="en-GB" sz="1000" b="0" i="0" kern="1200" baseline="0" dirty="0" smtClean="0">
                          <a:solidFill>
                            <a:schemeClr val="dk1"/>
                          </a:solidFill>
                          <a:effectLst/>
                          <a:latin typeface="+mn-lt"/>
                          <a:ea typeface="+mn-ea"/>
                          <a:cs typeface="+mn-cs"/>
                        </a:rPr>
                        <a:t>Mon-Fri, </a:t>
                      </a:r>
                      <a:r>
                        <a:rPr kumimoji="0" lang="en-GB" sz="1000" b="0" i="0" kern="1200" dirty="0" smtClean="0">
                          <a:solidFill>
                            <a:schemeClr val="dk1"/>
                          </a:solidFill>
                          <a:effectLst/>
                          <a:latin typeface="+mn-lt"/>
                          <a:ea typeface="+mn-ea"/>
                          <a:cs typeface="+mn-cs"/>
                        </a:rPr>
                        <a:t>09:00-17:00</a:t>
                      </a:r>
                    </a:p>
                    <a:p>
                      <a:r>
                        <a:rPr lang="en-GB" sz="1000" u="sng" kern="1200" dirty="0" smtClean="0">
                          <a:solidFill>
                            <a:schemeClr val="dk1"/>
                          </a:solidFill>
                          <a:effectLst/>
                          <a:latin typeface="+mn-lt"/>
                          <a:ea typeface="+mn-ea"/>
                          <a:cs typeface="+mn-cs"/>
                          <a:hlinkClick r:id="rId5"/>
                        </a:rPr>
                        <a:t>https://childbereavementuk.org/for-families/support/west-london/</a:t>
                      </a:r>
                      <a:endParaRPr lang="en-GB" sz="1000" u="sng" kern="1200" dirty="0" smtClean="0">
                        <a:solidFill>
                          <a:schemeClr val="dk1"/>
                        </a:solidFill>
                        <a:effectLst/>
                        <a:latin typeface="+mn-lt"/>
                        <a:ea typeface="+mn-ea"/>
                        <a:cs typeface="+mn-cs"/>
                      </a:endParaRPr>
                    </a:p>
                    <a:p>
                      <a:endParaRPr kumimoji="0" lang="en-GB" sz="1000" b="0" i="0" kern="1200" dirty="0" smtClean="0">
                        <a:solidFill>
                          <a:schemeClr val="dk1"/>
                        </a:solidFill>
                        <a:effectLst/>
                        <a:latin typeface="+mn-lt"/>
                        <a:ea typeface="+mn-ea"/>
                        <a:cs typeface="+mn-cs"/>
                      </a:endParaRPr>
                    </a:p>
                  </a:txBody>
                  <a:tcPr/>
                </a:tc>
              </a:tr>
              <a:tr h="635352">
                <a:tc>
                  <a:txBody>
                    <a:bodyPr/>
                    <a:lstStyle/>
                    <a:p>
                      <a:r>
                        <a:rPr lang="en-GB" sz="1000" i="0" dirty="0" smtClean="0">
                          <a:hlinkClick r:id="rId6"/>
                        </a:rPr>
                        <a:t>Cruse </a:t>
                      </a:r>
                      <a:endParaRPr lang="en-GB" sz="1000" i="0" dirty="0"/>
                    </a:p>
                  </a:txBody>
                  <a:tcPr/>
                </a:tc>
                <a:tc>
                  <a:txBody>
                    <a:bodyPr/>
                    <a:lstStyle/>
                    <a:p>
                      <a:r>
                        <a:rPr lang="en-GB" sz="1000" i="0" dirty="0" smtClean="0"/>
                        <a:t>Support: face-to-face,</a:t>
                      </a:r>
                      <a:r>
                        <a:rPr lang="en-GB" sz="1000" i="0" baseline="0" dirty="0" smtClean="0"/>
                        <a:t> email and website </a:t>
                      </a:r>
                      <a:endParaRPr lang="en-GB" sz="1000" i="0" dirty="0"/>
                    </a:p>
                  </a:txBody>
                  <a:tcPr/>
                </a:tc>
                <a:tc>
                  <a:txBody>
                    <a:bodyPr/>
                    <a:lstStyle/>
                    <a:p>
                      <a:r>
                        <a:rPr lang="en-GB" sz="1000" i="0" dirty="0" smtClean="0"/>
                        <a:t>All bereaved</a:t>
                      </a:r>
                      <a:r>
                        <a:rPr lang="en-GB" sz="1000" i="0" baseline="0" dirty="0" smtClean="0"/>
                        <a:t> people </a:t>
                      </a:r>
                      <a:endParaRPr lang="en-GB" sz="1000" i="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000" b="0" i="0" kern="1200" dirty="0" smtClean="0">
                          <a:solidFill>
                            <a:schemeClr val="dk1"/>
                          </a:solidFill>
                          <a:effectLst/>
                          <a:latin typeface="+mn-lt"/>
                          <a:ea typeface="+mn-ea"/>
                          <a:cs typeface="Arial" panose="020B0604020202020204" pitchFamily="34" charset="0"/>
                        </a:rPr>
                        <a:t>0808 808 1677</a:t>
                      </a:r>
                      <a:r>
                        <a:rPr kumimoji="0" lang="en-GB" sz="1000" b="0" i="0" kern="1200" baseline="0" dirty="0" smtClean="0">
                          <a:solidFill>
                            <a:schemeClr val="dk1"/>
                          </a:solidFill>
                          <a:effectLst/>
                          <a:latin typeface="+mn-lt"/>
                          <a:ea typeface="+mn-ea"/>
                          <a:cs typeface="Arial" panose="020B0604020202020204" pitchFamily="34" charset="0"/>
                        </a:rPr>
                        <a:t> – </a:t>
                      </a:r>
                      <a:r>
                        <a:rPr kumimoji="0" lang="en-GB" sz="1000" b="0" i="0" kern="1200" dirty="0" smtClean="0">
                          <a:solidFill>
                            <a:schemeClr val="dk1"/>
                          </a:solidFill>
                          <a:effectLst/>
                          <a:latin typeface="+mn-lt"/>
                          <a:ea typeface="+mn-ea"/>
                          <a:cs typeface="Arial" panose="020B0604020202020204" pitchFamily="34" charset="0"/>
                        </a:rPr>
                        <a:t>Mon/Fri 9:30-17:00;</a:t>
                      </a:r>
                      <a:r>
                        <a:rPr kumimoji="0" lang="en-GB" sz="1000" b="0" i="0" kern="1200" baseline="0" dirty="0" smtClean="0">
                          <a:solidFill>
                            <a:schemeClr val="dk1"/>
                          </a:solidFill>
                          <a:effectLst/>
                          <a:latin typeface="+mn-lt"/>
                          <a:ea typeface="+mn-ea"/>
                          <a:cs typeface="Arial" panose="020B0604020202020204" pitchFamily="34" charset="0"/>
                        </a:rPr>
                        <a:t> </a:t>
                      </a:r>
                      <a:r>
                        <a:rPr kumimoji="0" lang="en-GB" sz="1000" b="0" i="0" kern="1200" dirty="0" smtClean="0">
                          <a:solidFill>
                            <a:schemeClr val="dk1"/>
                          </a:solidFill>
                          <a:effectLst/>
                          <a:latin typeface="+mn-lt"/>
                          <a:ea typeface="+mn-ea"/>
                          <a:cs typeface="Arial" panose="020B0604020202020204" pitchFamily="34" charset="0"/>
                        </a:rPr>
                        <a:t>Tues/Wed/Thurs 9:30 – 20:00 Croydon Branch:</a:t>
                      </a:r>
                      <a:r>
                        <a:rPr kumimoji="0" lang="en-GB" sz="1000" b="0" i="0" kern="1200" baseline="0" dirty="0" smtClean="0">
                          <a:solidFill>
                            <a:schemeClr val="dk1"/>
                          </a:solidFill>
                          <a:effectLst/>
                          <a:latin typeface="+mn-lt"/>
                          <a:ea typeface="+mn-ea"/>
                          <a:cs typeface="Arial" panose="020B0604020202020204" pitchFamily="34" charset="0"/>
                        </a:rPr>
                        <a:t>  contact : 020 8916 0855 (24-hour answerphone).</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000" b="0" i="0" kern="1200" dirty="0" smtClean="0">
                          <a:solidFill>
                            <a:schemeClr val="dk1"/>
                          </a:solidFill>
                          <a:effectLst/>
                          <a:latin typeface="+mn-lt"/>
                          <a:ea typeface="+mn-ea"/>
                          <a:cs typeface="Arial" panose="020B0604020202020204" pitchFamily="34" charset="0"/>
                        </a:rPr>
                        <a:t>Email: </a:t>
                      </a:r>
                      <a:r>
                        <a:rPr kumimoji="0" lang="en-GB" sz="1000" b="0" i="0" kern="1200" dirty="0" smtClean="0">
                          <a:solidFill>
                            <a:schemeClr val="dk1"/>
                          </a:solidFill>
                          <a:effectLst/>
                          <a:latin typeface="+mn-lt"/>
                          <a:ea typeface="+mn-ea"/>
                          <a:cs typeface="Arial" panose="020B0604020202020204" pitchFamily="34" charset="0"/>
                          <a:hlinkClick r:id="rId7"/>
                        </a:rPr>
                        <a:t>croydon@cruse.org.uk</a:t>
                      </a:r>
                      <a:endParaRPr kumimoji="0" lang="en-GB" sz="1000" b="0" i="0" kern="1200" dirty="0" smtClean="0">
                        <a:solidFill>
                          <a:schemeClr val="dk1"/>
                        </a:solidFill>
                        <a:effectLst/>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000" b="0" i="0" kern="1200" dirty="0" smtClean="0">
                          <a:solidFill>
                            <a:schemeClr val="dk1"/>
                          </a:solidFill>
                          <a:effectLst/>
                          <a:latin typeface="+mn-lt"/>
                          <a:ea typeface="+mn-ea"/>
                          <a:cs typeface="Arial" panose="020B0604020202020204" pitchFamily="34" charset="0"/>
                        </a:rPr>
                        <a:t>Website: </a:t>
                      </a:r>
                      <a:r>
                        <a:rPr kumimoji="0" lang="en-GB" sz="1000" b="0" i="0" kern="1200" dirty="0" smtClean="0">
                          <a:solidFill>
                            <a:schemeClr val="dk1"/>
                          </a:solidFill>
                          <a:effectLst/>
                          <a:latin typeface="+mn-lt"/>
                          <a:ea typeface="+mn-ea"/>
                          <a:cs typeface="Arial" panose="020B0604020202020204" pitchFamily="34" charset="0"/>
                          <a:hlinkClick r:id="rId8"/>
                        </a:rPr>
                        <a:t>www.crusecroydon.org.uk</a:t>
                      </a:r>
                      <a:endParaRPr kumimoji="0" lang="en-GB" sz="1000" b="0" i="0" kern="1200" dirty="0" smtClean="0">
                        <a:solidFill>
                          <a:schemeClr val="dk1"/>
                        </a:solidFill>
                        <a:effectLst/>
                        <a:latin typeface="+mn-lt"/>
                        <a:ea typeface="+mn-ea"/>
                        <a:cs typeface="Arial" panose="020B0604020202020204" pitchFamily="34" charset="0"/>
                      </a:endParaRPr>
                    </a:p>
                  </a:txBody>
                  <a:tcPr/>
                </a:tc>
              </a:tr>
              <a:tr h="370840">
                <a:tc>
                  <a:txBody>
                    <a:bodyPr/>
                    <a:lstStyle/>
                    <a:p>
                      <a:r>
                        <a:rPr lang="en-GB" sz="1000" i="0" dirty="0" smtClean="0">
                          <a:hlinkClick r:id="rId9"/>
                        </a:rPr>
                        <a:t>Survivors of Bereavement</a:t>
                      </a:r>
                      <a:r>
                        <a:rPr lang="en-GB" sz="1000" i="0" baseline="0" dirty="0" smtClean="0">
                          <a:hlinkClick r:id="rId9"/>
                        </a:rPr>
                        <a:t> by Suicide (SOBS)</a:t>
                      </a:r>
                      <a:endParaRPr lang="en-GB" sz="1000" i="0" dirty="0"/>
                    </a:p>
                  </a:txBody>
                  <a:tcPr/>
                </a:tc>
                <a:tc>
                  <a:txBody>
                    <a:bodyPr/>
                    <a:lstStyle/>
                    <a:p>
                      <a:r>
                        <a:rPr lang="en-GB" sz="1000" i="0" dirty="0" smtClean="0"/>
                        <a:t>Support group </a:t>
                      </a:r>
                      <a:endParaRPr lang="en-GB" sz="1000" i="0" dirty="0"/>
                    </a:p>
                  </a:txBody>
                  <a:tcPr/>
                </a:tc>
                <a:tc>
                  <a:txBody>
                    <a:bodyPr/>
                    <a:lstStyle/>
                    <a:p>
                      <a:r>
                        <a:rPr lang="en-GB" sz="1000" i="0" dirty="0" smtClean="0"/>
                        <a:t>Those 18+ bereaved by suicide </a:t>
                      </a:r>
                      <a:endParaRPr lang="en-GB" sz="1000" i="0" dirty="0"/>
                    </a:p>
                  </a:txBody>
                  <a:tcPr/>
                </a:tc>
                <a:tc>
                  <a:txBody>
                    <a:bodyPr/>
                    <a:lstStyle/>
                    <a:p>
                      <a:r>
                        <a:rPr lang="en-GB" sz="1000" b="0" i="0" dirty="0" smtClean="0"/>
                        <a:t>Helpline: 0300 111 5065 – free, 09:00-21:00, 7 days a week</a:t>
                      </a:r>
                    </a:p>
                    <a:p>
                      <a:r>
                        <a:rPr lang="en-GB" sz="1000" b="0" i="0" dirty="0" smtClean="0"/>
                        <a:t>For location of local support ,call Ann</a:t>
                      </a:r>
                      <a:r>
                        <a:rPr lang="en-GB" sz="1000" b="0" i="0" baseline="0" dirty="0" smtClean="0"/>
                        <a:t> on </a:t>
                      </a:r>
                      <a:r>
                        <a:rPr lang="en-GB" sz="1000" b="0" i="0" dirty="0" smtClean="0"/>
                        <a:t>07851420526 ( North Cheam area)</a:t>
                      </a:r>
                      <a:endParaRPr lang="en-GB" sz="1000" b="0" i="0" dirty="0"/>
                    </a:p>
                  </a:txBody>
                  <a:tcPr/>
                </a:tc>
              </a:tr>
              <a:tr h="197832">
                <a:tc>
                  <a:txBody>
                    <a:bodyPr/>
                    <a:lstStyle/>
                    <a:p>
                      <a:r>
                        <a:rPr lang="en-GB" sz="1000" b="1" i="0" dirty="0" smtClean="0"/>
                        <a:t> CRISIS</a:t>
                      </a:r>
                      <a:endParaRPr lang="en-GB" sz="1000" b="1" i="0" dirty="0"/>
                    </a:p>
                  </a:txBody>
                  <a:tcPr/>
                </a:tc>
                <a:tc>
                  <a:txBody>
                    <a:bodyPr/>
                    <a:lstStyle/>
                    <a:p>
                      <a:endParaRPr lang="en-GB" sz="1000" i="0" dirty="0"/>
                    </a:p>
                  </a:txBody>
                  <a:tcPr/>
                </a:tc>
                <a:tc>
                  <a:txBody>
                    <a:bodyPr/>
                    <a:lstStyle/>
                    <a:p>
                      <a:endParaRPr lang="en-GB" sz="1000" i="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000" b="0" i="0" kern="1200" dirty="0" smtClean="0">
                        <a:solidFill>
                          <a:schemeClr val="dk1"/>
                        </a:solidFill>
                        <a:effectLst/>
                        <a:latin typeface="Arial" panose="020B0604020202020204" pitchFamily="34" charset="0"/>
                        <a:ea typeface="+mn-ea"/>
                        <a:cs typeface="Arial" panose="020B0604020202020204" pitchFamily="34" charset="0"/>
                      </a:endParaRPr>
                    </a:p>
                  </a:txBody>
                  <a:tcPr/>
                </a:tc>
              </a:tr>
              <a:tr h="370840">
                <a:tc>
                  <a:txBody>
                    <a:bodyPr/>
                    <a:lstStyle/>
                    <a:p>
                      <a:r>
                        <a:rPr lang="en-GB" sz="1000" i="0" dirty="0" smtClean="0">
                          <a:hlinkClick r:id="rId10"/>
                        </a:rPr>
                        <a:t>Bereavement</a:t>
                      </a:r>
                      <a:r>
                        <a:rPr lang="en-GB" sz="1000" i="0" baseline="0" dirty="0" smtClean="0">
                          <a:hlinkClick r:id="rId10"/>
                        </a:rPr>
                        <a:t> Trust </a:t>
                      </a:r>
                      <a:endParaRPr lang="en-GB" sz="1000" i="0" dirty="0"/>
                    </a:p>
                  </a:txBody>
                  <a:tcPr/>
                </a:tc>
                <a:tc>
                  <a:txBody>
                    <a:bodyPr/>
                    <a:lstStyle/>
                    <a:p>
                      <a:r>
                        <a:rPr lang="en-GB" sz="1000" i="0" dirty="0" smtClean="0"/>
                        <a:t>Helpline</a:t>
                      </a:r>
                      <a:r>
                        <a:rPr lang="en-GB" sz="1000" i="0" baseline="0" dirty="0" smtClean="0"/>
                        <a:t> out-of-hours </a:t>
                      </a:r>
                      <a:endParaRPr lang="en-GB" sz="1000" i="0" dirty="0"/>
                    </a:p>
                  </a:txBody>
                  <a:tcPr/>
                </a:tc>
                <a:tc>
                  <a:txBody>
                    <a:bodyPr/>
                    <a:lstStyle/>
                    <a:p>
                      <a:r>
                        <a:rPr lang="en-GB" sz="1000" i="0" dirty="0" smtClean="0"/>
                        <a:t>All affected by bereavement </a:t>
                      </a:r>
                      <a:endParaRPr lang="en-GB" sz="1000" i="0" dirty="0"/>
                    </a:p>
                  </a:txBody>
                  <a:tcPr/>
                </a:tc>
                <a:tc>
                  <a:txBody>
                    <a:bodyPr/>
                    <a:lstStyle/>
                    <a:p>
                      <a:r>
                        <a:rPr lang="en-GB" sz="1000" b="0" i="0" dirty="0" smtClean="0">
                          <a:effectLst/>
                        </a:rPr>
                        <a:t>0800 435 455</a:t>
                      </a:r>
                      <a:r>
                        <a:rPr lang="en-GB" sz="1000" b="0" i="0" baseline="0" dirty="0" smtClean="0">
                          <a:effectLst/>
                        </a:rPr>
                        <a:t> – free, 7 days a week, 18:00-22:00</a:t>
                      </a:r>
                      <a:endParaRPr lang="en-GB" sz="1000" b="0" i="0" dirty="0"/>
                    </a:p>
                  </a:txBody>
                  <a:tcPr/>
                </a:tc>
              </a:tr>
              <a:tr h="370840">
                <a:tc>
                  <a:txBody>
                    <a:bodyPr/>
                    <a:lstStyle/>
                    <a:p>
                      <a:r>
                        <a:rPr lang="en-GB" sz="1000" i="0" dirty="0" smtClean="0">
                          <a:hlinkClick r:id="rId11"/>
                        </a:rPr>
                        <a:t>Bereavement Advice Centre</a:t>
                      </a:r>
                      <a:r>
                        <a:rPr lang="en-GB" sz="1000" i="0" baseline="0" dirty="0" smtClean="0">
                          <a:hlinkClick r:id="rId11"/>
                        </a:rPr>
                        <a:t> </a:t>
                      </a:r>
                      <a:endParaRPr lang="en-GB" sz="1000" i="0" dirty="0"/>
                    </a:p>
                  </a:txBody>
                  <a:tcPr/>
                </a:tc>
                <a:tc>
                  <a:txBody>
                    <a:bodyPr/>
                    <a:lstStyle/>
                    <a:p>
                      <a:r>
                        <a:rPr lang="en-GB" sz="1000" i="0" dirty="0" smtClean="0"/>
                        <a:t>Helpline </a:t>
                      </a:r>
                    </a:p>
                  </a:txBody>
                  <a:tcPr/>
                </a:tc>
                <a:tc>
                  <a:txBody>
                    <a:bodyPr/>
                    <a:lstStyle/>
                    <a:p>
                      <a:r>
                        <a:rPr lang="en-GB" sz="1000" i="0" dirty="0" smtClean="0"/>
                        <a:t>All affected by bereavement </a:t>
                      </a:r>
                      <a:endParaRPr lang="en-GB" sz="1000" i="0" dirty="0"/>
                    </a:p>
                  </a:txBody>
                  <a:tcPr/>
                </a:tc>
                <a:tc>
                  <a:txBody>
                    <a:bodyPr/>
                    <a:lstStyle/>
                    <a:p>
                      <a:r>
                        <a:rPr lang="en-GB" sz="1000" b="0" i="0" dirty="0" smtClean="0"/>
                        <a:t>0800 634 9494 – free,</a:t>
                      </a:r>
                      <a:r>
                        <a:rPr lang="en-GB" sz="1000" b="0" i="0" baseline="0" dirty="0" smtClean="0"/>
                        <a:t> Mon-Fri, 09:00-17:00 </a:t>
                      </a:r>
                      <a:endParaRPr lang="en-GB" sz="1000" b="0" i="0" dirty="0"/>
                    </a:p>
                  </a:txBody>
                  <a:tcPr/>
                </a:tc>
              </a:tr>
              <a:tr h="370840">
                <a:tc>
                  <a:txBody>
                    <a:bodyPr/>
                    <a:lstStyle/>
                    <a:p>
                      <a:r>
                        <a:rPr lang="en-GB" sz="1000" i="0" dirty="0" smtClean="0">
                          <a:hlinkClick r:id="rId12"/>
                        </a:rPr>
                        <a:t>Child Death Helpline</a:t>
                      </a:r>
                      <a:endParaRPr lang="en-GB" sz="1000" i="0" dirty="0"/>
                    </a:p>
                  </a:txBody>
                  <a:tcPr/>
                </a:tc>
                <a:tc>
                  <a:txBody>
                    <a:bodyPr/>
                    <a:lstStyle/>
                    <a:p>
                      <a:r>
                        <a:rPr lang="en-GB" sz="1000" i="0" dirty="0" smtClean="0"/>
                        <a:t>Helpline </a:t>
                      </a:r>
                      <a:endParaRPr lang="en-GB" sz="1000" i="0" dirty="0"/>
                    </a:p>
                  </a:txBody>
                  <a:tcPr/>
                </a:tc>
                <a:tc>
                  <a:txBody>
                    <a:bodyPr/>
                    <a:lstStyle/>
                    <a:p>
                      <a:r>
                        <a:rPr lang="en-GB" sz="1000" i="0" dirty="0" smtClean="0"/>
                        <a:t>All affected by death of a child </a:t>
                      </a:r>
                      <a:endParaRPr lang="en-GB" sz="1000" i="0" dirty="0"/>
                    </a:p>
                  </a:txBody>
                  <a:tcPr/>
                </a:tc>
                <a:tc>
                  <a:txBody>
                    <a:bodyPr/>
                    <a:lstStyle/>
                    <a:p>
                      <a:r>
                        <a:rPr lang="en-GB" sz="1000" b="0" i="0" dirty="0" smtClean="0"/>
                        <a:t>Landline:</a:t>
                      </a:r>
                      <a:r>
                        <a:rPr lang="en-GB" sz="1000" b="0" i="0" baseline="0" dirty="0" smtClean="0"/>
                        <a:t> 0800282986 – free</a:t>
                      </a:r>
                    </a:p>
                    <a:p>
                      <a:r>
                        <a:rPr lang="en-GB" sz="1000" b="0" i="0" baseline="0" dirty="0" smtClean="0"/>
                        <a:t>Mobile: 08088006019 – free </a:t>
                      </a:r>
                    </a:p>
                    <a:p>
                      <a:r>
                        <a:rPr lang="en-GB" sz="1000" b="0" i="0" baseline="0" dirty="0" smtClean="0"/>
                        <a:t>Mon-Fri 10:00-13:00, Tues -Wed13:00-16:00, 7 days 19:00-22:00 </a:t>
                      </a:r>
                    </a:p>
                  </a:txBody>
                  <a:tcPr/>
                </a:tc>
              </a:tr>
              <a:tr h="370840">
                <a:tc>
                  <a:txBody>
                    <a:bodyPr/>
                    <a:lstStyle/>
                    <a:p>
                      <a:r>
                        <a:rPr lang="en-GB" sz="1000" i="0" dirty="0" smtClean="0">
                          <a:hlinkClick r:id="rId13"/>
                        </a:rPr>
                        <a:t>Suicide Bereaved Network </a:t>
                      </a:r>
                      <a:endParaRPr lang="en-GB" sz="1000" i="0" dirty="0" smtClean="0"/>
                    </a:p>
                  </a:txBody>
                  <a:tcPr/>
                </a:tc>
                <a:tc>
                  <a:txBody>
                    <a:bodyPr/>
                    <a:lstStyle/>
                    <a:p>
                      <a:r>
                        <a:rPr lang="en-GB" sz="1000" i="0" dirty="0" smtClean="0"/>
                        <a:t>Volunteer-led</a:t>
                      </a:r>
                      <a:r>
                        <a:rPr lang="en-GB" sz="1000" i="0" baseline="0" dirty="0" smtClean="0"/>
                        <a:t> support groups </a:t>
                      </a:r>
                      <a:endParaRPr lang="en-GB" sz="1000" i="0" dirty="0" smtClean="0"/>
                    </a:p>
                  </a:txBody>
                  <a:tcPr/>
                </a:tc>
                <a:tc>
                  <a:txBody>
                    <a:bodyPr/>
                    <a:lstStyle/>
                    <a:p>
                      <a:r>
                        <a:rPr lang="en-GB" sz="1000" i="0" dirty="0" smtClean="0"/>
                        <a:t>All affected by bereavement</a:t>
                      </a:r>
                      <a:r>
                        <a:rPr lang="en-GB" sz="1000" i="0" baseline="0" dirty="0" smtClean="0"/>
                        <a:t> by suicide </a:t>
                      </a:r>
                      <a:endParaRPr lang="en-GB" sz="1000" i="0" dirty="0" smtClean="0"/>
                    </a:p>
                  </a:txBody>
                  <a:tcPr/>
                </a:tc>
                <a:tc>
                  <a:txBody>
                    <a:bodyPr/>
                    <a:lstStyle/>
                    <a:p>
                      <a:r>
                        <a:rPr kumimoji="0" lang="en-GB" sz="1000" b="0" i="0" kern="1200" dirty="0" smtClean="0">
                          <a:solidFill>
                            <a:schemeClr val="dk1"/>
                          </a:solidFill>
                          <a:effectLst/>
                          <a:latin typeface="+mn-lt"/>
                          <a:ea typeface="+mn-ea"/>
                          <a:cs typeface="+mn-cs"/>
                        </a:rPr>
                        <a:t>Fo</a:t>
                      </a:r>
                      <a:r>
                        <a:rPr kumimoji="0" lang="en-GB" sz="1000" b="0" i="0" kern="1200" baseline="0" dirty="0" smtClean="0">
                          <a:solidFill>
                            <a:schemeClr val="dk1"/>
                          </a:solidFill>
                          <a:effectLst/>
                          <a:latin typeface="+mn-lt"/>
                          <a:ea typeface="+mn-ea"/>
                          <a:cs typeface="+mn-cs"/>
                        </a:rPr>
                        <a:t>r more info call: </a:t>
                      </a:r>
                      <a:r>
                        <a:rPr kumimoji="0" lang="en-GB" sz="1000" b="0" i="0" kern="1200" dirty="0" smtClean="0">
                          <a:solidFill>
                            <a:schemeClr val="dk1"/>
                          </a:solidFill>
                          <a:effectLst/>
                          <a:latin typeface="+mn-lt"/>
                          <a:ea typeface="+mn-ea"/>
                          <a:cs typeface="+mn-cs"/>
                        </a:rPr>
                        <a:t>0300 999 0003</a:t>
                      </a:r>
                    </a:p>
                  </a:txBody>
                  <a:tcPr/>
                </a:tc>
              </a:tr>
              <a:tr h="370840">
                <a:tc>
                  <a:txBody>
                    <a:bodyPr/>
                    <a:lstStyle/>
                    <a:p>
                      <a:r>
                        <a:rPr lang="en-GB" sz="1000" i="0" dirty="0" smtClean="0">
                          <a:hlinkClick r:id="rId14"/>
                        </a:rPr>
                        <a:t>The Bereavement</a:t>
                      </a:r>
                      <a:r>
                        <a:rPr lang="en-GB" sz="1000" i="0" baseline="0" dirty="0" smtClean="0">
                          <a:hlinkClick r:id="rId14"/>
                        </a:rPr>
                        <a:t> Counselling Charity</a:t>
                      </a:r>
                      <a:endParaRPr lang="en-GB" sz="1000" i="0" dirty="0" smtClean="0"/>
                    </a:p>
                  </a:txBody>
                  <a:tcPr/>
                </a:tc>
                <a:tc>
                  <a:txBody>
                    <a:bodyPr/>
                    <a:lstStyle/>
                    <a:p>
                      <a:r>
                        <a:rPr lang="en-GB" sz="1000" i="0" dirty="0" smtClean="0"/>
                        <a:t>Counselling </a:t>
                      </a:r>
                    </a:p>
                  </a:txBody>
                  <a:tcPr/>
                </a:tc>
                <a:tc>
                  <a:txBody>
                    <a:bodyPr/>
                    <a:lstStyle/>
                    <a:p>
                      <a:r>
                        <a:rPr lang="en-GB" sz="1000" i="0" dirty="0" smtClean="0"/>
                        <a:t>All affected by bereavement</a:t>
                      </a:r>
                      <a:r>
                        <a:rPr lang="en-GB" sz="1000" i="0" baseline="0" dirty="0" smtClean="0"/>
                        <a:t> </a:t>
                      </a:r>
                      <a:endParaRPr lang="en-GB" sz="1000" i="0" dirty="0" smtClean="0"/>
                    </a:p>
                  </a:txBody>
                  <a:tcPr/>
                </a:tc>
                <a:tc>
                  <a:txBody>
                    <a:bodyPr/>
                    <a:lstStyle/>
                    <a:p>
                      <a:r>
                        <a:rPr lang="en-GB" sz="1000" b="0" i="0" dirty="0" smtClean="0"/>
                        <a:t>For adults: </a:t>
                      </a:r>
                      <a:r>
                        <a:rPr kumimoji="0" lang="en-GB" sz="1000" b="0" i="0" kern="1200" dirty="0" smtClean="0">
                          <a:solidFill>
                            <a:schemeClr val="dk1"/>
                          </a:solidFill>
                          <a:effectLst/>
                          <a:latin typeface="+mn-lt"/>
                          <a:ea typeface="+mn-ea"/>
                          <a:cs typeface="+mn-cs"/>
                        </a:rPr>
                        <a:t>07827 491902</a:t>
                      </a:r>
                      <a:endParaRPr lang="en-GB" sz="1000" b="0" i="0" dirty="0" smtClean="0"/>
                    </a:p>
                    <a:p>
                      <a:r>
                        <a:rPr lang="en-GB" sz="1000" b="0" i="0" dirty="0" smtClean="0"/>
                        <a:t>For children: </a:t>
                      </a:r>
                      <a:r>
                        <a:rPr kumimoji="0" lang="en-GB" sz="1000" b="0" i="0" kern="1200" dirty="0" smtClean="0">
                          <a:solidFill>
                            <a:schemeClr val="dk1"/>
                          </a:solidFill>
                          <a:effectLst/>
                          <a:latin typeface="+mn-lt"/>
                          <a:ea typeface="+mn-ea"/>
                          <a:cs typeface="+mn-cs"/>
                        </a:rPr>
                        <a:t>07827 492158</a:t>
                      </a:r>
                    </a:p>
                    <a:p>
                      <a:r>
                        <a:rPr kumimoji="0" lang="en-GB" sz="1000" b="0" i="0" kern="1200" dirty="0" smtClean="0">
                          <a:solidFill>
                            <a:schemeClr val="dk1"/>
                          </a:solidFill>
                          <a:effectLst/>
                          <a:latin typeface="+mn-lt"/>
                          <a:ea typeface="+mn-ea"/>
                          <a:cs typeface="+mn-cs"/>
                        </a:rPr>
                        <a:t>Counsellor will arrange a visit </a:t>
                      </a:r>
                      <a:endParaRPr lang="en-GB" sz="1000" b="0" i="0" dirty="0"/>
                    </a:p>
                  </a:txBody>
                  <a:tcPr/>
                </a:tc>
              </a:tr>
              <a:tr h="228912">
                <a:tc>
                  <a:txBody>
                    <a:bodyPr/>
                    <a:lstStyle/>
                    <a:p>
                      <a:r>
                        <a:rPr lang="en-GB" sz="1000" b="1" dirty="0" smtClean="0"/>
                        <a:t>FOR</a:t>
                      </a:r>
                      <a:r>
                        <a:rPr lang="en-GB" sz="1000" b="1" baseline="0" dirty="0" smtClean="0"/>
                        <a:t> YOUNG PEOPLE</a:t>
                      </a:r>
                      <a:endParaRPr lang="en-GB" sz="1000" b="1" dirty="0"/>
                    </a:p>
                  </a:txBody>
                  <a:tcPr/>
                </a:tc>
                <a:tc>
                  <a:txBody>
                    <a:bodyPr/>
                    <a:lstStyle/>
                    <a:p>
                      <a:endParaRPr lang="en-GB" sz="1000"/>
                    </a:p>
                  </a:txBody>
                  <a:tcPr/>
                </a:tc>
                <a:tc>
                  <a:txBody>
                    <a:bodyPr/>
                    <a:lstStyle/>
                    <a:p>
                      <a:endParaRPr lang="en-GB" sz="1000"/>
                    </a:p>
                  </a:txBody>
                  <a:tcPr/>
                </a:tc>
                <a:tc>
                  <a:txBody>
                    <a:bodyPr/>
                    <a:lstStyle/>
                    <a:p>
                      <a:endParaRPr lang="en-GB" sz="1000" dirty="0"/>
                    </a:p>
                  </a:txBody>
                  <a:tcPr/>
                </a:tc>
              </a:tr>
              <a:tr h="370840">
                <a:tc>
                  <a:txBody>
                    <a:bodyPr/>
                    <a:lstStyle/>
                    <a:p>
                      <a:r>
                        <a:rPr lang="en-GB" sz="1000" i="0" dirty="0" smtClean="0">
                          <a:hlinkClick r:id="rId15"/>
                        </a:rPr>
                        <a:t>Grief</a:t>
                      </a:r>
                      <a:r>
                        <a:rPr lang="en-GB" sz="1000" i="0" baseline="0" dirty="0" smtClean="0">
                          <a:hlinkClick r:id="rId15"/>
                        </a:rPr>
                        <a:t> Encounter</a:t>
                      </a:r>
                      <a:endParaRPr lang="en-GB" sz="1000" i="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i="0" baseline="0" dirty="0" smtClean="0"/>
                        <a:t>Helpline to connect to other support incl. workshops </a:t>
                      </a:r>
                      <a:endParaRPr lang="en-GB" sz="1000" i="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i="0" dirty="0" smtClean="0"/>
                        <a:t>Bereaved</a:t>
                      </a:r>
                      <a:r>
                        <a:rPr lang="en-GB" sz="1000" i="0" baseline="0" dirty="0" smtClean="0"/>
                        <a:t> y</a:t>
                      </a:r>
                      <a:r>
                        <a:rPr lang="en-GB" sz="1000" i="0" dirty="0" smtClean="0"/>
                        <a:t>oung people 14+ </a:t>
                      </a:r>
                    </a:p>
                  </a:txBody>
                  <a:tcPr/>
                </a:tc>
                <a:tc>
                  <a:txBody>
                    <a:bodyPr/>
                    <a:lstStyle/>
                    <a:p>
                      <a:r>
                        <a:rPr lang="en-GB" sz="1000" b="0" i="0" dirty="0" smtClean="0"/>
                        <a:t>020 8371 8455 </a:t>
                      </a:r>
                    </a:p>
                    <a:p>
                      <a:r>
                        <a:rPr lang="en-GB" sz="1000" b="0" i="0" dirty="0" smtClean="0">
                          <a:effectLst/>
                          <a:hlinkClick r:id="rId16"/>
                        </a:rPr>
                        <a:t>support@griefencounter.org.uk</a:t>
                      </a:r>
                      <a:r>
                        <a:rPr lang="en-GB" sz="1000" b="0" i="0" baseline="0" dirty="0" smtClean="0">
                          <a:effectLst/>
                        </a:rPr>
                        <a:t> </a:t>
                      </a:r>
                    </a:p>
                    <a:p>
                      <a:r>
                        <a:rPr lang="en-GB" sz="1000" b="0" i="0" baseline="0" dirty="0" smtClean="0">
                          <a:effectLst/>
                        </a:rPr>
                        <a:t>E-counselling: self-referral via </a:t>
                      </a:r>
                      <a:r>
                        <a:rPr lang="en-GB" sz="1000" b="0" i="0" baseline="0" dirty="0" smtClean="0">
                          <a:effectLst/>
                          <a:hlinkClick r:id="rId17"/>
                        </a:rPr>
                        <a:t>online form </a:t>
                      </a:r>
                      <a:endParaRPr lang="en-GB" sz="1000" b="0" i="0" dirty="0"/>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Bereavement </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5</a:t>
            </a:fld>
            <a:endParaRPr lang="en-GB"/>
          </a:p>
        </p:txBody>
      </p:sp>
      <p:sp>
        <p:nvSpPr>
          <p:cNvPr id="6" name="TextBox 5"/>
          <p:cNvSpPr txBox="1"/>
          <p:nvPr/>
        </p:nvSpPr>
        <p:spPr>
          <a:xfrm>
            <a:off x="7452320" y="260648"/>
            <a:ext cx="1224136" cy="307777"/>
          </a:xfrm>
          <a:prstGeom prst="rect">
            <a:avLst/>
          </a:prstGeom>
          <a:noFill/>
        </p:spPr>
        <p:txBody>
          <a:bodyPr wrap="square" rtlCol="0">
            <a:spAutoFit/>
          </a:bodyPr>
          <a:lstStyle/>
          <a:p>
            <a:r>
              <a:rPr lang="en-GB" sz="1400" b="1" dirty="0" smtClean="0">
                <a:hlinkClick r:id="rId18" action="ppaction://hlinksldjump"/>
              </a:rPr>
              <a:t>Back to Index</a:t>
            </a:r>
            <a:endParaRPr lang="en-GB" sz="1400" b="1" dirty="0"/>
          </a:p>
        </p:txBody>
      </p:sp>
    </p:spTree>
    <p:extLst>
      <p:ext uri="{BB962C8B-B14F-4D97-AF65-F5344CB8AC3E}">
        <p14:creationId xmlns:p14="http://schemas.microsoft.com/office/powerpoint/2010/main" val="3481581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5" y="5924910"/>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292354809"/>
              </p:ext>
            </p:extLst>
          </p:nvPr>
        </p:nvGraphicFramePr>
        <p:xfrm>
          <a:off x="258119" y="1054343"/>
          <a:ext cx="8397030" cy="4165727"/>
        </p:xfrm>
        <a:graphic>
          <a:graphicData uri="http://schemas.openxmlformats.org/drawingml/2006/table">
            <a:tbl>
              <a:tblPr firstRow="1" firstCol="1" bandRow="1">
                <a:tableStyleId>{5C22544A-7EE6-4342-B048-85BDC9FD1C3A}</a:tableStyleId>
              </a:tblPr>
              <a:tblGrid>
                <a:gridCol w="1649585"/>
                <a:gridCol w="3528392"/>
                <a:gridCol w="3219053"/>
              </a:tblGrid>
              <a:tr h="226835">
                <a:tc>
                  <a:txBody>
                    <a:bodyPr/>
                    <a:lstStyle/>
                    <a:p>
                      <a:pPr>
                        <a:lnSpc>
                          <a:spcPct val="115000"/>
                        </a:lnSpc>
                        <a:spcAft>
                          <a:spcPts val="0"/>
                        </a:spcAft>
                      </a:pPr>
                      <a:r>
                        <a:rPr lang="en-GB" sz="900" dirty="0">
                          <a:effectLst/>
                        </a:rPr>
                        <a:t>ORGANISATION</a:t>
                      </a:r>
                      <a:endParaRPr lang="en-GB" sz="900" b="1"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900" dirty="0" smtClean="0">
                          <a:effectLst/>
                        </a:rPr>
                        <a:t>SERVICES </a:t>
                      </a:r>
                      <a:endParaRPr lang="en-GB" sz="900" b="1"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900" b="1" dirty="0" smtClean="0">
                          <a:solidFill>
                            <a:schemeClr val="bg1"/>
                          </a:solidFill>
                          <a:effectLst/>
                          <a:latin typeface="+mn-lt"/>
                          <a:ea typeface="Calibri"/>
                          <a:cs typeface="Times New Roman"/>
                        </a:rPr>
                        <a:t>CONTACT</a:t>
                      </a:r>
                      <a:endParaRPr lang="en-GB" sz="900" b="1" dirty="0">
                        <a:solidFill>
                          <a:schemeClr val="bg1"/>
                        </a:solidFill>
                        <a:effectLst/>
                        <a:latin typeface="+mn-lt"/>
                        <a:ea typeface="Calibri"/>
                        <a:cs typeface="Times New Roman"/>
                      </a:endParaRPr>
                    </a:p>
                  </a:txBody>
                  <a:tcPr marL="59933" marR="59933" marT="0" marB="0"/>
                </a:tc>
              </a:tr>
              <a:tr h="592478">
                <a:tc>
                  <a:txBody>
                    <a:bodyPr/>
                    <a:lstStyle/>
                    <a:p>
                      <a:r>
                        <a:rPr lang="en-GB" sz="1000" b="0" u="none" kern="1200" dirty="0" smtClean="0">
                          <a:solidFill>
                            <a:schemeClr val="lt1"/>
                          </a:solidFill>
                          <a:effectLst/>
                          <a:latin typeface="+mn-lt"/>
                          <a:ea typeface="+mn-ea"/>
                          <a:cs typeface="+mn-cs"/>
                          <a:hlinkClick r:id="rId4"/>
                        </a:rPr>
                        <a:t>RNIB</a:t>
                      </a:r>
                      <a:endParaRPr lang="en-GB" sz="1000" b="0" u="none" kern="1200" dirty="0">
                        <a:solidFill>
                          <a:schemeClr val="lt1"/>
                        </a:solidFill>
                        <a:effectLst/>
                        <a:latin typeface="+mn-lt"/>
                        <a:ea typeface="+mn-ea"/>
                        <a:cs typeface="+mn-cs"/>
                      </a:endParaRPr>
                    </a:p>
                  </a:txBody>
                  <a:tcPr marL="59933" marR="59933" marT="0" marB="0">
                    <a:solidFill>
                      <a:srgbClr val="CDE0E8"/>
                    </a:solidFill>
                  </a:tcPr>
                </a:tc>
                <a:tc>
                  <a:txBody>
                    <a:bodyPr/>
                    <a:lstStyle/>
                    <a:p>
                      <a:pPr>
                        <a:lnSpc>
                          <a:spcPct val="115000"/>
                        </a:lnSpc>
                        <a:spcAft>
                          <a:spcPts val="0"/>
                        </a:spcAft>
                      </a:pPr>
                      <a:endParaRPr lang="en-GB" sz="1100" b="0" dirty="0" smtClean="0">
                        <a:solidFill>
                          <a:schemeClr val="tx1"/>
                        </a:solidFill>
                        <a:effectLst/>
                        <a:latin typeface="+mn-lt"/>
                      </a:endParaRPr>
                    </a:p>
                  </a:txBody>
                  <a:tcPr marL="59933" marR="59933" marT="0" marB="0"/>
                </a:tc>
                <a:tc>
                  <a:txBody>
                    <a:bodyPr/>
                    <a:lstStyle/>
                    <a:p>
                      <a:r>
                        <a:rPr lang="en-GB" sz="1100" kern="1200" dirty="0" smtClean="0">
                          <a:solidFill>
                            <a:schemeClr val="dk1"/>
                          </a:solidFill>
                          <a:effectLst/>
                          <a:latin typeface="+mn-lt"/>
                          <a:ea typeface="+mn-ea"/>
                          <a:cs typeface="+mn-cs"/>
                        </a:rPr>
                        <a:t>RNIB helpline: 0303 123 9999</a:t>
                      </a:r>
                    </a:p>
                    <a:p>
                      <a:r>
                        <a:rPr lang="en-GB" sz="1100" u="sng" kern="1200" dirty="0" smtClean="0">
                          <a:solidFill>
                            <a:schemeClr val="dk1"/>
                          </a:solidFill>
                          <a:effectLst/>
                          <a:latin typeface="+mn-lt"/>
                          <a:ea typeface="+mn-ea"/>
                          <a:cs typeface="+mn-cs"/>
                          <a:hlinkClick r:id="rId5"/>
                        </a:rPr>
                        <a:t>helpline@rnib.org.uk</a:t>
                      </a:r>
                      <a:endParaRPr lang="en-GB" sz="1100" kern="1200" dirty="0" smtClean="0">
                        <a:solidFill>
                          <a:schemeClr val="dk1"/>
                        </a:solidFill>
                        <a:effectLst/>
                        <a:latin typeface="+mn-lt"/>
                        <a:ea typeface="+mn-ea"/>
                        <a:cs typeface="+mn-cs"/>
                      </a:endParaRPr>
                    </a:p>
                    <a:p>
                      <a:pPr>
                        <a:lnSpc>
                          <a:spcPct val="115000"/>
                        </a:lnSpc>
                        <a:spcAft>
                          <a:spcPts val="0"/>
                        </a:spcAft>
                      </a:pPr>
                      <a:endParaRPr lang="en-GB" sz="1100" b="0" dirty="0" smtClean="0">
                        <a:solidFill>
                          <a:schemeClr val="tx1"/>
                        </a:solidFill>
                        <a:effectLst/>
                        <a:latin typeface="+mn-lt"/>
                      </a:endParaRPr>
                    </a:p>
                  </a:txBody>
                  <a:tcPr marL="59933" marR="59933" marT="0" marB="0"/>
                </a:tc>
              </a:tr>
              <a:tr h="67053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u="sng" kern="1200" dirty="0" smtClean="0">
                          <a:solidFill>
                            <a:schemeClr val="lt1"/>
                          </a:solidFill>
                          <a:effectLst/>
                          <a:latin typeface="+mn-lt"/>
                          <a:ea typeface="+mn-ea"/>
                          <a:cs typeface="+mn-cs"/>
                          <a:hlinkClick r:id="rId6"/>
                        </a:rPr>
                        <a:t>Sutton Vision</a:t>
                      </a:r>
                      <a:endParaRPr lang="en-GB" sz="1100" b="0" kern="1200" dirty="0" smtClean="0">
                        <a:solidFill>
                          <a:schemeClr val="lt1"/>
                        </a:solidFill>
                        <a:effectLst/>
                        <a:latin typeface="+mn-lt"/>
                        <a:ea typeface="+mn-ea"/>
                        <a:cs typeface="+mn-cs"/>
                      </a:endParaRPr>
                    </a:p>
                    <a:p>
                      <a:pPr>
                        <a:lnSpc>
                          <a:spcPct val="115000"/>
                        </a:lnSpc>
                        <a:spcAft>
                          <a:spcPts val="0"/>
                        </a:spcAft>
                      </a:pPr>
                      <a:endParaRPr lang="en-GB" sz="900" b="0" dirty="0">
                        <a:solidFill>
                          <a:schemeClr val="tx1"/>
                        </a:solidFill>
                        <a:effectLst/>
                        <a:latin typeface="+mn-lt"/>
                        <a:ea typeface="Calibri"/>
                        <a:cs typeface="Times New Roman"/>
                      </a:endParaRPr>
                    </a:p>
                  </a:txBody>
                  <a:tcPr marL="59933" marR="59933" marT="0" marB="0">
                    <a:solidFill>
                      <a:srgbClr val="CDE0E8"/>
                    </a:solidFill>
                  </a:tcPr>
                </a:tc>
                <a:tc>
                  <a:txBody>
                    <a:bodyPr/>
                    <a:lstStyle/>
                    <a:p>
                      <a:pPr>
                        <a:lnSpc>
                          <a:spcPct val="115000"/>
                        </a:lnSpc>
                        <a:spcAft>
                          <a:spcPts val="0"/>
                        </a:spcAft>
                      </a:pPr>
                      <a:r>
                        <a:rPr lang="en-GB" sz="1100" b="0" dirty="0" smtClean="0">
                          <a:solidFill>
                            <a:schemeClr val="tx1"/>
                          </a:solidFill>
                          <a:effectLst/>
                          <a:latin typeface="+mn-lt"/>
                        </a:rPr>
                        <a:t>Local support for </a:t>
                      </a:r>
                    </a:p>
                  </a:txBody>
                  <a:tcPr marL="59933" marR="5993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100" kern="1200" dirty="0" smtClean="0">
                          <a:solidFill>
                            <a:schemeClr val="dk1"/>
                          </a:solidFill>
                          <a:effectLst/>
                          <a:latin typeface="+mn-lt"/>
                          <a:ea typeface="+mn-ea"/>
                          <a:cs typeface="+mn-cs"/>
                        </a:rPr>
                        <a:t>3 Robin Hood lane, Sutton, Surrey, SM1 2SW</a:t>
                      </a:r>
                    </a:p>
                    <a:p>
                      <a:pPr marL="0" marR="0" lvl="0" indent="0" algn="l" defTabSz="914400" rtl="0" eaLnBrk="1" fontAlgn="auto" latinLnBrk="0" hangingPunct="1">
                        <a:lnSpc>
                          <a:spcPct val="115000"/>
                        </a:lnSpc>
                        <a:spcBef>
                          <a:spcPts val="0"/>
                        </a:spcBef>
                        <a:spcAft>
                          <a:spcPts val="0"/>
                        </a:spcAft>
                        <a:buClrTx/>
                        <a:buSzTx/>
                        <a:buFontTx/>
                        <a:buNone/>
                        <a:tabLst/>
                        <a:defRPr/>
                      </a:pPr>
                      <a:r>
                        <a:rPr lang="en-GB" sz="1100" kern="1200" dirty="0" smtClean="0">
                          <a:solidFill>
                            <a:schemeClr val="dk1"/>
                          </a:solidFill>
                          <a:effectLst/>
                          <a:latin typeface="+mn-lt"/>
                          <a:ea typeface="+mn-ea"/>
                          <a:cs typeface="+mn-cs"/>
                        </a:rPr>
                        <a:t>Phone: 020 8409 7166. Email: </a:t>
                      </a:r>
                      <a:r>
                        <a:rPr lang="en-GB" sz="1100" u="none" strike="noStrike" kern="1200" dirty="0" smtClean="0">
                          <a:solidFill>
                            <a:schemeClr val="dk1"/>
                          </a:solidFill>
                          <a:effectLst/>
                          <a:latin typeface="+mn-lt"/>
                          <a:ea typeface="+mn-ea"/>
                          <a:cs typeface="+mn-cs"/>
                          <a:hlinkClick r:id="rId7"/>
                        </a:rPr>
                        <a:t>info@suttonvision.org.uk</a:t>
                      </a:r>
                      <a:r>
                        <a:rPr lang="en-GB" sz="1100" u="none" strike="noStrike" kern="1200" dirty="0" smtClean="0">
                          <a:solidFill>
                            <a:schemeClr val="dk1"/>
                          </a:solidFill>
                          <a:effectLst/>
                          <a:latin typeface="+mn-lt"/>
                          <a:ea typeface="+mn-ea"/>
                          <a:cs typeface="+mn-cs"/>
                        </a:rPr>
                        <a:t>  </a:t>
                      </a:r>
                      <a:endParaRPr lang="en-GB" sz="1100" kern="1200" dirty="0" smtClean="0">
                        <a:solidFill>
                          <a:schemeClr val="dk1"/>
                        </a:solidFill>
                        <a:effectLst/>
                        <a:latin typeface="+mn-lt"/>
                        <a:ea typeface="+mn-ea"/>
                        <a:cs typeface="+mn-cs"/>
                      </a:endParaRPr>
                    </a:p>
                    <a:p>
                      <a:pPr>
                        <a:lnSpc>
                          <a:spcPct val="115000"/>
                        </a:lnSpc>
                        <a:spcAft>
                          <a:spcPts val="0"/>
                        </a:spcAft>
                      </a:pPr>
                      <a:endParaRPr lang="en-GB" sz="1100" b="0" dirty="0" smtClean="0">
                        <a:solidFill>
                          <a:schemeClr val="tx1"/>
                        </a:solidFill>
                        <a:effectLst/>
                        <a:latin typeface="+mn-lt"/>
                      </a:endParaRPr>
                    </a:p>
                  </a:txBody>
                  <a:tcPr marL="59933" marR="59933" marT="0" marB="0"/>
                </a:tc>
              </a:tr>
              <a:tr h="9619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sng" kern="1200" dirty="0" smtClean="0">
                          <a:solidFill>
                            <a:schemeClr val="lt1"/>
                          </a:solidFill>
                          <a:effectLst/>
                          <a:latin typeface="+mn-lt"/>
                          <a:ea typeface="+mn-ea"/>
                          <a:cs typeface="+mn-cs"/>
                          <a:hlinkClick r:id="rId8"/>
                        </a:rPr>
                        <a:t>SELVIS</a:t>
                      </a:r>
                      <a:endParaRPr lang="en-GB" sz="1100" b="0" kern="1200" dirty="0" smtClean="0">
                        <a:solidFill>
                          <a:schemeClr val="lt1"/>
                        </a:solidFill>
                        <a:effectLst/>
                        <a:latin typeface="+mn-lt"/>
                        <a:ea typeface="+mn-ea"/>
                        <a:cs typeface="+mn-cs"/>
                      </a:endParaRPr>
                    </a:p>
                    <a:p>
                      <a:endParaRPr lang="en-GB" sz="1000" b="0" u="none" kern="1200" dirty="0">
                        <a:solidFill>
                          <a:schemeClr val="lt1"/>
                        </a:solidFill>
                        <a:effectLst/>
                        <a:latin typeface="+mn-lt"/>
                        <a:ea typeface="+mn-ea"/>
                        <a:cs typeface="+mn-cs"/>
                      </a:endParaRPr>
                    </a:p>
                  </a:txBody>
                  <a:tcPr marL="59933" marR="59933" marT="0" marB="0">
                    <a:solidFill>
                      <a:srgbClr val="CDE0E8"/>
                    </a:solidFill>
                  </a:tcPr>
                </a:tc>
                <a:tc>
                  <a:txBody>
                    <a:bodyPr/>
                    <a:lstStyle/>
                    <a:p>
                      <a:pPr>
                        <a:lnSpc>
                          <a:spcPct val="115000"/>
                        </a:lnSpc>
                        <a:spcAft>
                          <a:spcPts val="0"/>
                        </a:spcAft>
                      </a:pPr>
                      <a:r>
                        <a:rPr lang="en-GB" sz="1100" b="0" dirty="0" err="1" smtClean="0">
                          <a:solidFill>
                            <a:schemeClr val="tx1"/>
                          </a:solidFill>
                          <a:effectLst/>
                          <a:latin typeface="+mn-lt"/>
                          <a:ea typeface="Calibri"/>
                          <a:cs typeface="Times New Roman"/>
                        </a:rPr>
                        <a:t>Sth</a:t>
                      </a:r>
                      <a:r>
                        <a:rPr lang="en-GB" sz="1100" b="0" dirty="0" smtClean="0">
                          <a:solidFill>
                            <a:schemeClr val="tx1"/>
                          </a:solidFill>
                          <a:effectLst/>
                          <a:latin typeface="+mn-lt"/>
                          <a:ea typeface="Calibri"/>
                          <a:cs typeface="Times New Roman"/>
                        </a:rPr>
                        <a:t> East London Vision. A</a:t>
                      </a:r>
                      <a:r>
                        <a:rPr lang="en-GB" sz="1100" dirty="0" smtClean="0"/>
                        <a:t> registered charity that supports people living with sight loss . ensure they can live independent lives and access high quality services when and where they need them.</a:t>
                      </a:r>
                      <a:endParaRPr lang="en-GB" sz="1100" b="0"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1100" dirty="0" smtClean="0"/>
                        <a:t>Tel: 020 3815 3660</a:t>
                      </a:r>
                    </a:p>
                    <a:p>
                      <a:pPr>
                        <a:lnSpc>
                          <a:spcPct val="115000"/>
                        </a:lnSpc>
                        <a:spcAft>
                          <a:spcPts val="0"/>
                        </a:spcAft>
                      </a:pPr>
                      <a:r>
                        <a:rPr lang="en-GB" sz="1100" dirty="0" smtClean="0"/>
                        <a:t>Email: </a:t>
                      </a:r>
                      <a:r>
                        <a:rPr lang="en-GB" sz="1100" b="0" dirty="0" smtClean="0">
                          <a:hlinkClick r:id="rId9"/>
                        </a:rPr>
                        <a:t>info@selvis.org.uk</a:t>
                      </a:r>
                      <a:endParaRPr lang="en-GB" sz="1100" b="0" dirty="0" smtClean="0">
                        <a:solidFill>
                          <a:schemeClr val="tx1"/>
                        </a:solidFill>
                        <a:effectLst/>
                        <a:latin typeface="+mn-lt"/>
                      </a:endParaRPr>
                    </a:p>
                  </a:txBody>
                  <a:tcPr marL="59933" marR="59933" marT="0" marB="0"/>
                </a:tc>
              </a:tr>
              <a:tr h="64942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u="sng" kern="1200" dirty="0" smtClean="0">
                          <a:solidFill>
                            <a:schemeClr val="lt1"/>
                          </a:solidFill>
                          <a:effectLst/>
                          <a:latin typeface="+mn-lt"/>
                          <a:ea typeface="+mn-ea"/>
                          <a:cs typeface="+mn-cs"/>
                          <a:hlinkClick r:id="rId10"/>
                        </a:rPr>
                        <a:t>Metro Blind Sport</a:t>
                      </a:r>
                      <a:endParaRPr lang="en-GB" sz="1100" b="0" kern="1200" dirty="0" smtClean="0">
                        <a:solidFill>
                          <a:schemeClr val="lt1"/>
                        </a:solidFill>
                        <a:effectLst/>
                        <a:latin typeface="+mn-lt"/>
                        <a:ea typeface="+mn-ea"/>
                        <a:cs typeface="+mn-cs"/>
                      </a:endParaRPr>
                    </a:p>
                    <a:p>
                      <a:pPr>
                        <a:lnSpc>
                          <a:spcPct val="115000"/>
                        </a:lnSpc>
                        <a:spcAft>
                          <a:spcPts val="0"/>
                        </a:spcAft>
                      </a:pPr>
                      <a:endParaRPr lang="en-GB" sz="900" b="0" dirty="0">
                        <a:solidFill>
                          <a:schemeClr val="tx1"/>
                        </a:solidFill>
                        <a:effectLst/>
                        <a:latin typeface="+mn-lt"/>
                        <a:ea typeface="Calibri"/>
                        <a:cs typeface="Times New Roman"/>
                      </a:endParaRPr>
                    </a:p>
                  </a:txBody>
                  <a:tcPr marL="59933" marR="59933" marT="0" marB="0">
                    <a:solidFill>
                      <a:srgbClr val="CDE0E8"/>
                    </a:solidFill>
                  </a:tcPr>
                </a:tc>
                <a:tc>
                  <a:txBody>
                    <a:bodyPr/>
                    <a:lstStyle/>
                    <a:p>
                      <a:pPr>
                        <a:lnSpc>
                          <a:spcPct val="115000"/>
                        </a:lnSpc>
                        <a:spcAft>
                          <a:spcPts val="0"/>
                        </a:spcAft>
                      </a:pPr>
                      <a:r>
                        <a:rPr lang="en-GB" sz="1100" b="0" dirty="0" smtClean="0">
                          <a:effectLst/>
                        </a:rPr>
                        <a:t>a London-based charity; our aim is to open doors to sport for all vision impaired people, regardless of age or sporting ability.</a:t>
                      </a:r>
                      <a:endParaRPr lang="en-GB" sz="1100" b="0"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1100" b="0" dirty="0" smtClean="0">
                          <a:solidFill>
                            <a:schemeClr val="tx1"/>
                          </a:solidFill>
                          <a:effectLst/>
                          <a:latin typeface="+mn-lt"/>
                        </a:rPr>
                        <a:t>Enquiries – send email from  the website </a:t>
                      </a:r>
                    </a:p>
                  </a:txBody>
                  <a:tcPr marL="59933" marR="59933" marT="0" marB="0"/>
                </a:tc>
              </a:tr>
              <a:tr h="57257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u="sng" kern="1200" dirty="0" smtClean="0">
                          <a:solidFill>
                            <a:schemeClr val="lt1"/>
                          </a:solidFill>
                          <a:effectLst/>
                          <a:latin typeface="+mn-lt"/>
                          <a:ea typeface="+mn-ea"/>
                          <a:cs typeface="+mn-cs"/>
                          <a:hlinkClick r:id="rId11"/>
                        </a:rPr>
                        <a:t>Thomas </a:t>
                      </a:r>
                      <a:r>
                        <a:rPr lang="en-GB" sz="1100" b="0" u="sng" kern="1200" dirty="0" err="1" smtClean="0">
                          <a:solidFill>
                            <a:schemeClr val="lt1"/>
                          </a:solidFill>
                          <a:effectLst/>
                          <a:latin typeface="+mn-lt"/>
                          <a:ea typeface="+mn-ea"/>
                          <a:cs typeface="+mn-cs"/>
                          <a:hlinkClick r:id="rId11"/>
                        </a:rPr>
                        <a:t>Polkington</a:t>
                      </a:r>
                      <a:r>
                        <a:rPr lang="en-GB" sz="1100" b="0" u="sng" kern="1200" dirty="0" smtClean="0">
                          <a:solidFill>
                            <a:schemeClr val="lt1"/>
                          </a:solidFill>
                          <a:effectLst/>
                          <a:latin typeface="+mn-lt"/>
                          <a:ea typeface="+mn-ea"/>
                          <a:cs typeface="+mn-cs"/>
                          <a:hlinkClick r:id="rId11"/>
                        </a:rPr>
                        <a:t> Trust</a:t>
                      </a:r>
                      <a:endParaRPr lang="en-GB" sz="1100" b="0" kern="1200" dirty="0" smtClean="0">
                        <a:solidFill>
                          <a:schemeClr val="lt1"/>
                        </a:solidFill>
                        <a:effectLst/>
                        <a:latin typeface="+mn-lt"/>
                        <a:ea typeface="+mn-ea"/>
                        <a:cs typeface="+mn-cs"/>
                      </a:endParaRPr>
                    </a:p>
                    <a:p>
                      <a:pPr>
                        <a:lnSpc>
                          <a:spcPct val="115000"/>
                        </a:lnSpc>
                        <a:spcAft>
                          <a:spcPts val="0"/>
                        </a:spcAft>
                      </a:pPr>
                      <a:endParaRPr lang="en-GB" sz="900" b="0" dirty="0">
                        <a:solidFill>
                          <a:schemeClr val="tx1"/>
                        </a:solidFill>
                        <a:effectLst/>
                        <a:latin typeface="+mn-lt"/>
                        <a:ea typeface="Calibri"/>
                        <a:cs typeface="Times New Roman"/>
                      </a:endParaRPr>
                    </a:p>
                  </a:txBody>
                  <a:tcPr marL="59933" marR="59933" marT="0" marB="0">
                    <a:solidFill>
                      <a:srgbClr val="CDE0E8"/>
                    </a:solidFill>
                  </a:tcPr>
                </a:tc>
                <a:tc>
                  <a:txBody>
                    <a:bodyPr/>
                    <a:lstStyle/>
                    <a:p>
                      <a:pPr>
                        <a:lnSpc>
                          <a:spcPct val="115000"/>
                        </a:lnSpc>
                        <a:spcAft>
                          <a:spcPts val="0"/>
                        </a:spcAft>
                      </a:pPr>
                      <a:r>
                        <a:rPr lang="en-GB" sz="1100" b="0" dirty="0" smtClean="0">
                          <a:solidFill>
                            <a:schemeClr val="tx1"/>
                          </a:solidFill>
                          <a:effectLst/>
                          <a:latin typeface="+mn-lt"/>
                          <a:ea typeface="Calibri"/>
                          <a:cs typeface="Times New Roman"/>
                        </a:rPr>
                        <a:t>Committed to making a positive difference to the lives of people with sight loss. Committed to increasing awareness and understanding of the needs of people with sight loss and to developing and implementing services which meet their needs and improves lives.</a:t>
                      </a:r>
                      <a:endParaRPr lang="en-GB" sz="1100" b="0"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1100" b="0" dirty="0" smtClean="0">
                          <a:solidFill>
                            <a:schemeClr val="tx1"/>
                          </a:solidFill>
                          <a:effectLst/>
                          <a:latin typeface="+mn-lt"/>
                        </a:rPr>
                        <a:t>Tel: Phone: 02089 950 880</a:t>
                      </a:r>
                    </a:p>
                    <a:p>
                      <a:pPr>
                        <a:lnSpc>
                          <a:spcPct val="115000"/>
                        </a:lnSpc>
                        <a:spcAft>
                          <a:spcPts val="0"/>
                        </a:spcAft>
                      </a:pPr>
                      <a:r>
                        <a:rPr lang="en-GB" sz="1100" b="0" dirty="0" smtClean="0">
                          <a:solidFill>
                            <a:schemeClr val="tx1"/>
                          </a:solidFill>
                          <a:effectLst/>
                          <a:latin typeface="+mn-lt"/>
                        </a:rPr>
                        <a:t>Email: info@pocklington-trust.org.uk</a:t>
                      </a:r>
                    </a:p>
                  </a:txBody>
                  <a:tcPr marL="59933" marR="59933" marT="0" marB="0"/>
                </a:tc>
              </a:tr>
            </a:tbl>
          </a:graphicData>
        </a:graphic>
      </p:graphicFrame>
      <p:sp>
        <p:nvSpPr>
          <p:cNvPr id="5" name="TextBox 4"/>
          <p:cNvSpPr txBox="1"/>
          <p:nvPr/>
        </p:nvSpPr>
        <p:spPr>
          <a:xfrm>
            <a:off x="255365" y="245765"/>
            <a:ext cx="4320480" cy="369332"/>
          </a:xfrm>
          <a:prstGeom prst="rect">
            <a:avLst/>
          </a:prstGeom>
          <a:noFill/>
        </p:spPr>
        <p:txBody>
          <a:bodyPr wrap="square" rtlCol="0">
            <a:spAutoFit/>
          </a:bodyPr>
          <a:lstStyle/>
          <a:p>
            <a:r>
              <a:rPr lang="en-GB" b="1" dirty="0" smtClean="0"/>
              <a:t>Blindness </a:t>
            </a:r>
            <a:endParaRPr lang="en-GB" b="1" dirty="0"/>
          </a:p>
        </p:txBody>
      </p:sp>
      <p:sp>
        <p:nvSpPr>
          <p:cNvPr id="6" name="TextBox 5"/>
          <p:cNvSpPr txBox="1"/>
          <p:nvPr/>
        </p:nvSpPr>
        <p:spPr>
          <a:xfrm>
            <a:off x="258119" y="710723"/>
            <a:ext cx="2448272" cy="307777"/>
          </a:xfrm>
          <a:prstGeom prst="rect">
            <a:avLst/>
          </a:prstGeom>
          <a:noFill/>
        </p:spPr>
        <p:txBody>
          <a:bodyPr wrap="square" rtlCol="0">
            <a:spAutoFit/>
          </a:bodyPr>
          <a:lstStyle/>
          <a:p>
            <a:r>
              <a:rPr lang="en-GB" sz="1400" b="1" dirty="0" smtClean="0"/>
              <a:t>Blindness/ Visual Impairment</a:t>
            </a:r>
            <a:endParaRPr lang="en-GB" sz="1400" b="1" dirty="0"/>
          </a:p>
        </p:txBody>
      </p:sp>
      <p:sp>
        <p:nvSpPr>
          <p:cNvPr id="7" name="TextBox 6"/>
          <p:cNvSpPr txBox="1"/>
          <p:nvPr/>
        </p:nvSpPr>
        <p:spPr>
          <a:xfrm>
            <a:off x="7092280" y="6281604"/>
            <a:ext cx="1224136" cy="307777"/>
          </a:xfrm>
          <a:prstGeom prst="rect">
            <a:avLst/>
          </a:prstGeom>
          <a:noFill/>
        </p:spPr>
        <p:txBody>
          <a:bodyPr wrap="square" rtlCol="0">
            <a:spAutoFit/>
          </a:bodyPr>
          <a:lstStyle/>
          <a:p>
            <a:r>
              <a:rPr lang="en-GB" sz="1400" b="1" dirty="0" smtClean="0">
                <a:hlinkClick r:id="rId12" action="ppaction://hlinksldjump"/>
              </a:rPr>
              <a:t>Back to Index</a:t>
            </a:r>
            <a:endParaRPr lang="en-GB" sz="1400" b="1" dirty="0"/>
          </a:p>
        </p:txBody>
      </p:sp>
    </p:spTree>
    <p:extLst>
      <p:ext uri="{BB962C8B-B14F-4D97-AF65-F5344CB8AC3E}">
        <p14:creationId xmlns:p14="http://schemas.microsoft.com/office/powerpoint/2010/main" val="3708908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4127072939"/>
              </p:ext>
            </p:extLst>
          </p:nvPr>
        </p:nvGraphicFramePr>
        <p:xfrm>
          <a:off x="323528" y="836712"/>
          <a:ext cx="8424936" cy="2748280"/>
        </p:xfrm>
        <a:graphic>
          <a:graphicData uri="http://schemas.openxmlformats.org/drawingml/2006/table">
            <a:tbl>
              <a:tblPr firstRow="1" bandRow="1">
                <a:tableStyleId>{5C22544A-7EE6-4342-B048-85BDC9FD1C3A}</a:tableStyleId>
              </a:tblPr>
              <a:tblGrid>
                <a:gridCol w="1420622"/>
                <a:gridCol w="3331906"/>
                <a:gridCol w="3672408"/>
              </a:tblGrid>
              <a:tr h="370840">
                <a:tc>
                  <a:txBody>
                    <a:bodyPr/>
                    <a:lstStyle/>
                    <a:p>
                      <a:r>
                        <a:rPr lang="en-GB" sz="1100" i="0" dirty="0" smtClean="0"/>
                        <a:t>ORGANISATION</a:t>
                      </a:r>
                      <a:endParaRPr lang="en-GB" sz="1100" i="0" dirty="0"/>
                    </a:p>
                  </a:txBody>
                  <a:tcPr/>
                </a:tc>
                <a:tc>
                  <a:txBody>
                    <a:bodyPr/>
                    <a:lstStyle/>
                    <a:p>
                      <a:r>
                        <a:rPr lang="en-GB" sz="1100" i="0" dirty="0" smtClean="0"/>
                        <a:t>SERVICES</a:t>
                      </a:r>
                      <a:endParaRPr lang="en-GB" sz="1100" i="0" dirty="0"/>
                    </a:p>
                  </a:txBody>
                  <a:tcPr/>
                </a:tc>
                <a:tc>
                  <a:txBody>
                    <a:bodyPr/>
                    <a:lstStyle/>
                    <a:p>
                      <a:r>
                        <a:rPr lang="en-GB" sz="1100" i="0" dirty="0" smtClean="0"/>
                        <a:t>CONTACT</a:t>
                      </a:r>
                      <a:endParaRPr lang="en-GB" sz="1100" i="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u="sng" kern="1200" dirty="0" smtClean="0">
                          <a:solidFill>
                            <a:schemeClr val="dk1"/>
                          </a:solidFill>
                          <a:effectLst/>
                          <a:latin typeface="+mn-lt"/>
                          <a:ea typeface="+mn-ea"/>
                          <a:cs typeface="+mn-cs"/>
                          <a:hlinkClick r:id="rId4"/>
                        </a:rPr>
                        <a:t>Care Leavers Association</a:t>
                      </a:r>
                      <a:endParaRPr lang="en-GB" sz="1200" kern="1200" dirty="0" smtClean="0">
                        <a:solidFill>
                          <a:schemeClr val="dk1"/>
                        </a:solidFill>
                        <a:effectLst/>
                        <a:latin typeface="+mn-lt"/>
                        <a:ea typeface="+mn-ea"/>
                        <a:cs typeface="+mn-cs"/>
                      </a:endParaRPr>
                    </a:p>
                    <a:p>
                      <a:endParaRPr lang="en-GB" sz="1200" i="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i="0" dirty="0" smtClean="0"/>
                        <a:t>A national user led charity aimed at improving the lives of care leavers of all ages. We bring together the voices and experiences of care leavers to support care leavers of all ages, improve the current care system and change for the better society’s perception of people in care.</a:t>
                      </a:r>
                      <a:endParaRPr lang="en-GB" sz="1200" i="0" dirty="0"/>
                    </a:p>
                  </a:txBody>
                  <a:tcPr/>
                </a:tc>
                <a:tc>
                  <a:txBody>
                    <a:bodyPr/>
                    <a:lstStyle/>
                    <a:p>
                      <a:r>
                        <a:rPr lang="en-GB" sz="1100" b="0" i="0" dirty="0" smtClean="0"/>
                        <a:t>Tel: </a:t>
                      </a:r>
                      <a:r>
                        <a:rPr lang="en-GB" sz="1100" dirty="0" smtClean="0"/>
                        <a:t>0161 637 5040</a:t>
                      </a:r>
                    </a:p>
                    <a:p>
                      <a:r>
                        <a:rPr lang="en-GB" sz="1100" b="0" i="0" dirty="0" smtClean="0"/>
                        <a:t>Email: </a:t>
                      </a:r>
                      <a:r>
                        <a:rPr lang="en-GB" sz="1100" b="0" i="0" dirty="0" smtClean="0">
                          <a:hlinkClick r:id="rId5"/>
                        </a:rPr>
                        <a:t>info@careleavers.com</a:t>
                      </a:r>
                      <a:endParaRPr lang="en-GB" sz="1100" b="0" i="0" dirty="0" smtClean="0"/>
                    </a:p>
                    <a:p>
                      <a:endParaRPr lang="en-GB" sz="1100" b="0" i="0" dirty="0"/>
                    </a:p>
                  </a:txBody>
                  <a:tcPr/>
                </a:tc>
              </a:tr>
              <a:tr h="370840">
                <a:tc>
                  <a:txBody>
                    <a:bodyPr/>
                    <a:lstStyle/>
                    <a:p>
                      <a:r>
                        <a:rPr lang="en-GB" sz="1200" i="0" dirty="0" smtClean="0">
                          <a:hlinkClick r:id="rId6"/>
                        </a:rPr>
                        <a:t>Coram</a:t>
                      </a:r>
                      <a:r>
                        <a:rPr lang="en-GB" sz="1200" i="0" baseline="0" dirty="0" smtClean="0">
                          <a:hlinkClick r:id="rId6"/>
                        </a:rPr>
                        <a:t> Voice</a:t>
                      </a:r>
                      <a:endParaRPr lang="en-GB" sz="1200" i="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i="0" baseline="0" dirty="0" smtClean="0"/>
                        <a:t>Enables and equips children and young people to hold to account the services that are responsible for their care. We uphold the rights of children and young people to actively participate in shaping their own lives.</a:t>
                      </a:r>
                      <a:endParaRPr lang="en-GB" sz="1200" i="0" dirty="0"/>
                    </a:p>
                  </a:txBody>
                  <a:tcPr/>
                </a:tc>
                <a:tc>
                  <a:txBody>
                    <a:bodyPr/>
                    <a:lstStyle/>
                    <a:p>
                      <a:r>
                        <a:rPr lang="en-GB" sz="1200" b="0" i="0" dirty="0" smtClean="0"/>
                        <a:t>0808 800 5792 – free,</a:t>
                      </a:r>
                      <a:r>
                        <a:rPr lang="en-GB" sz="1200" b="0" i="0" baseline="0" dirty="0" smtClean="0"/>
                        <a:t> </a:t>
                      </a:r>
                      <a:r>
                        <a:rPr lang="en-GB" sz="1200" b="0" i="0" dirty="0" smtClean="0"/>
                        <a:t>Mon-Fri, 09:30-18:00; Sat 10:00-16:00</a:t>
                      </a:r>
                      <a:r>
                        <a:rPr lang="en-GB" sz="1200" b="0" i="0" baseline="0" dirty="0" smtClean="0"/>
                        <a:t> </a:t>
                      </a:r>
                    </a:p>
                    <a:p>
                      <a:r>
                        <a:rPr lang="en-GB" sz="1200" b="0" i="0" baseline="0" dirty="0" smtClean="0"/>
                        <a:t>Interpreters available. Click below to see what they offer:</a:t>
                      </a:r>
                    </a:p>
                    <a:p>
                      <a:r>
                        <a:rPr lang="en-GB" sz="1200" u="sng" kern="1200" dirty="0" smtClean="0">
                          <a:solidFill>
                            <a:schemeClr val="dk1"/>
                          </a:solidFill>
                          <a:effectLst/>
                          <a:latin typeface="+mn-lt"/>
                          <a:ea typeface="+mn-ea"/>
                          <a:cs typeface="+mn-cs"/>
                          <a:hlinkClick r:id="rId7"/>
                        </a:rPr>
                        <a:t>http://www.coramvoice.org.uk/professional-zone/about-us</a:t>
                      </a:r>
                      <a:endParaRPr lang="en-GB" sz="900" b="0" i="0" dirty="0"/>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Care Leavers/ Social Care</a:t>
            </a:r>
            <a:endParaRPr lang="en-GB" b="1" dirty="0"/>
          </a:p>
        </p:txBody>
      </p:sp>
      <p:sp>
        <p:nvSpPr>
          <p:cNvPr id="2" name="Slide Number Placeholder 1"/>
          <p:cNvSpPr>
            <a:spLocks noGrp="1"/>
          </p:cNvSpPr>
          <p:nvPr>
            <p:ph type="sldNum" sz="quarter" idx="12"/>
          </p:nvPr>
        </p:nvSpPr>
        <p:spPr/>
        <p:txBody>
          <a:bodyPr/>
          <a:lstStyle/>
          <a:p>
            <a:fld id="{DD708C37-1345-4093-8824-C67F1AB4E230}" type="slidenum">
              <a:rPr lang="en-GB" smtClean="0"/>
              <a:t>7</a:t>
            </a:fld>
            <a:endParaRPr lang="en-GB" dirty="0"/>
          </a:p>
        </p:txBody>
      </p:sp>
      <p:sp>
        <p:nvSpPr>
          <p:cNvPr id="6" name="TextBox 5"/>
          <p:cNvSpPr txBox="1"/>
          <p:nvPr/>
        </p:nvSpPr>
        <p:spPr>
          <a:xfrm>
            <a:off x="7020272" y="6165816"/>
            <a:ext cx="1224136" cy="307777"/>
          </a:xfrm>
          <a:prstGeom prst="rect">
            <a:avLst/>
          </a:prstGeom>
          <a:noFill/>
        </p:spPr>
        <p:txBody>
          <a:bodyPr wrap="square" rtlCol="0">
            <a:spAutoFit/>
          </a:bodyPr>
          <a:lstStyle/>
          <a:p>
            <a:r>
              <a:rPr lang="en-GB" sz="1400" b="1" dirty="0" smtClean="0">
                <a:hlinkClick r:id="rId8" action="ppaction://hlinksldjump"/>
              </a:rPr>
              <a:t>Back to Index</a:t>
            </a:r>
            <a:endParaRPr lang="en-GB" sz="1400" b="1" dirty="0"/>
          </a:p>
        </p:txBody>
      </p:sp>
    </p:spTree>
    <p:extLst>
      <p:ext uri="{BB962C8B-B14F-4D97-AF65-F5344CB8AC3E}">
        <p14:creationId xmlns:p14="http://schemas.microsoft.com/office/powerpoint/2010/main" val="4191446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5" y="5924910"/>
            <a:ext cx="1044811" cy="86935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5365" y="245765"/>
            <a:ext cx="4320480" cy="369332"/>
          </a:xfrm>
          <a:prstGeom prst="rect">
            <a:avLst/>
          </a:prstGeom>
          <a:noFill/>
        </p:spPr>
        <p:txBody>
          <a:bodyPr wrap="square" rtlCol="0">
            <a:spAutoFit/>
          </a:bodyPr>
          <a:lstStyle/>
          <a:p>
            <a:r>
              <a:rPr lang="en-GB" b="1" dirty="0" smtClean="0"/>
              <a:t>Deaf blind </a:t>
            </a:r>
            <a:endParaRPr lang="en-GB" b="1" dirty="0"/>
          </a:p>
        </p:txBody>
      </p:sp>
      <p:graphicFrame>
        <p:nvGraphicFramePr>
          <p:cNvPr id="7" name="Table 6"/>
          <p:cNvGraphicFramePr>
            <a:graphicFrameLocks noGrp="1"/>
          </p:cNvGraphicFramePr>
          <p:nvPr>
            <p:extLst>
              <p:ext uri="{D42A27DB-BD31-4B8C-83A1-F6EECF244321}">
                <p14:modId xmlns:p14="http://schemas.microsoft.com/office/powerpoint/2010/main" val="3281787579"/>
              </p:ext>
            </p:extLst>
          </p:nvPr>
        </p:nvGraphicFramePr>
        <p:xfrm>
          <a:off x="179512" y="836712"/>
          <a:ext cx="8397030" cy="1401331"/>
        </p:xfrm>
        <a:graphic>
          <a:graphicData uri="http://schemas.openxmlformats.org/drawingml/2006/table">
            <a:tbl>
              <a:tblPr firstRow="1" firstCol="1" bandRow="1">
                <a:tableStyleId>{5C22544A-7EE6-4342-B048-85BDC9FD1C3A}</a:tableStyleId>
              </a:tblPr>
              <a:tblGrid>
                <a:gridCol w="1455035"/>
                <a:gridCol w="2357544"/>
                <a:gridCol w="4584451"/>
              </a:tblGrid>
              <a:tr h="183795">
                <a:tc>
                  <a:txBody>
                    <a:bodyPr/>
                    <a:lstStyle/>
                    <a:p>
                      <a:pPr>
                        <a:lnSpc>
                          <a:spcPct val="115000"/>
                        </a:lnSpc>
                        <a:spcAft>
                          <a:spcPts val="0"/>
                        </a:spcAft>
                      </a:pPr>
                      <a:r>
                        <a:rPr lang="en-GB" sz="900" dirty="0">
                          <a:effectLst/>
                        </a:rPr>
                        <a:t>ORGANISATION</a:t>
                      </a:r>
                      <a:endParaRPr lang="en-GB" sz="900" b="1"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900" dirty="0" smtClean="0">
                          <a:effectLst/>
                        </a:rPr>
                        <a:t>SERVICES </a:t>
                      </a:r>
                      <a:endParaRPr lang="en-GB" sz="900" b="1"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900" b="1" dirty="0" smtClean="0">
                          <a:solidFill>
                            <a:schemeClr val="bg1"/>
                          </a:solidFill>
                          <a:effectLst/>
                          <a:latin typeface="+mn-lt"/>
                          <a:ea typeface="Calibri"/>
                          <a:cs typeface="Times New Roman"/>
                        </a:rPr>
                        <a:t>CONTACT</a:t>
                      </a:r>
                      <a:endParaRPr lang="en-GB" sz="900" b="1" dirty="0">
                        <a:solidFill>
                          <a:schemeClr val="bg1"/>
                        </a:solidFill>
                        <a:effectLst/>
                        <a:latin typeface="+mn-lt"/>
                        <a:ea typeface="Calibri"/>
                        <a:cs typeface="Times New Roman"/>
                      </a:endParaRPr>
                    </a:p>
                  </a:txBody>
                  <a:tcPr marL="59933" marR="59933" marT="0" marB="0"/>
                </a:tc>
              </a:tr>
              <a:tr h="392269">
                <a:tc>
                  <a:txBody>
                    <a:bodyPr/>
                    <a:lstStyle/>
                    <a:p>
                      <a:pPr>
                        <a:lnSpc>
                          <a:spcPct val="115000"/>
                        </a:lnSpc>
                        <a:spcAft>
                          <a:spcPts val="0"/>
                        </a:spcAft>
                      </a:pPr>
                      <a:r>
                        <a:rPr lang="en-GB" sz="1100" b="0" dirty="0" smtClean="0">
                          <a:solidFill>
                            <a:schemeClr val="tx1"/>
                          </a:solidFill>
                          <a:effectLst/>
                          <a:hlinkClick r:id="rId4"/>
                        </a:rPr>
                        <a:t>Sense</a:t>
                      </a:r>
                      <a:endParaRPr lang="en-GB" sz="1100" b="0" dirty="0" smtClean="0">
                        <a:solidFill>
                          <a:schemeClr val="tx1"/>
                        </a:solidFill>
                        <a:effectLst/>
                        <a:latin typeface="+mn-lt"/>
                      </a:endParaRPr>
                    </a:p>
                  </a:txBody>
                  <a:tcPr marL="59933" marR="59933" marT="0" marB="0">
                    <a:solidFill>
                      <a:srgbClr val="CDE0E8"/>
                    </a:solidFill>
                  </a:tcPr>
                </a:tc>
                <a:tc>
                  <a:txBody>
                    <a:bodyPr/>
                    <a:lstStyle/>
                    <a:p>
                      <a:pPr>
                        <a:lnSpc>
                          <a:spcPct val="115000"/>
                        </a:lnSpc>
                        <a:spcAft>
                          <a:spcPts val="0"/>
                        </a:spcAft>
                      </a:pPr>
                      <a:r>
                        <a:rPr lang="en-GB" sz="1100" dirty="0" smtClean="0">
                          <a:effectLst/>
                        </a:rPr>
                        <a:t>Support and advice for </a:t>
                      </a:r>
                      <a:r>
                        <a:rPr lang="en-GB" sz="1100" dirty="0" err="1" smtClean="0">
                          <a:effectLst/>
                        </a:rPr>
                        <a:t>deafblind</a:t>
                      </a:r>
                      <a:r>
                        <a:rPr lang="en-GB" sz="1100" baseline="0" dirty="0" smtClean="0">
                          <a:effectLst/>
                        </a:rPr>
                        <a:t> people </a:t>
                      </a:r>
                      <a:endParaRPr lang="en-GB" sz="1100" b="0"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1100" dirty="0" smtClean="0">
                          <a:effectLst/>
                        </a:rPr>
                        <a:t>Telephone:</a:t>
                      </a:r>
                      <a:r>
                        <a:rPr lang="en-GB" sz="1100" baseline="0" dirty="0" smtClean="0">
                          <a:effectLst/>
                        </a:rPr>
                        <a:t> </a:t>
                      </a:r>
                      <a:r>
                        <a:rPr lang="en-GB" sz="1100" dirty="0" smtClean="0"/>
                        <a:t>0300 330 9256 or 020 7520 0972</a:t>
                      </a:r>
                      <a:r>
                        <a:rPr lang="en-GB" sz="1100" baseline="0" dirty="0" smtClean="0"/>
                        <a:t> / </a:t>
                      </a:r>
                      <a:r>
                        <a:rPr lang="en-GB" sz="1100" dirty="0" err="1" smtClean="0"/>
                        <a:t>Textphone</a:t>
                      </a:r>
                      <a:r>
                        <a:rPr lang="en-GB" sz="1100" dirty="0" smtClean="0"/>
                        <a:t>: 0300 330 9256 or 020 7520 0972</a:t>
                      </a:r>
                      <a:endParaRPr lang="en-GB" sz="1100" b="0" dirty="0">
                        <a:solidFill>
                          <a:schemeClr val="tx1"/>
                        </a:solidFill>
                        <a:effectLst/>
                        <a:latin typeface="+mn-lt"/>
                        <a:ea typeface="Calibri"/>
                        <a:cs typeface="Times New Roman"/>
                      </a:endParaRPr>
                    </a:p>
                  </a:txBody>
                  <a:tcPr marL="59933" marR="59933" marT="0" marB="0"/>
                </a:tc>
              </a:tr>
              <a:tr h="230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sng" kern="1200" dirty="0" smtClean="0">
                          <a:solidFill>
                            <a:schemeClr val="lt1"/>
                          </a:solidFill>
                          <a:effectLst/>
                          <a:latin typeface="+mn-lt"/>
                          <a:ea typeface="+mn-ea"/>
                          <a:cs typeface="+mn-cs"/>
                          <a:hlinkClick r:id="rId5"/>
                        </a:rPr>
                        <a:t>Deafblind </a:t>
                      </a:r>
                      <a:r>
                        <a:rPr lang="en-GB" sz="1100" b="0" u="sng" kern="1200" dirty="0" err="1" smtClean="0">
                          <a:solidFill>
                            <a:schemeClr val="lt1"/>
                          </a:solidFill>
                          <a:effectLst/>
                          <a:latin typeface="+mn-lt"/>
                          <a:ea typeface="+mn-ea"/>
                          <a:cs typeface="+mn-cs"/>
                          <a:hlinkClick r:id="rId5"/>
                        </a:rPr>
                        <a:t>uk</a:t>
                      </a:r>
                      <a:endParaRPr lang="en-GB" sz="1100" b="0" kern="1200" dirty="0" smtClean="0">
                        <a:solidFill>
                          <a:schemeClr val="lt1"/>
                        </a:solidFill>
                        <a:effectLst/>
                        <a:latin typeface="+mn-lt"/>
                        <a:ea typeface="+mn-ea"/>
                        <a:cs typeface="+mn-cs"/>
                      </a:endParaRPr>
                    </a:p>
                    <a:p>
                      <a:endParaRPr lang="en-GB" sz="900" b="0" dirty="0" smtClean="0">
                        <a:solidFill>
                          <a:schemeClr val="tx1"/>
                        </a:solidFill>
                        <a:latin typeface="+mn-lt"/>
                      </a:endParaRPr>
                    </a:p>
                  </a:txBody>
                  <a:tcPr>
                    <a:solidFill>
                      <a:srgbClr val="CDE0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effectLst/>
                        </a:rPr>
                        <a:t>Support people with combined sight and hearing loss to live the lives they want.</a:t>
                      </a:r>
                      <a:endParaRPr lang="en-GB" sz="1100" b="0" baseline="0" dirty="0" smtClean="0">
                        <a:latin typeface="+mn-lt"/>
                      </a:endParaRPr>
                    </a:p>
                  </a:txBody>
                  <a:tcPr/>
                </a:tc>
                <a:tc>
                  <a:txBody>
                    <a:bodyPr/>
                    <a:lstStyle/>
                    <a:p>
                      <a:r>
                        <a:rPr lang="en-GB" sz="1100" dirty="0" smtClean="0">
                          <a:effectLst/>
                          <a:latin typeface="+mn-lt"/>
                        </a:rPr>
                        <a:t>Tel: 01733 358100 for both voice and text calls</a:t>
                      </a:r>
                    </a:p>
                    <a:p>
                      <a:r>
                        <a:rPr lang="en-GB" sz="1100" b="0" dirty="0" smtClean="0">
                          <a:effectLst/>
                        </a:rPr>
                        <a:t>Email</a:t>
                      </a:r>
                      <a:r>
                        <a:rPr lang="en-GB" sz="1100" b="1" dirty="0" smtClean="0">
                          <a:effectLst/>
                        </a:rPr>
                        <a:t>:</a:t>
                      </a:r>
                      <a:r>
                        <a:rPr lang="en-GB" sz="1100" dirty="0" smtClean="0">
                          <a:effectLst/>
                        </a:rPr>
                        <a:t> </a:t>
                      </a:r>
                      <a:r>
                        <a:rPr lang="en-GB" sz="1100" dirty="0" smtClean="0">
                          <a:effectLst/>
                          <a:hlinkClick r:id="rId6"/>
                        </a:rPr>
                        <a:t>info@deafblind.org.uk</a:t>
                      </a:r>
                      <a:r>
                        <a:rPr lang="en-GB" sz="1100" dirty="0" smtClean="0">
                          <a:effectLst/>
                        </a:rPr>
                        <a:t/>
                      </a:r>
                      <a:br>
                        <a:rPr lang="en-GB" sz="1100" dirty="0" smtClean="0">
                          <a:effectLst/>
                        </a:rPr>
                      </a:br>
                      <a:endParaRPr lang="en-GB" sz="1100" dirty="0" smtClean="0">
                        <a:effectLst/>
                        <a:latin typeface="+mn-lt"/>
                      </a:endParaRPr>
                    </a:p>
                  </a:txBody>
                  <a:tcPr/>
                </a:tc>
              </a:tr>
              <a:tr h="230907">
                <a:tc>
                  <a:txBody>
                    <a:bodyPr/>
                    <a:lstStyle/>
                    <a:p>
                      <a:pPr>
                        <a:lnSpc>
                          <a:spcPct val="115000"/>
                        </a:lnSpc>
                        <a:spcAft>
                          <a:spcPts val="0"/>
                        </a:spcAft>
                      </a:pPr>
                      <a:endParaRPr lang="en-GB" sz="900" b="0" dirty="0">
                        <a:solidFill>
                          <a:schemeClr val="tx1"/>
                        </a:solidFill>
                        <a:effectLst/>
                        <a:latin typeface="+mn-lt"/>
                        <a:ea typeface="Calibri"/>
                        <a:cs typeface="Times New Roman"/>
                      </a:endParaRPr>
                    </a:p>
                  </a:txBody>
                  <a:tcPr marL="59933" marR="59933" marT="0" marB="0">
                    <a:solidFill>
                      <a:srgbClr val="CDE0E8"/>
                    </a:solidFill>
                  </a:tcPr>
                </a:tc>
                <a:tc>
                  <a:txBody>
                    <a:bodyPr/>
                    <a:lstStyle/>
                    <a:p>
                      <a:pPr>
                        <a:lnSpc>
                          <a:spcPct val="115000"/>
                        </a:lnSpc>
                        <a:spcAft>
                          <a:spcPts val="0"/>
                        </a:spcAft>
                      </a:pPr>
                      <a:endParaRPr lang="en-GB" sz="900" b="0"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endParaRPr lang="en-GB" sz="900" b="0" dirty="0" smtClean="0">
                        <a:solidFill>
                          <a:schemeClr val="tx1"/>
                        </a:solidFill>
                        <a:effectLst/>
                        <a:latin typeface="+mn-lt"/>
                      </a:endParaRPr>
                    </a:p>
                  </a:txBody>
                  <a:tcPr marL="59933" marR="59933" marT="0" marB="0"/>
                </a:tc>
              </a:tr>
            </a:tbl>
          </a:graphicData>
        </a:graphic>
      </p:graphicFrame>
      <p:sp>
        <p:nvSpPr>
          <p:cNvPr id="9" name="Slide Number Placeholder 8"/>
          <p:cNvSpPr>
            <a:spLocks noGrp="1"/>
          </p:cNvSpPr>
          <p:nvPr>
            <p:ph type="sldNum" sz="quarter" idx="12"/>
          </p:nvPr>
        </p:nvSpPr>
        <p:spPr/>
        <p:txBody>
          <a:bodyPr/>
          <a:lstStyle/>
          <a:p>
            <a:fld id="{DD708C37-1345-4093-8824-C67F1AB4E230}" type="slidenum">
              <a:rPr lang="en-GB" smtClean="0"/>
              <a:t>8</a:t>
            </a:fld>
            <a:endParaRPr lang="en-GB"/>
          </a:p>
        </p:txBody>
      </p:sp>
      <p:sp>
        <p:nvSpPr>
          <p:cNvPr id="6" name="TextBox 5"/>
          <p:cNvSpPr txBox="1"/>
          <p:nvPr/>
        </p:nvSpPr>
        <p:spPr>
          <a:xfrm>
            <a:off x="7020272" y="6205698"/>
            <a:ext cx="1224136" cy="307777"/>
          </a:xfrm>
          <a:prstGeom prst="rect">
            <a:avLst/>
          </a:prstGeom>
          <a:noFill/>
        </p:spPr>
        <p:txBody>
          <a:bodyPr wrap="square" rtlCol="0">
            <a:spAutoFit/>
          </a:bodyPr>
          <a:lstStyle/>
          <a:p>
            <a:r>
              <a:rPr lang="en-GB" sz="1400" b="1" dirty="0" smtClean="0">
                <a:hlinkClick r:id="rId7" action="ppaction://hlinksldjump"/>
              </a:rPr>
              <a:t>Back to Index</a:t>
            </a:r>
            <a:endParaRPr lang="en-GB" sz="1400" b="1" dirty="0"/>
          </a:p>
        </p:txBody>
      </p:sp>
    </p:spTree>
    <p:extLst>
      <p:ext uri="{BB962C8B-B14F-4D97-AF65-F5344CB8AC3E}">
        <p14:creationId xmlns:p14="http://schemas.microsoft.com/office/powerpoint/2010/main" val="1769622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5" y="5924910"/>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3526003088"/>
              </p:ext>
            </p:extLst>
          </p:nvPr>
        </p:nvGraphicFramePr>
        <p:xfrm>
          <a:off x="255365" y="1412776"/>
          <a:ext cx="8397030" cy="3525417"/>
        </p:xfrm>
        <a:graphic>
          <a:graphicData uri="http://schemas.openxmlformats.org/drawingml/2006/table">
            <a:tbl>
              <a:tblPr firstRow="1" firstCol="1" bandRow="1">
                <a:tableStyleId>{5C22544A-7EE6-4342-B048-85BDC9FD1C3A}</a:tableStyleId>
              </a:tblPr>
              <a:tblGrid>
                <a:gridCol w="1455035"/>
                <a:gridCol w="2333483"/>
                <a:gridCol w="4608512"/>
              </a:tblGrid>
              <a:tr h="183795">
                <a:tc>
                  <a:txBody>
                    <a:bodyPr/>
                    <a:lstStyle/>
                    <a:p>
                      <a:pPr>
                        <a:lnSpc>
                          <a:spcPct val="115000"/>
                        </a:lnSpc>
                        <a:spcAft>
                          <a:spcPts val="0"/>
                        </a:spcAft>
                      </a:pPr>
                      <a:r>
                        <a:rPr lang="en-GB" sz="900" dirty="0">
                          <a:effectLst/>
                        </a:rPr>
                        <a:t>ORGANISATION</a:t>
                      </a:r>
                      <a:endParaRPr lang="en-GB" sz="900" b="1"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900" dirty="0" smtClean="0">
                          <a:effectLst/>
                        </a:rPr>
                        <a:t>SERVICES </a:t>
                      </a:r>
                      <a:endParaRPr lang="en-GB" sz="900" b="1"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900" b="1" dirty="0" smtClean="0">
                          <a:solidFill>
                            <a:schemeClr val="bg1"/>
                          </a:solidFill>
                          <a:effectLst/>
                          <a:latin typeface="+mn-lt"/>
                          <a:ea typeface="Calibri"/>
                          <a:cs typeface="Times New Roman"/>
                        </a:rPr>
                        <a:t>CONTACT</a:t>
                      </a:r>
                      <a:endParaRPr lang="en-GB" sz="900" b="1" dirty="0">
                        <a:solidFill>
                          <a:schemeClr val="bg1"/>
                        </a:solidFill>
                        <a:effectLst/>
                        <a:latin typeface="+mn-lt"/>
                        <a:ea typeface="Calibri"/>
                        <a:cs typeface="Times New Roman"/>
                      </a:endParaRPr>
                    </a:p>
                  </a:txBody>
                  <a:tcPr marL="59933" marR="59933" marT="0" marB="0"/>
                </a:tc>
              </a:tr>
              <a:tr h="176245">
                <a:tc>
                  <a:txBody>
                    <a:bodyPr/>
                    <a:lstStyle/>
                    <a:p>
                      <a:pPr>
                        <a:lnSpc>
                          <a:spcPct val="115000"/>
                        </a:lnSpc>
                        <a:spcAft>
                          <a:spcPts val="0"/>
                        </a:spcAft>
                      </a:pPr>
                      <a:r>
                        <a:rPr lang="en-GB" sz="1100" b="1" dirty="0" smtClean="0">
                          <a:solidFill>
                            <a:schemeClr val="tx1"/>
                          </a:solidFill>
                          <a:effectLst/>
                          <a:latin typeface="+mn-lt"/>
                          <a:ea typeface="Calibri"/>
                          <a:cs typeface="Times New Roman"/>
                        </a:rPr>
                        <a:t>HELPLINES </a:t>
                      </a:r>
                      <a:endParaRPr lang="en-GB" sz="1100" b="1" dirty="0">
                        <a:solidFill>
                          <a:schemeClr val="tx1"/>
                        </a:solidFill>
                        <a:effectLst/>
                        <a:latin typeface="+mn-lt"/>
                        <a:ea typeface="Calibri"/>
                        <a:cs typeface="Times New Roman"/>
                      </a:endParaRPr>
                    </a:p>
                  </a:txBody>
                  <a:tcPr marL="59933" marR="59933" marT="0" marB="0">
                    <a:solidFill>
                      <a:srgbClr val="CDE0E8"/>
                    </a:solidFill>
                  </a:tcPr>
                </a:tc>
                <a:tc>
                  <a:txBody>
                    <a:bodyPr/>
                    <a:lstStyle/>
                    <a:p>
                      <a:pPr>
                        <a:lnSpc>
                          <a:spcPct val="115000"/>
                        </a:lnSpc>
                        <a:spcAft>
                          <a:spcPts val="0"/>
                        </a:spcAft>
                      </a:pPr>
                      <a:endParaRPr lang="en-GB" sz="1100" b="0" dirty="0" smtClean="0">
                        <a:solidFill>
                          <a:schemeClr val="tx1"/>
                        </a:solidFill>
                        <a:effectLst/>
                        <a:latin typeface="+mn-lt"/>
                      </a:endParaRPr>
                    </a:p>
                  </a:txBody>
                  <a:tcPr marL="59933" marR="59933" marT="0" marB="0"/>
                </a:tc>
                <a:tc>
                  <a:txBody>
                    <a:bodyPr/>
                    <a:lstStyle/>
                    <a:p>
                      <a:pPr>
                        <a:lnSpc>
                          <a:spcPct val="115000"/>
                        </a:lnSpc>
                        <a:spcAft>
                          <a:spcPts val="0"/>
                        </a:spcAft>
                      </a:pPr>
                      <a:endParaRPr lang="en-GB" sz="1100" b="0" dirty="0" smtClean="0">
                        <a:solidFill>
                          <a:schemeClr val="tx1"/>
                        </a:solidFill>
                        <a:effectLst/>
                        <a:latin typeface="+mn-lt"/>
                      </a:endParaRPr>
                    </a:p>
                  </a:txBody>
                  <a:tcPr marL="59933" marR="59933" marT="0" marB="0"/>
                </a:tc>
              </a:tr>
              <a:tr h="392269">
                <a:tc>
                  <a:txBody>
                    <a:bodyPr/>
                    <a:lstStyle/>
                    <a:p>
                      <a:pPr>
                        <a:lnSpc>
                          <a:spcPct val="115000"/>
                        </a:lnSpc>
                        <a:spcAft>
                          <a:spcPts val="0"/>
                        </a:spcAft>
                      </a:pPr>
                      <a:r>
                        <a:rPr lang="en-GB" sz="1100" b="0" dirty="0" err="1">
                          <a:solidFill>
                            <a:schemeClr val="tx1"/>
                          </a:solidFill>
                          <a:effectLst/>
                          <a:hlinkClick r:id="rId4"/>
                        </a:rPr>
                        <a:t>DeafPlus</a:t>
                      </a:r>
                      <a:r>
                        <a:rPr lang="en-GB" sz="1100" b="0" dirty="0">
                          <a:solidFill>
                            <a:schemeClr val="tx1"/>
                          </a:solidFill>
                          <a:effectLst/>
                        </a:rPr>
                        <a:t> </a:t>
                      </a:r>
                      <a:endParaRPr lang="en-GB" sz="1100" b="0" dirty="0">
                        <a:solidFill>
                          <a:schemeClr val="tx1"/>
                        </a:solidFill>
                        <a:effectLst/>
                        <a:latin typeface="+mn-lt"/>
                        <a:ea typeface="Calibri"/>
                        <a:cs typeface="Times New Roman"/>
                      </a:endParaRPr>
                    </a:p>
                  </a:txBody>
                  <a:tcPr marL="59933" marR="59933" marT="0" marB="0">
                    <a:solidFill>
                      <a:srgbClr val="CDE0E8"/>
                    </a:solidFill>
                  </a:tcPr>
                </a:tc>
                <a:tc>
                  <a:txBody>
                    <a:bodyPr/>
                    <a:lstStyle/>
                    <a:p>
                      <a:pPr>
                        <a:lnSpc>
                          <a:spcPct val="115000"/>
                        </a:lnSpc>
                        <a:spcAft>
                          <a:spcPts val="0"/>
                        </a:spcAft>
                      </a:pPr>
                      <a:r>
                        <a:rPr lang="en-GB" sz="1100" dirty="0" smtClean="0">
                          <a:effectLst/>
                        </a:rPr>
                        <a:t>Support</a:t>
                      </a:r>
                      <a:r>
                        <a:rPr lang="en-GB" sz="1100" baseline="0" dirty="0" smtClean="0">
                          <a:effectLst/>
                        </a:rPr>
                        <a:t> and employment advice </a:t>
                      </a:r>
                      <a:endParaRPr lang="en-GB" sz="1100" b="0" dirty="0" smtClean="0">
                        <a:solidFill>
                          <a:schemeClr val="tx1"/>
                        </a:solidFill>
                        <a:effectLst/>
                        <a:latin typeface="+mn-lt"/>
                      </a:endParaRPr>
                    </a:p>
                  </a:txBody>
                  <a:tcPr marL="59933" marR="59933" marT="0" marB="0"/>
                </a:tc>
                <a:tc>
                  <a:txBody>
                    <a:bodyPr/>
                    <a:lstStyle/>
                    <a:p>
                      <a:pPr>
                        <a:lnSpc>
                          <a:spcPct val="115000"/>
                        </a:lnSpc>
                        <a:spcAft>
                          <a:spcPts val="0"/>
                        </a:spcAft>
                      </a:pPr>
                      <a:r>
                        <a:rPr lang="en-GB" sz="1100" u="sng" dirty="0" smtClean="0">
                          <a:effectLst/>
                          <a:hlinkClick r:id="rId5"/>
                        </a:rPr>
                        <a:t>http</a:t>
                      </a:r>
                      <a:r>
                        <a:rPr lang="en-GB" sz="1100" u="sng" dirty="0">
                          <a:effectLst/>
                          <a:hlinkClick r:id="rId5"/>
                        </a:rPr>
                        <a:t>://www.deafplus.org/what-we-do/bsl-advice-helpline/</a:t>
                      </a:r>
                      <a:r>
                        <a:rPr lang="en-GB" sz="1100" dirty="0">
                          <a:effectLst/>
                        </a:rPr>
                        <a:t> </a:t>
                      </a:r>
                    </a:p>
                    <a:p>
                      <a:pPr>
                        <a:lnSpc>
                          <a:spcPct val="115000"/>
                        </a:lnSpc>
                        <a:spcAft>
                          <a:spcPts val="0"/>
                        </a:spcAft>
                      </a:pPr>
                      <a:r>
                        <a:rPr lang="en-GB" sz="1100" dirty="0">
                          <a:effectLst/>
                        </a:rPr>
                        <a:t>Unusual hours </a:t>
                      </a:r>
                      <a:endParaRPr lang="en-GB" sz="1100" b="0" dirty="0" smtClean="0">
                        <a:solidFill>
                          <a:schemeClr val="tx1"/>
                        </a:solidFill>
                        <a:effectLst/>
                        <a:latin typeface="+mn-lt"/>
                      </a:endParaRPr>
                    </a:p>
                  </a:txBody>
                  <a:tcPr marL="59933" marR="59933" marT="0" marB="0"/>
                </a:tc>
              </a:tr>
              <a:tr h="230907">
                <a:tc>
                  <a:txBody>
                    <a:bodyPr/>
                    <a:lstStyle/>
                    <a:p>
                      <a:r>
                        <a:rPr lang="en-GB" sz="1200" b="0" u="none" kern="1200" dirty="0" smtClean="0">
                          <a:solidFill>
                            <a:schemeClr val="lt1"/>
                          </a:solidFill>
                          <a:effectLst/>
                          <a:latin typeface="+mn-lt"/>
                          <a:ea typeface="+mn-ea"/>
                          <a:cs typeface="+mn-cs"/>
                          <a:hlinkClick r:id="rId6"/>
                        </a:rPr>
                        <a:t>RAD – Royal </a:t>
                      </a:r>
                      <a:r>
                        <a:rPr lang="en-GB" sz="1200" b="0" u="none" kern="1200" dirty="0" err="1" smtClean="0">
                          <a:solidFill>
                            <a:schemeClr val="lt1"/>
                          </a:solidFill>
                          <a:effectLst/>
                          <a:latin typeface="+mn-lt"/>
                          <a:ea typeface="+mn-ea"/>
                          <a:cs typeface="+mn-cs"/>
                          <a:hlinkClick r:id="rId6"/>
                        </a:rPr>
                        <a:t>Assoc</a:t>
                      </a:r>
                      <a:r>
                        <a:rPr lang="en-GB" sz="1200" b="0" u="none" kern="1200" dirty="0" smtClean="0">
                          <a:solidFill>
                            <a:schemeClr val="lt1"/>
                          </a:solidFill>
                          <a:effectLst/>
                          <a:latin typeface="+mn-lt"/>
                          <a:ea typeface="+mn-ea"/>
                          <a:cs typeface="+mn-cs"/>
                          <a:hlinkClick r:id="rId6"/>
                        </a:rPr>
                        <a:t> for Deaf People</a:t>
                      </a:r>
                      <a:endParaRPr lang="en-GB" sz="1200" b="0" u="none" kern="1200" dirty="0">
                        <a:solidFill>
                          <a:schemeClr val="lt1"/>
                        </a:solidFill>
                        <a:effectLst/>
                        <a:latin typeface="+mn-lt"/>
                        <a:ea typeface="+mn-ea"/>
                        <a:cs typeface="+mn-cs"/>
                      </a:endParaRPr>
                    </a:p>
                  </a:txBody>
                  <a:tcPr marL="59933" marR="59933" marT="0" marB="0">
                    <a:solidFill>
                      <a:srgbClr val="CDE0E8"/>
                    </a:solidFill>
                  </a:tcPr>
                </a:tc>
                <a:tc>
                  <a:txBody>
                    <a:bodyPr/>
                    <a:lstStyle/>
                    <a:p>
                      <a:pPr>
                        <a:lnSpc>
                          <a:spcPct val="115000"/>
                        </a:lnSpc>
                        <a:spcAft>
                          <a:spcPts val="0"/>
                        </a:spcAft>
                      </a:pPr>
                      <a:r>
                        <a:rPr lang="en-GB" sz="1100" dirty="0" smtClean="0">
                          <a:effectLst/>
                        </a:rPr>
                        <a:t>The Royal Association for Deaf People (RAD) is committed to supporting Deaf culture, history and language. We consult with Deaf people to make sure we fully understand their needs</a:t>
                      </a:r>
                    </a:p>
                    <a:p>
                      <a:pPr>
                        <a:lnSpc>
                          <a:spcPct val="115000"/>
                        </a:lnSpc>
                        <a:spcAft>
                          <a:spcPts val="0"/>
                        </a:spcAft>
                      </a:pPr>
                      <a:endParaRPr lang="en-GB" sz="1100" b="0"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1100" b="0" dirty="0" smtClean="0">
                          <a:solidFill>
                            <a:schemeClr val="tx1"/>
                          </a:solidFill>
                          <a:effectLst/>
                          <a:latin typeface="+mn-lt"/>
                        </a:rPr>
                        <a:t>Tel 0845 688 2525</a:t>
                      </a:r>
                    </a:p>
                    <a:p>
                      <a:pPr>
                        <a:lnSpc>
                          <a:spcPct val="115000"/>
                        </a:lnSpc>
                        <a:spcAft>
                          <a:spcPts val="0"/>
                        </a:spcAft>
                      </a:pPr>
                      <a:r>
                        <a:rPr lang="en-GB" sz="1100" b="0" dirty="0" smtClean="0">
                          <a:solidFill>
                            <a:schemeClr val="tx1"/>
                          </a:solidFill>
                          <a:effectLst/>
                          <a:latin typeface="+mn-lt"/>
                        </a:rPr>
                        <a:t>Email: </a:t>
                      </a:r>
                      <a:r>
                        <a:rPr lang="en-GB" sz="1100" b="0" dirty="0" smtClean="0">
                          <a:solidFill>
                            <a:schemeClr val="tx1"/>
                          </a:solidFill>
                          <a:effectLst/>
                          <a:latin typeface="+mn-lt"/>
                          <a:hlinkClick r:id="rId7"/>
                        </a:rPr>
                        <a:t>info@royaldeaf.org.uk</a:t>
                      </a:r>
                      <a:endParaRPr lang="en-GB" sz="1100" b="0" dirty="0" smtClean="0">
                        <a:solidFill>
                          <a:schemeClr val="tx1"/>
                        </a:solidFill>
                        <a:effectLst/>
                        <a:latin typeface="+mn-lt"/>
                      </a:endParaRPr>
                    </a:p>
                    <a:p>
                      <a:pPr>
                        <a:lnSpc>
                          <a:spcPct val="115000"/>
                        </a:lnSpc>
                        <a:spcAft>
                          <a:spcPts val="0"/>
                        </a:spcAft>
                      </a:pPr>
                      <a:endParaRPr lang="en-GB" sz="1100" b="0" dirty="0" smtClean="0">
                        <a:solidFill>
                          <a:schemeClr val="tx1"/>
                        </a:solidFill>
                        <a:effectLst/>
                        <a:latin typeface="+mn-lt"/>
                      </a:endParaRPr>
                    </a:p>
                  </a:txBody>
                  <a:tcPr marL="59933" marR="59933" marT="0" marB="0"/>
                </a:tc>
              </a:tr>
              <a:tr h="230907">
                <a:tc>
                  <a:txBody>
                    <a:bodyPr/>
                    <a:lstStyle/>
                    <a:p>
                      <a:pPr>
                        <a:lnSpc>
                          <a:spcPct val="115000"/>
                        </a:lnSpc>
                        <a:spcAft>
                          <a:spcPts val="0"/>
                        </a:spcAft>
                      </a:pPr>
                      <a:r>
                        <a:rPr lang="en-GB" sz="1100" b="0" dirty="0">
                          <a:solidFill>
                            <a:schemeClr val="tx1"/>
                          </a:solidFill>
                          <a:effectLst/>
                          <a:hlinkClick r:id="rId8"/>
                        </a:rPr>
                        <a:t>Action on Hearing Loss</a:t>
                      </a:r>
                      <a:endParaRPr lang="en-GB" sz="1100" b="0" dirty="0">
                        <a:solidFill>
                          <a:schemeClr val="tx1"/>
                        </a:solidFill>
                        <a:effectLst/>
                        <a:latin typeface="+mn-lt"/>
                        <a:ea typeface="Calibri"/>
                        <a:cs typeface="Times New Roman"/>
                      </a:endParaRPr>
                    </a:p>
                  </a:txBody>
                  <a:tcPr marL="59933" marR="59933" marT="0" marB="0">
                    <a:solidFill>
                      <a:srgbClr val="CDE0E8"/>
                    </a:solidFill>
                  </a:tcPr>
                </a:tc>
                <a:tc>
                  <a:txBody>
                    <a:bodyPr/>
                    <a:lstStyle/>
                    <a:p>
                      <a:pPr>
                        <a:lnSpc>
                          <a:spcPct val="115000"/>
                        </a:lnSpc>
                        <a:spcAft>
                          <a:spcPts val="0"/>
                        </a:spcAft>
                      </a:pPr>
                      <a:r>
                        <a:rPr lang="en-GB" sz="1100" dirty="0" smtClean="0">
                          <a:effectLst/>
                        </a:rPr>
                        <a:t>Support and advice</a:t>
                      </a:r>
                      <a:endParaRPr lang="en-GB" sz="1100" b="0"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1100" dirty="0">
                          <a:effectLst/>
                        </a:rPr>
                        <a:t>Telephone: 0808 808 </a:t>
                      </a:r>
                      <a:r>
                        <a:rPr lang="en-GB" sz="1100" dirty="0" smtClean="0">
                          <a:effectLst/>
                        </a:rPr>
                        <a:t>0123</a:t>
                      </a:r>
                      <a:r>
                        <a:rPr lang="en-GB" sz="1100" baseline="0" dirty="0" smtClean="0">
                          <a:effectLst/>
                        </a:rPr>
                        <a:t> / </a:t>
                      </a:r>
                      <a:r>
                        <a:rPr lang="en-GB" sz="1100" dirty="0" err="1" smtClean="0">
                          <a:effectLst/>
                        </a:rPr>
                        <a:t>Textphone</a:t>
                      </a:r>
                      <a:r>
                        <a:rPr lang="en-GB" sz="1100" dirty="0">
                          <a:effectLst/>
                        </a:rPr>
                        <a:t>: 0808 808 </a:t>
                      </a:r>
                      <a:r>
                        <a:rPr lang="en-GB" sz="1100" dirty="0" smtClean="0">
                          <a:effectLst/>
                        </a:rPr>
                        <a:t>9000</a:t>
                      </a:r>
                      <a:r>
                        <a:rPr lang="en-GB" sz="1100" baseline="0" dirty="0" smtClean="0">
                          <a:effectLst/>
                        </a:rPr>
                        <a:t> / </a:t>
                      </a:r>
                      <a:r>
                        <a:rPr lang="en-GB" sz="1100" dirty="0" smtClean="0">
                          <a:effectLst/>
                        </a:rPr>
                        <a:t>Text</a:t>
                      </a:r>
                      <a:r>
                        <a:rPr lang="en-GB" sz="1100" dirty="0">
                          <a:effectLst/>
                        </a:rPr>
                        <a:t>: 0780 000 </a:t>
                      </a:r>
                      <a:r>
                        <a:rPr lang="en-GB" sz="1100" dirty="0" smtClean="0">
                          <a:effectLst/>
                        </a:rPr>
                        <a:t>0360</a:t>
                      </a:r>
                      <a:endParaRPr lang="en-GB" sz="1100" b="0" dirty="0" smtClean="0">
                        <a:solidFill>
                          <a:schemeClr val="tx1"/>
                        </a:solidFill>
                        <a:effectLst/>
                        <a:latin typeface="+mn-lt"/>
                      </a:endParaRPr>
                    </a:p>
                  </a:txBody>
                  <a:tcPr marL="59933" marR="59933" marT="0" marB="0"/>
                </a:tc>
              </a:tr>
              <a:tr h="389012">
                <a:tc>
                  <a:txBody>
                    <a:bodyPr/>
                    <a:lstStyle/>
                    <a:p>
                      <a:pPr>
                        <a:lnSpc>
                          <a:spcPct val="115000"/>
                        </a:lnSpc>
                        <a:spcAft>
                          <a:spcPts val="0"/>
                        </a:spcAft>
                      </a:pPr>
                      <a:r>
                        <a:rPr lang="en-GB" sz="1100" b="0" dirty="0">
                          <a:solidFill>
                            <a:schemeClr val="tx1"/>
                          </a:solidFill>
                          <a:effectLst/>
                          <a:hlinkClick r:id="rId9"/>
                        </a:rPr>
                        <a:t>Hearing Link </a:t>
                      </a:r>
                      <a:endParaRPr lang="en-GB" sz="1100" b="0" dirty="0">
                        <a:solidFill>
                          <a:schemeClr val="tx1"/>
                        </a:solidFill>
                        <a:effectLst/>
                        <a:latin typeface="+mn-lt"/>
                        <a:ea typeface="Calibri"/>
                        <a:cs typeface="Times New Roman"/>
                      </a:endParaRPr>
                    </a:p>
                  </a:txBody>
                  <a:tcPr marL="59933" marR="59933" marT="0" marB="0">
                    <a:solidFill>
                      <a:srgbClr val="CDE0E8"/>
                    </a:solidFill>
                  </a:tcPr>
                </a:tc>
                <a:tc>
                  <a:txBody>
                    <a:bodyPr/>
                    <a:lstStyle/>
                    <a:p>
                      <a:pPr>
                        <a:lnSpc>
                          <a:spcPct val="115000"/>
                        </a:lnSpc>
                        <a:spcAft>
                          <a:spcPts val="0"/>
                        </a:spcAft>
                      </a:pPr>
                      <a:r>
                        <a:rPr lang="en-GB" sz="1100" dirty="0" smtClean="0">
                          <a:effectLst/>
                        </a:rPr>
                        <a:t>Support</a:t>
                      </a:r>
                      <a:r>
                        <a:rPr lang="en-GB" sz="1100" baseline="0" dirty="0" smtClean="0">
                          <a:effectLst/>
                        </a:rPr>
                        <a:t> and advice</a:t>
                      </a:r>
                      <a:endParaRPr lang="en-GB" sz="1100" b="0" baseline="0" dirty="0" smtClean="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US" sz="1100" dirty="0">
                          <a:effectLst/>
                        </a:rPr>
                        <a:t>Telephone: 0300 111 </a:t>
                      </a:r>
                      <a:r>
                        <a:rPr lang="en-US" sz="1100" dirty="0" smtClean="0">
                          <a:effectLst/>
                        </a:rPr>
                        <a:t>1113</a:t>
                      </a:r>
                      <a:r>
                        <a:rPr lang="en-GB" sz="1100" baseline="0" dirty="0" smtClean="0">
                          <a:effectLst/>
                        </a:rPr>
                        <a:t> / </a:t>
                      </a:r>
                      <a:r>
                        <a:rPr lang="en-US" sz="1100" dirty="0" smtClean="0">
                          <a:effectLst/>
                        </a:rPr>
                        <a:t>Text</a:t>
                      </a:r>
                      <a:r>
                        <a:rPr lang="en-US" sz="1100" dirty="0">
                          <a:effectLst/>
                        </a:rPr>
                        <a:t>: 07526 123255</a:t>
                      </a:r>
                      <a:endParaRPr lang="en-GB" sz="1100" dirty="0">
                        <a:effectLst/>
                      </a:endParaRPr>
                    </a:p>
                    <a:p>
                      <a:pPr>
                        <a:lnSpc>
                          <a:spcPct val="115000"/>
                        </a:lnSpc>
                        <a:spcAft>
                          <a:spcPts val="0"/>
                        </a:spcAft>
                      </a:pPr>
                      <a:r>
                        <a:rPr lang="en-US" sz="1100" dirty="0">
                          <a:effectLst/>
                        </a:rPr>
                        <a:t>Mon-Fri, 10:00-14:00 </a:t>
                      </a:r>
                      <a:endParaRPr lang="en-US" sz="1100" b="0" dirty="0" smtClean="0">
                        <a:solidFill>
                          <a:schemeClr val="tx1"/>
                        </a:solidFill>
                        <a:effectLst/>
                        <a:latin typeface="+mn-lt"/>
                      </a:endParaRPr>
                    </a:p>
                  </a:txBody>
                  <a:tcPr marL="59933" marR="59933" marT="0" marB="0"/>
                </a:tc>
              </a:tr>
              <a:tr h="367591">
                <a:tc>
                  <a:txBody>
                    <a:bodyPr/>
                    <a:lstStyle/>
                    <a:p>
                      <a:pPr>
                        <a:lnSpc>
                          <a:spcPct val="115000"/>
                        </a:lnSpc>
                        <a:spcAft>
                          <a:spcPts val="0"/>
                        </a:spcAft>
                      </a:pPr>
                      <a:r>
                        <a:rPr lang="en-GB" sz="1100" b="0" dirty="0" smtClean="0">
                          <a:solidFill>
                            <a:schemeClr val="tx1"/>
                          </a:solidFill>
                          <a:effectLst/>
                          <a:hlinkClick r:id="rId10"/>
                        </a:rPr>
                        <a:t>Sense</a:t>
                      </a:r>
                      <a:endParaRPr lang="en-GB" sz="1100" b="0" dirty="0" smtClean="0">
                        <a:solidFill>
                          <a:schemeClr val="tx1"/>
                        </a:solidFill>
                        <a:effectLst/>
                        <a:latin typeface="+mn-lt"/>
                      </a:endParaRPr>
                    </a:p>
                  </a:txBody>
                  <a:tcPr marL="59933" marR="59933" marT="0" marB="0">
                    <a:solidFill>
                      <a:srgbClr val="CDE0E8"/>
                    </a:solidFill>
                  </a:tcPr>
                </a:tc>
                <a:tc>
                  <a:txBody>
                    <a:bodyPr/>
                    <a:lstStyle/>
                    <a:p>
                      <a:pPr>
                        <a:lnSpc>
                          <a:spcPct val="115000"/>
                        </a:lnSpc>
                        <a:spcAft>
                          <a:spcPts val="0"/>
                        </a:spcAft>
                      </a:pPr>
                      <a:r>
                        <a:rPr lang="en-GB" sz="1100" dirty="0" smtClean="0">
                          <a:effectLst/>
                        </a:rPr>
                        <a:t>Support and advice for </a:t>
                      </a:r>
                      <a:r>
                        <a:rPr lang="en-GB" sz="1100" dirty="0" err="1" smtClean="0">
                          <a:effectLst/>
                        </a:rPr>
                        <a:t>deafblind</a:t>
                      </a:r>
                      <a:r>
                        <a:rPr lang="en-GB" sz="1100" baseline="0" dirty="0" smtClean="0">
                          <a:effectLst/>
                        </a:rPr>
                        <a:t> people </a:t>
                      </a:r>
                      <a:endParaRPr lang="en-GB" sz="1100" b="0"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1100" dirty="0" smtClean="0">
                          <a:effectLst/>
                        </a:rPr>
                        <a:t>Telephone:</a:t>
                      </a:r>
                      <a:r>
                        <a:rPr lang="en-GB" sz="1100" baseline="0" dirty="0" smtClean="0">
                          <a:effectLst/>
                        </a:rPr>
                        <a:t> </a:t>
                      </a:r>
                      <a:r>
                        <a:rPr lang="en-GB" sz="1100" dirty="0" smtClean="0"/>
                        <a:t>0300 330 9256 or 020 7520 0972</a:t>
                      </a:r>
                      <a:r>
                        <a:rPr lang="en-GB" sz="1100" baseline="0" dirty="0" smtClean="0"/>
                        <a:t> / </a:t>
                      </a:r>
                      <a:r>
                        <a:rPr lang="en-GB" sz="1100" dirty="0" err="1" smtClean="0"/>
                        <a:t>Textphone</a:t>
                      </a:r>
                      <a:r>
                        <a:rPr lang="en-GB" sz="1100" dirty="0" smtClean="0"/>
                        <a:t>: 0300 330 9256 or 020 7520 0972</a:t>
                      </a:r>
                      <a:endParaRPr lang="en-GB" sz="1100" b="0" dirty="0">
                        <a:solidFill>
                          <a:schemeClr val="tx1"/>
                        </a:solidFill>
                        <a:effectLst/>
                        <a:latin typeface="+mn-lt"/>
                        <a:ea typeface="Calibri"/>
                        <a:cs typeface="Times New Roman"/>
                      </a:endParaRPr>
                    </a:p>
                  </a:txBody>
                  <a:tcPr marL="59933" marR="59933" marT="0" marB="0"/>
                </a:tc>
              </a:tr>
              <a:tr h="367591">
                <a:tc>
                  <a:txBody>
                    <a:bodyPr/>
                    <a:lstStyle/>
                    <a:p>
                      <a:r>
                        <a:rPr lang="en-GB" sz="1100" b="0" dirty="0" err="1" smtClean="0">
                          <a:solidFill>
                            <a:schemeClr val="tx1"/>
                          </a:solidFill>
                          <a:hlinkClick r:id="rId11"/>
                        </a:rPr>
                        <a:t>SignHealth</a:t>
                      </a:r>
                      <a:r>
                        <a:rPr lang="en-GB" sz="1100" b="0" dirty="0" smtClean="0">
                          <a:solidFill>
                            <a:schemeClr val="tx1"/>
                          </a:solidFill>
                          <a:hlinkClick r:id="rId11"/>
                        </a:rPr>
                        <a:t>: </a:t>
                      </a:r>
                      <a:r>
                        <a:rPr lang="en-GB" sz="1100" b="0" dirty="0" err="1" smtClean="0">
                          <a:solidFill>
                            <a:schemeClr val="tx1"/>
                          </a:solidFill>
                          <a:hlinkClick r:id="rId11"/>
                        </a:rPr>
                        <a:t>DeafHope</a:t>
                      </a:r>
                      <a:endParaRPr lang="en-GB" sz="1100" b="0" dirty="0" smtClean="0">
                        <a:solidFill>
                          <a:schemeClr val="tx1"/>
                        </a:solidFill>
                        <a:latin typeface="+mn-lt"/>
                      </a:endParaRPr>
                    </a:p>
                  </a:txBody>
                  <a:tcPr>
                    <a:solidFill>
                      <a:srgbClr val="CDE0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Sign-language service for deaf women and children</a:t>
                      </a:r>
                      <a:r>
                        <a:rPr lang="en-GB" sz="1100" baseline="0" dirty="0" smtClean="0"/>
                        <a:t> suffering from abuse </a:t>
                      </a:r>
                      <a:endParaRPr lang="en-GB" sz="1100" b="0" baseline="0" dirty="0" smtClean="0">
                        <a:latin typeface="+mn-lt"/>
                      </a:endParaRPr>
                    </a:p>
                  </a:txBody>
                  <a:tcPr/>
                </a:tc>
                <a:tc>
                  <a:txBody>
                    <a:bodyPr/>
                    <a:lstStyle/>
                    <a:p>
                      <a:r>
                        <a:rPr lang="en-GB" sz="1100" dirty="0" smtClean="0"/>
                        <a:t>Text: </a:t>
                      </a:r>
                      <a:r>
                        <a:rPr lang="en-GB" sz="1100" dirty="0" smtClean="0">
                          <a:effectLst/>
                        </a:rPr>
                        <a:t>07970 350366 </a:t>
                      </a:r>
                    </a:p>
                    <a:p>
                      <a:r>
                        <a:rPr lang="en-GB" sz="1100" dirty="0" smtClean="0">
                          <a:effectLst/>
                        </a:rPr>
                        <a:t>Voice/</a:t>
                      </a:r>
                      <a:r>
                        <a:rPr lang="en-GB" sz="1100" dirty="0" err="1" smtClean="0">
                          <a:effectLst/>
                        </a:rPr>
                        <a:t>minicom</a:t>
                      </a:r>
                      <a:r>
                        <a:rPr lang="en-GB" sz="1100" dirty="0" smtClean="0">
                          <a:effectLst/>
                        </a:rPr>
                        <a:t>:</a:t>
                      </a:r>
                      <a:r>
                        <a:rPr lang="en-GB" sz="1100" baseline="0" dirty="0" smtClean="0">
                          <a:effectLst/>
                        </a:rPr>
                        <a:t> </a:t>
                      </a:r>
                      <a:r>
                        <a:rPr lang="en-GB" sz="1100" dirty="0" smtClean="0">
                          <a:effectLst/>
                        </a:rPr>
                        <a:t>020 8772 3241 </a:t>
                      </a:r>
                      <a:endParaRPr lang="en-GB" sz="1100" dirty="0" smtClean="0">
                        <a:effectLst/>
                        <a:latin typeface="+mn-lt"/>
                      </a:endParaRPr>
                    </a:p>
                  </a:txBody>
                  <a:tcPr/>
                </a:tc>
              </a:tr>
            </a:tbl>
          </a:graphicData>
        </a:graphic>
      </p:graphicFrame>
      <p:sp>
        <p:nvSpPr>
          <p:cNvPr id="5" name="TextBox 4"/>
          <p:cNvSpPr txBox="1"/>
          <p:nvPr/>
        </p:nvSpPr>
        <p:spPr>
          <a:xfrm>
            <a:off x="255365" y="245765"/>
            <a:ext cx="4320480" cy="369332"/>
          </a:xfrm>
          <a:prstGeom prst="rect">
            <a:avLst/>
          </a:prstGeom>
          <a:noFill/>
        </p:spPr>
        <p:txBody>
          <a:bodyPr wrap="square" rtlCol="0">
            <a:spAutoFit/>
          </a:bodyPr>
          <a:lstStyle/>
          <a:p>
            <a:r>
              <a:rPr lang="en-GB" b="1" dirty="0" smtClean="0"/>
              <a:t>Deaf  </a:t>
            </a:r>
            <a:endParaRPr lang="en-GB" b="1" dirty="0"/>
          </a:p>
        </p:txBody>
      </p:sp>
      <p:sp>
        <p:nvSpPr>
          <p:cNvPr id="6" name="TextBox 5"/>
          <p:cNvSpPr txBox="1"/>
          <p:nvPr/>
        </p:nvSpPr>
        <p:spPr>
          <a:xfrm>
            <a:off x="395536" y="844749"/>
            <a:ext cx="2736304" cy="307777"/>
          </a:xfrm>
          <a:prstGeom prst="rect">
            <a:avLst/>
          </a:prstGeom>
          <a:noFill/>
        </p:spPr>
        <p:txBody>
          <a:bodyPr wrap="square" rtlCol="0">
            <a:spAutoFit/>
          </a:bodyPr>
          <a:lstStyle/>
          <a:p>
            <a:r>
              <a:rPr lang="en-GB" sz="1400" b="1" dirty="0" smtClean="0"/>
              <a:t>Deafness / Hearing Impairment</a:t>
            </a:r>
            <a:endParaRPr lang="en-GB" sz="1400" b="1" dirty="0"/>
          </a:p>
        </p:txBody>
      </p:sp>
      <p:sp>
        <p:nvSpPr>
          <p:cNvPr id="8" name="TextBox 7"/>
          <p:cNvSpPr txBox="1"/>
          <p:nvPr/>
        </p:nvSpPr>
        <p:spPr>
          <a:xfrm>
            <a:off x="7164288" y="6143707"/>
            <a:ext cx="1224136" cy="307777"/>
          </a:xfrm>
          <a:prstGeom prst="rect">
            <a:avLst/>
          </a:prstGeom>
          <a:noFill/>
        </p:spPr>
        <p:txBody>
          <a:bodyPr wrap="square" rtlCol="0">
            <a:spAutoFit/>
          </a:bodyPr>
          <a:lstStyle/>
          <a:p>
            <a:r>
              <a:rPr lang="en-GB" sz="1400" b="1" dirty="0" smtClean="0">
                <a:hlinkClick r:id="rId12" action="ppaction://hlinksldjump"/>
              </a:rPr>
              <a:t>Back to Index</a:t>
            </a:r>
            <a:endParaRPr lang="en-GB" sz="1400" b="1" dirty="0"/>
          </a:p>
        </p:txBody>
      </p:sp>
    </p:spTree>
    <p:extLst>
      <p:ext uri="{BB962C8B-B14F-4D97-AF65-F5344CB8AC3E}">
        <p14:creationId xmlns:p14="http://schemas.microsoft.com/office/powerpoint/2010/main" val="2592769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9119</TotalTime>
  <Words>5305</Words>
  <Application>Microsoft Office PowerPoint</Application>
  <PresentationFormat>On-screen Show (4:3)</PresentationFormat>
  <Paragraphs>964</Paragraphs>
  <Slides>30</Slides>
  <Notes>28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Sutton Complex Needs Hub</vt:lpstr>
      <vt:lpstr>Index: Slide number for further details of support (click on hyperlink to go to slide)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Panesar Gurpreet JCP ADVISER MANAGER</dc:creator>
  <cp:lastModifiedBy>Wright Jennie JCP 2ND FLOOR</cp:lastModifiedBy>
  <cp:revision>474</cp:revision>
  <cp:lastPrinted>2018-03-08T16:50:36Z</cp:lastPrinted>
  <dcterms:created xsi:type="dcterms:W3CDTF">2017-05-24T08:33:42Z</dcterms:created>
  <dcterms:modified xsi:type="dcterms:W3CDTF">2018-03-14T12:21:11Z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4" name="_AdHocReviewCycleID">
    <vt:i4>-1409455356</vt:i4>
  </property>
  <property fmtid="{D5CDD505-2E9C-101B-9397-08002B2CF9AE}" pid="5" name="_EmailSubject">
    <vt:lpwstr>FOI request 825 (2 of2)</vt:lpwstr>
  </property>
  <property fmtid="{D5CDD505-2E9C-101B-9397-08002B2CF9AE}" pid="6" name="_AuthorEmail">
    <vt:lpwstr>OPD.COOFOIREQUESTS@DWP.GSI.GOV.UK</vt:lpwstr>
  </property>
  <property fmtid="{D5CDD505-2E9C-101B-9397-08002B2CF9AE}" pid="7" name="_AuthorEmailDisplayName">
    <vt:lpwstr>Operations FOI Requests</vt:lpwstr>
  </property>
</Properties>
</file>