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56" r:id="rId2"/>
    <p:sldId id="280" r:id="rId3"/>
    <p:sldId id="289" r:id="rId4"/>
    <p:sldId id="284" r:id="rId5"/>
    <p:sldId id="282" r:id="rId6"/>
    <p:sldId id="281" r:id="rId7"/>
    <p:sldId id="285" r:id="rId8"/>
    <p:sldId id="278" r:id="rId9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8C95F-5C5C-4360-9147-3C97E9511E7D}">
          <p14:sldIdLst>
            <p14:sldId id="256"/>
            <p14:sldId id="280"/>
            <p14:sldId id="289"/>
            <p14:sldId id="284"/>
            <p14:sldId id="282"/>
            <p14:sldId id="281"/>
            <p14:sldId id="285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3460" autoAdjust="0"/>
  </p:normalViewPr>
  <p:slideViewPr>
    <p:cSldViewPr snapToGrid="0">
      <p:cViewPr>
        <p:scale>
          <a:sx n="81" d="100"/>
          <a:sy n="81" d="100"/>
        </p:scale>
        <p:origin x="-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57789-3AA2-43B1-A16D-CC62CD4A9FB1}" type="doc">
      <dgm:prSet loTypeId="urn:microsoft.com/office/officeart/2005/8/layout/hChevron3" loCatId="process" qsTypeId="urn:microsoft.com/office/officeart/2005/8/quickstyle/simple4" qsCatId="simple" csTypeId="urn:microsoft.com/office/officeart/2005/8/colors/accent1_4" csCatId="accent1" phldr="1"/>
      <dgm:spPr/>
    </dgm:pt>
    <dgm:pt modelId="{36AD4A44-57FF-4612-B01A-1ABAE28E7570}">
      <dgm:prSet phldrT="[Text]"/>
      <dgm:spPr/>
      <dgm:t>
        <a:bodyPr/>
        <a:lstStyle/>
        <a:p>
          <a:r>
            <a:rPr lang="en-GB" dirty="0" smtClean="0"/>
            <a:t>Making Claim</a:t>
          </a:r>
          <a:endParaRPr lang="en-GB" dirty="0"/>
        </a:p>
      </dgm:t>
    </dgm:pt>
    <dgm:pt modelId="{21BDA7FC-3005-4C01-9D13-94D75769EA50}" type="parTrans" cxnId="{13EBE100-6874-497F-9C75-E54F468CAC90}">
      <dgm:prSet/>
      <dgm:spPr/>
      <dgm:t>
        <a:bodyPr/>
        <a:lstStyle/>
        <a:p>
          <a:endParaRPr lang="en-GB"/>
        </a:p>
      </dgm:t>
    </dgm:pt>
    <dgm:pt modelId="{98B30185-5C16-4A37-B7D0-C46BE80513CF}" type="sibTrans" cxnId="{13EBE100-6874-497F-9C75-E54F468CAC90}">
      <dgm:prSet/>
      <dgm:spPr/>
      <dgm:t>
        <a:bodyPr/>
        <a:lstStyle/>
        <a:p>
          <a:endParaRPr lang="en-GB"/>
        </a:p>
      </dgm:t>
    </dgm:pt>
    <dgm:pt modelId="{DF98BB09-D88B-48BD-A7F4-90E646D7E8FE}">
      <dgm:prSet phldrT="[Text]"/>
      <dgm:spPr/>
      <dgm:t>
        <a:bodyPr/>
        <a:lstStyle/>
        <a:p>
          <a:r>
            <a:rPr lang="en-GB" dirty="0" smtClean="0"/>
            <a:t>Getting Paid</a:t>
          </a:r>
          <a:endParaRPr lang="en-GB" dirty="0"/>
        </a:p>
      </dgm:t>
    </dgm:pt>
    <dgm:pt modelId="{7C292E74-EEC7-4CB3-9DA4-BD4C04323231}" type="parTrans" cxnId="{C6128794-D200-4AF0-A22E-9C614194BA97}">
      <dgm:prSet/>
      <dgm:spPr/>
      <dgm:t>
        <a:bodyPr/>
        <a:lstStyle/>
        <a:p>
          <a:endParaRPr lang="en-GB"/>
        </a:p>
      </dgm:t>
    </dgm:pt>
    <dgm:pt modelId="{15D01827-A5E4-41FC-8035-A42281A13F0D}" type="sibTrans" cxnId="{C6128794-D200-4AF0-A22E-9C614194BA97}">
      <dgm:prSet/>
      <dgm:spPr/>
      <dgm:t>
        <a:bodyPr/>
        <a:lstStyle/>
        <a:p>
          <a:endParaRPr lang="en-GB"/>
        </a:p>
      </dgm:t>
    </dgm:pt>
    <dgm:pt modelId="{FA1032C3-523D-4869-BCCA-E60EA48CAD60}">
      <dgm:prSet phldrT="[Text]"/>
      <dgm:spPr/>
      <dgm:t>
        <a:bodyPr/>
        <a:lstStyle/>
        <a:p>
          <a:r>
            <a:rPr lang="en-GB" dirty="0" smtClean="0"/>
            <a:t>Opening Bank Account</a:t>
          </a:r>
          <a:endParaRPr lang="en-GB" dirty="0"/>
        </a:p>
      </dgm:t>
    </dgm:pt>
    <dgm:pt modelId="{FF667735-DCD2-4349-959D-C20E2CC53342}" type="parTrans" cxnId="{A7291BC6-3F23-4F58-A651-BDC6C690F77B}">
      <dgm:prSet/>
      <dgm:spPr/>
      <dgm:t>
        <a:bodyPr/>
        <a:lstStyle/>
        <a:p>
          <a:endParaRPr lang="en-GB"/>
        </a:p>
      </dgm:t>
    </dgm:pt>
    <dgm:pt modelId="{8F69392F-8944-4A2C-B268-EC66BEDF8C58}" type="sibTrans" cxnId="{A7291BC6-3F23-4F58-A651-BDC6C690F77B}">
      <dgm:prSet/>
      <dgm:spPr/>
      <dgm:t>
        <a:bodyPr/>
        <a:lstStyle/>
        <a:p>
          <a:endParaRPr lang="en-GB"/>
        </a:p>
      </dgm:t>
    </dgm:pt>
    <dgm:pt modelId="{25A4C3C1-F461-434C-8DBE-426263468316}" type="pres">
      <dgm:prSet presAssocID="{BB457789-3AA2-43B1-A16D-CC62CD4A9FB1}" presName="Name0" presStyleCnt="0">
        <dgm:presLayoutVars>
          <dgm:dir/>
          <dgm:resizeHandles val="exact"/>
        </dgm:presLayoutVars>
      </dgm:prSet>
      <dgm:spPr/>
    </dgm:pt>
    <dgm:pt modelId="{5C12F7F9-1F38-4D1A-AE9D-E320A2BD6BD3}" type="pres">
      <dgm:prSet presAssocID="{36AD4A44-57FF-4612-B01A-1ABAE28E7570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B5E952-D1F6-4596-A632-FA74FDEE2C10}" type="pres">
      <dgm:prSet presAssocID="{98B30185-5C16-4A37-B7D0-C46BE80513CF}" presName="parSpace" presStyleCnt="0"/>
      <dgm:spPr/>
    </dgm:pt>
    <dgm:pt modelId="{49629988-EB87-4753-8472-B81AA5008D6A}" type="pres">
      <dgm:prSet presAssocID="{DF98BB09-D88B-48BD-A7F4-90E646D7E8FE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704F53-B0AB-42EA-8734-7707E1283F50}" type="pres">
      <dgm:prSet presAssocID="{15D01827-A5E4-41FC-8035-A42281A13F0D}" presName="parSpace" presStyleCnt="0"/>
      <dgm:spPr/>
    </dgm:pt>
    <dgm:pt modelId="{ECEB27E1-F38D-47BA-AF77-2A8A44038C58}" type="pres">
      <dgm:prSet presAssocID="{FA1032C3-523D-4869-BCCA-E60EA48CAD60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FE37A6-48ED-4AB8-A243-B323D8BE9057}" type="presOf" srcId="{36AD4A44-57FF-4612-B01A-1ABAE28E7570}" destId="{5C12F7F9-1F38-4D1A-AE9D-E320A2BD6BD3}" srcOrd="0" destOrd="0" presId="urn:microsoft.com/office/officeart/2005/8/layout/hChevron3"/>
    <dgm:cxn modelId="{7E4926E2-AC22-47CD-8556-7C02C637FDB6}" type="presOf" srcId="{BB457789-3AA2-43B1-A16D-CC62CD4A9FB1}" destId="{25A4C3C1-F461-434C-8DBE-426263468316}" srcOrd="0" destOrd="0" presId="urn:microsoft.com/office/officeart/2005/8/layout/hChevron3"/>
    <dgm:cxn modelId="{3E2F4881-67E7-4569-98A2-B2A9F5111630}" type="presOf" srcId="{FA1032C3-523D-4869-BCCA-E60EA48CAD60}" destId="{ECEB27E1-F38D-47BA-AF77-2A8A44038C58}" srcOrd="0" destOrd="0" presId="urn:microsoft.com/office/officeart/2005/8/layout/hChevron3"/>
    <dgm:cxn modelId="{A7291BC6-3F23-4F58-A651-BDC6C690F77B}" srcId="{BB457789-3AA2-43B1-A16D-CC62CD4A9FB1}" destId="{FA1032C3-523D-4869-BCCA-E60EA48CAD60}" srcOrd="2" destOrd="0" parTransId="{FF667735-DCD2-4349-959D-C20E2CC53342}" sibTransId="{8F69392F-8944-4A2C-B268-EC66BEDF8C58}"/>
    <dgm:cxn modelId="{71211B3C-ADCC-4573-9EC4-C43CEA8A7225}" type="presOf" srcId="{DF98BB09-D88B-48BD-A7F4-90E646D7E8FE}" destId="{49629988-EB87-4753-8472-B81AA5008D6A}" srcOrd="0" destOrd="0" presId="urn:microsoft.com/office/officeart/2005/8/layout/hChevron3"/>
    <dgm:cxn modelId="{13EBE100-6874-497F-9C75-E54F468CAC90}" srcId="{BB457789-3AA2-43B1-A16D-CC62CD4A9FB1}" destId="{36AD4A44-57FF-4612-B01A-1ABAE28E7570}" srcOrd="0" destOrd="0" parTransId="{21BDA7FC-3005-4C01-9D13-94D75769EA50}" sibTransId="{98B30185-5C16-4A37-B7D0-C46BE80513CF}"/>
    <dgm:cxn modelId="{C6128794-D200-4AF0-A22E-9C614194BA97}" srcId="{BB457789-3AA2-43B1-A16D-CC62CD4A9FB1}" destId="{DF98BB09-D88B-48BD-A7F4-90E646D7E8FE}" srcOrd="1" destOrd="0" parTransId="{7C292E74-EEC7-4CB3-9DA4-BD4C04323231}" sibTransId="{15D01827-A5E4-41FC-8035-A42281A13F0D}"/>
    <dgm:cxn modelId="{3A19D603-1F15-4589-B784-4B9B7AA09322}" type="presParOf" srcId="{25A4C3C1-F461-434C-8DBE-426263468316}" destId="{5C12F7F9-1F38-4D1A-AE9D-E320A2BD6BD3}" srcOrd="0" destOrd="0" presId="urn:microsoft.com/office/officeart/2005/8/layout/hChevron3"/>
    <dgm:cxn modelId="{15903CA8-0766-4989-A63E-36B136B86461}" type="presParOf" srcId="{25A4C3C1-F461-434C-8DBE-426263468316}" destId="{12B5E952-D1F6-4596-A632-FA74FDEE2C10}" srcOrd="1" destOrd="0" presId="urn:microsoft.com/office/officeart/2005/8/layout/hChevron3"/>
    <dgm:cxn modelId="{58917EB4-C693-4D57-A057-9FD59617FBF4}" type="presParOf" srcId="{25A4C3C1-F461-434C-8DBE-426263468316}" destId="{49629988-EB87-4753-8472-B81AA5008D6A}" srcOrd="2" destOrd="0" presId="urn:microsoft.com/office/officeart/2005/8/layout/hChevron3"/>
    <dgm:cxn modelId="{006815FC-32E5-41F8-A307-970F88C99062}" type="presParOf" srcId="{25A4C3C1-F461-434C-8DBE-426263468316}" destId="{EB704F53-B0AB-42EA-8734-7707E1283F50}" srcOrd="3" destOrd="0" presId="urn:microsoft.com/office/officeart/2005/8/layout/hChevron3"/>
    <dgm:cxn modelId="{67D43089-AC80-4668-A4DB-E3615A268B5E}" type="presParOf" srcId="{25A4C3C1-F461-434C-8DBE-426263468316}" destId="{ECEB27E1-F38D-47BA-AF77-2A8A44038C5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2F7F9-1F38-4D1A-AE9D-E320A2BD6BD3}">
      <dsp:nvSpPr>
        <dsp:cNvPr id="0" name=""/>
        <dsp:cNvSpPr/>
      </dsp:nvSpPr>
      <dsp:spPr>
        <a:xfrm>
          <a:off x="3176" y="2153813"/>
          <a:ext cx="2777600" cy="1111040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Making Claim</a:t>
          </a:r>
          <a:endParaRPr lang="en-GB" sz="2300" kern="1200" dirty="0"/>
        </a:p>
      </dsp:txBody>
      <dsp:txXfrm>
        <a:off x="3176" y="2153813"/>
        <a:ext cx="2499840" cy="1111040"/>
      </dsp:txXfrm>
    </dsp:sp>
    <dsp:sp modelId="{49629988-EB87-4753-8472-B81AA5008D6A}">
      <dsp:nvSpPr>
        <dsp:cNvPr id="0" name=""/>
        <dsp:cNvSpPr/>
      </dsp:nvSpPr>
      <dsp:spPr>
        <a:xfrm>
          <a:off x="2225256" y="2153813"/>
          <a:ext cx="2777600" cy="11110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Getting Paid</a:t>
          </a:r>
          <a:endParaRPr lang="en-GB" sz="2300" kern="1200" dirty="0"/>
        </a:p>
      </dsp:txBody>
      <dsp:txXfrm>
        <a:off x="2780776" y="2153813"/>
        <a:ext cx="1666560" cy="1111040"/>
      </dsp:txXfrm>
    </dsp:sp>
    <dsp:sp modelId="{ECEB27E1-F38D-47BA-AF77-2A8A44038C58}">
      <dsp:nvSpPr>
        <dsp:cNvPr id="0" name=""/>
        <dsp:cNvSpPr/>
      </dsp:nvSpPr>
      <dsp:spPr>
        <a:xfrm>
          <a:off x="4447337" y="2153813"/>
          <a:ext cx="2777600" cy="11110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Opening Bank Account</a:t>
          </a:r>
          <a:endParaRPr lang="en-GB" sz="2300" kern="1200" dirty="0"/>
        </a:p>
      </dsp:txBody>
      <dsp:txXfrm>
        <a:off x="5002857" y="2153813"/>
        <a:ext cx="1666560" cy="1111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04A69-6EA0-4474-B455-D6910FDCA0FA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848DE-FB9F-4690-A9F8-F7A63325A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93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57238"/>
            <a:ext cx="6753225" cy="379888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607AFA-B61F-469D-B91C-284A2AE9189E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7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57238"/>
            <a:ext cx="6753225" cy="379888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607AFA-B61F-469D-B91C-284A2AE9189E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4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57238"/>
            <a:ext cx="6753225" cy="379888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607AFA-B61F-469D-B91C-284A2AE9189E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6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57238"/>
            <a:ext cx="6753225" cy="379888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607AFA-B61F-469D-B91C-284A2AE9189E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39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57238"/>
            <a:ext cx="6753225" cy="379888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endParaRPr lang="en-US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607AFA-B61F-469D-B91C-284A2AE9189E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4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92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10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543988" y="357189"/>
            <a:ext cx="10974920" cy="806451"/>
          </a:xfrm>
          <a:prstGeom prst="rect">
            <a:avLst/>
          </a:prstGeom>
        </p:spPr>
        <p:txBody>
          <a:bodyPr lIns="103869" tIns="103869" rIns="103869" bIns="103869" anchor="t"/>
          <a:lstStyle>
            <a:lvl1pPr algn="l" defTabSz="519348">
              <a:lnSpc>
                <a:spcPct val="88000"/>
              </a:lnSpc>
              <a:defRPr sz="4500" b="1">
                <a:solidFill>
                  <a:srgbClr val="054D9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609600" y="1406526"/>
            <a:ext cx="10909307" cy="4525965"/>
          </a:xfrm>
          <a:prstGeom prst="rect">
            <a:avLst/>
          </a:prstGeom>
        </p:spPr>
        <p:txBody>
          <a:bodyPr lIns="103869" tIns="103869" rIns="103869" bIns="103869" anchor="t"/>
          <a:lstStyle>
            <a:lvl1pPr marL="300708" indent="-300708" defTabSz="1038884">
              <a:spcBef>
                <a:spcPts val="1050"/>
              </a:spcBef>
              <a:buSzPct val="100000"/>
              <a:buFont typeface="Wingding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511327" indent="-395671" defTabSz="1038884">
              <a:spcBef>
                <a:spcPts val="1050"/>
              </a:spcBef>
              <a:buSzPct val="100000"/>
              <a:buFont typeface="Wingdings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566787" indent="-298949" defTabSz="1038884">
              <a:spcBef>
                <a:spcPts val="1050"/>
              </a:spcBef>
              <a:buSzPct val="100000"/>
              <a:buFont typeface="Wingdings"/>
              <a:defRPr>
                <a:latin typeface="Arial"/>
                <a:ea typeface="Arial"/>
                <a:cs typeface="Arial"/>
                <a:sym typeface="Arial"/>
              </a:defRPr>
            </a:lvl3pPr>
            <a:lvl4pPr marL="405065" indent="-184612" defTabSz="1038884">
              <a:spcBef>
                <a:spcPts val="1050"/>
              </a:spcBef>
              <a:buSzPct val="100000"/>
              <a:buFont typeface="Wingdings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483779" indent="-191646" defTabSz="1038884">
              <a:spcBef>
                <a:spcPts val="1050"/>
              </a:spcBef>
              <a:buSzPct val="100000"/>
              <a:buFont typeface="Wingdings"/>
              <a:buChar char="-"/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5962029" y="6538119"/>
            <a:ext cx="270062" cy="281670"/>
          </a:xfrm>
          <a:prstGeom prst="rect">
            <a:avLst/>
          </a:prstGeom>
        </p:spPr>
        <p:txBody>
          <a:bodyPr lIns="103869" tIns="103869" rIns="103869" bIns="103869"/>
          <a:lstStyle>
            <a:lvl1pPr defTabSz="1038884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15826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85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70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82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72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7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92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64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1E48-2384-4FE3-B11F-406D692AD29E}" type="datetimeFigureOut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B294-4A84-4092-86BE-79D5F5B44B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66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261" y="362862"/>
            <a:ext cx="9144000" cy="4932337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Customers with Complex Needs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Somerset UC Ambassadors Meeting</a:t>
            </a:r>
            <a:r>
              <a:rPr lang="en-GB" b="1" dirty="0">
                <a:solidFill>
                  <a:schemeClr val="bg1"/>
                </a:solidFill>
              </a:rPr>
              <a:t/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27 July 2017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661" y="4583999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en-GB" i="1" dirty="0" smtClean="0">
              <a:solidFill>
                <a:schemeClr val="bg1"/>
              </a:solidFill>
            </a:endParaRPr>
          </a:p>
          <a:p>
            <a:pPr algn="r"/>
            <a:endParaRPr lang="en-GB" i="1" dirty="0">
              <a:solidFill>
                <a:schemeClr val="bg1"/>
              </a:solidFill>
            </a:endParaRPr>
          </a:p>
          <a:p>
            <a:pPr algn="r"/>
            <a:endParaRPr lang="en-GB" i="1" dirty="0" smtClean="0">
              <a:solidFill>
                <a:schemeClr val="bg1"/>
              </a:solidFill>
            </a:endParaRPr>
          </a:p>
          <a:p>
            <a:pPr algn="r"/>
            <a:r>
              <a:rPr lang="en-GB" i="1" dirty="0" smtClean="0">
                <a:solidFill>
                  <a:schemeClr val="bg1"/>
                </a:solidFill>
              </a:rPr>
              <a:t>Jonathan Harris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520262" y="952501"/>
            <a:ext cx="1018028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r>
              <a:rPr lang="en-GB" altLang="en-US" sz="2000" u="sng" dirty="0" smtClean="0">
                <a:cs typeface="Arial" panose="020B0604020202020204" pitchFamily="34" charset="0"/>
              </a:rPr>
              <a:t>Feedback</a:t>
            </a:r>
            <a:r>
              <a:rPr lang="en-GB" altLang="en-US" sz="2000" dirty="0" smtClean="0">
                <a:cs typeface="Arial" panose="020B0604020202020204" pitchFamily="34" charset="0"/>
              </a:rPr>
              <a:t>: ICC; Partnership Managers; Stakeholders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r>
              <a:rPr lang="en-GB" altLang="en-US" sz="2000" u="sng" dirty="0" smtClean="0">
                <a:cs typeface="Arial" panose="020B0604020202020204" pitchFamily="34" charset="0"/>
              </a:rPr>
              <a:t>Vulnerable Claimant Steering Group</a:t>
            </a:r>
            <a:r>
              <a:rPr lang="en-GB" altLang="en-US" sz="2000" dirty="0" smtClean="0">
                <a:cs typeface="Arial" panose="020B0604020202020204" pitchFamily="34" charset="0"/>
              </a:rPr>
              <a:t>: Operations; </a:t>
            </a:r>
            <a:r>
              <a:rPr lang="en-GB" altLang="en-US" sz="2000" dirty="0">
                <a:cs typeface="Arial" panose="020B0604020202020204" pitchFamily="34" charset="0"/>
              </a:rPr>
              <a:t>OED; External Relations and Orientation; </a:t>
            </a:r>
            <a:r>
              <a:rPr lang="en-GB" altLang="en-US" sz="2000" dirty="0" smtClean="0">
                <a:cs typeface="Arial" panose="020B0604020202020204" pitchFamily="34" charset="0"/>
              </a:rPr>
              <a:t>Housing Lead; </a:t>
            </a:r>
            <a:r>
              <a:rPr lang="en-GB" altLang="en-US" sz="2000" dirty="0">
                <a:cs typeface="Arial" panose="020B0604020202020204" pitchFamily="34" charset="0"/>
              </a:rPr>
              <a:t>Policy; Design; </a:t>
            </a:r>
            <a:r>
              <a:rPr lang="en-GB" altLang="en-US" sz="2000" dirty="0" smtClean="0">
                <a:cs typeface="Arial" panose="020B0604020202020204" pitchFamily="34" charset="0"/>
              </a:rPr>
              <a:t>Strategic Design and Planning; </a:t>
            </a:r>
            <a:r>
              <a:rPr lang="en-GB" altLang="en-US" sz="2000" dirty="0">
                <a:cs typeface="Arial" panose="020B0604020202020204" pitchFamily="34" charset="0"/>
              </a:rPr>
              <a:t>Children Families and </a:t>
            </a:r>
            <a:r>
              <a:rPr lang="en-GB" altLang="en-US" sz="2000" dirty="0" smtClean="0">
                <a:cs typeface="Arial" panose="020B0604020202020204" pitchFamily="34" charset="0"/>
              </a:rPr>
              <a:t>Disadvantaged</a:t>
            </a:r>
            <a:endParaRPr lang="en-GB" altLang="en-US" sz="2000" u="sng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r>
              <a:rPr lang="en-GB" altLang="en-US" sz="2000" u="sng" dirty="0" smtClean="0">
                <a:cs typeface="Arial" panose="020B0604020202020204" pitchFamily="34" charset="0"/>
              </a:rPr>
              <a:t>Evidence Sprint</a:t>
            </a:r>
            <a:r>
              <a:rPr lang="en-GB" altLang="en-US" sz="2000" dirty="0" smtClean="0">
                <a:cs typeface="Arial" panose="020B0604020202020204" pitchFamily="34" charset="0"/>
              </a:rPr>
              <a:t>: Verification; Identification/Notification; Provision; Partnerships; Digital Exclusion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r>
              <a:rPr lang="en-GB" altLang="en-US" sz="2000" u="sng" dirty="0" smtClean="0">
                <a:cs typeface="Arial" panose="020B0604020202020204" pitchFamily="34" charset="0"/>
              </a:rPr>
              <a:t>Design Spike</a:t>
            </a:r>
            <a:r>
              <a:rPr lang="en-GB" altLang="en-US" sz="2000" dirty="0" smtClean="0">
                <a:cs typeface="Arial" panose="020B0604020202020204" pitchFamily="34" charset="0"/>
              </a:rPr>
              <a:t>: Operations; OED; External Relations and Orientation; ICC; Policy; Design; Test and Learn; Children Families and Disadvantaged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r>
              <a:rPr lang="en-GB" altLang="en-US" sz="2000" u="sng" dirty="0" smtClean="0">
                <a:cs typeface="Arial" panose="020B0604020202020204" pitchFamily="34" charset="0"/>
              </a:rPr>
              <a:t>Transformation and Planning Group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r>
              <a:rPr lang="en-GB" altLang="en-US" sz="2000" u="sng" dirty="0" smtClean="0">
                <a:cs typeface="Arial" panose="020B0604020202020204" pitchFamily="34" charset="0"/>
              </a:rPr>
              <a:t>Programme Delivery Executive</a:t>
            </a:r>
            <a:endParaRPr lang="en-GB" altLang="en-US" sz="2000" u="sng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520262" y="174625"/>
            <a:ext cx="1025648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Getting to a plan – evidence and consultation</a:t>
            </a:r>
            <a:endParaRPr lang="en-GB" altLang="en-US" sz="2800" kern="0" dirty="0">
              <a:solidFill>
                <a:srgbClr val="5B9BD5">
                  <a:lumMod val="75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96" y="357188"/>
            <a:ext cx="10974614" cy="8064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3200" kern="0" dirty="0" smtClean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Our Main Priorities</a:t>
            </a:r>
            <a:r>
              <a:rPr lang="en-GB" altLang="en-US" sz="3200" kern="0" dirty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altLang="en-US" sz="3200" kern="0" dirty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3200" dirty="0" smtClean="0">
                <a:solidFill>
                  <a:srgbClr val="00B050"/>
                </a:solidFill>
                <a:latin typeface="+mn-lt"/>
                <a:cs typeface="Helvetica" panose="020B0604020202020204" pitchFamily="34" charset="0"/>
              </a:rPr>
              <a:t> 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+mn-lt"/>
              <a:cs typeface="Helvetica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693" y="1886390"/>
            <a:ext cx="10910117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Identifying, </a:t>
            </a:r>
            <a:r>
              <a:rPr lang="en-GB" dirty="0"/>
              <a:t>R</a:t>
            </a:r>
            <a:r>
              <a:rPr lang="en-GB" dirty="0" smtClean="0"/>
              <a:t>ecording and Acting on Complex Needs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Customers without Bank Accounts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Making and maintaining claims for those who will </a:t>
            </a:r>
            <a:r>
              <a:rPr lang="en-GB" b="1" dirty="0" smtClean="0"/>
              <a:t>never</a:t>
            </a:r>
            <a:r>
              <a:rPr lang="en-GB" dirty="0" smtClean="0"/>
              <a:t> successfully interact online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Appointees (personal and corporate)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Universal Support Delivered Locally</a:t>
            </a:r>
          </a:p>
          <a:p>
            <a:pPr marL="0" indent="0">
              <a:buFont typeface="Wingdings"/>
              <a:buNone/>
              <a:defRPr/>
            </a:pPr>
            <a:endParaRPr lang="en-GB" sz="1630" dirty="0" smtClean="0"/>
          </a:p>
        </p:txBody>
      </p:sp>
    </p:spTree>
    <p:extLst>
      <p:ext uri="{BB962C8B-B14F-4D97-AF65-F5344CB8AC3E}">
        <p14:creationId xmlns:p14="http://schemas.microsoft.com/office/powerpoint/2010/main" val="1442556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1518444" y="952501"/>
            <a:ext cx="91821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520262" y="174625"/>
            <a:ext cx="1025648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Identifying, Recording and Acting on Complex Need</a:t>
            </a:r>
            <a:endParaRPr lang="en-GB" altLang="en-US" sz="2800" kern="0" dirty="0">
              <a:solidFill>
                <a:srgbClr val="5B9BD5">
                  <a:lumMod val="75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33074" y="952501"/>
            <a:ext cx="4837696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 typeface="Courier New" panose="02070309020205020404" pitchFamily="49" charset="0"/>
              <a:buChar char="o"/>
            </a:pPr>
            <a:r>
              <a:rPr lang="en-GB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Series of training sessions delivered across all jobcentres and service centres on identifying and acting on complex needs;</a:t>
            </a:r>
            <a:endParaRPr lang="en-GB" alt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 typeface="Courier New" panose="02070309020205020404" pitchFamily="49" charset="0"/>
              <a:buChar char="o"/>
            </a:pPr>
            <a:r>
              <a:rPr lang="en-GB" altLang="en-US" sz="2000" dirty="0" smtClean="0">
                <a:cs typeface="Arial" panose="020B0604020202020204" pitchFamily="34" charset="0"/>
              </a:rPr>
              <a:t>Site level complex needs plans;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 typeface="Courier New" panose="02070309020205020404" pitchFamily="49" charset="0"/>
              <a:buChar char="o"/>
            </a:pPr>
            <a:r>
              <a:rPr lang="en-GB" altLang="en-US" sz="2000" dirty="0" smtClean="0">
                <a:cs typeface="Arial" panose="020B0604020202020204" pitchFamily="34" charset="0"/>
              </a:rPr>
              <a:t>Sharing of best practice nationally;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 typeface="Courier New" panose="02070309020205020404" pitchFamily="49" charset="0"/>
              <a:buChar char="o"/>
            </a:pPr>
            <a:r>
              <a:rPr lang="en-GB" altLang="en-US" sz="2000" dirty="0" smtClean="0">
                <a:cs typeface="Arial" panose="020B0604020202020204" pitchFamily="34" charset="0"/>
              </a:rPr>
              <a:t>Audit and quality assurance.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4299" y="687438"/>
            <a:ext cx="4312445" cy="3080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477" y="3661801"/>
            <a:ext cx="4044293" cy="28887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4299" y="3662668"/>
            <a:ext cx="3849397" cy="288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727415" y="744200"/>
            <a:ext cx="91821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None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£1,300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520262" y="174625"/>
            <a:ext cx="1025648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Financial Exclusion….the unbanked</a:t>
            </a:r>
            <a:endParaRPr lang="en-GB" altLang="en-US" sz="2800" kern="0" dirty="0">
              <a:solidFill>
                <a:srgbClr val="5B9BD5">
                  <a:lumMod val="75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5711" y="1036588"/>
            <a:ext cx="196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1.71m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8503" y="2252306"/>
            <a:ext cx="2112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85%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12744" y="1240971"/>
            <a:ext cx="30875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/>
              <a:t>Ex-offenders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/>
              <a:t>Homeless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/>
              <a:t>Victims domestic abuse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/>
              <a:t>Young people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/>
              <a:t>Migrants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/>
              <a:t>R</a:t>
            </a:r>
            <a:r>
              <a:rPr lang="en-GB" sz="2800" dirty="0" smtClean="0"/>
              <a:t>efugees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/>
              <a:t>Low income groups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2354377703"/>
              </p:ext>
            </p:extLst>
          </p:nvPr>
        </p:nvGraphicFramePr>
        <p:xfrm>
          <a:off x="304800" y="2252306"/>
          <a:ext cx="72281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88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164508" y="2028656"/>
            <a:ext cx="10771169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r>
              <a:rPr lang="en-GB" altLang="en-US" sz="2000" dirty="0" smtClean="0">
                <a:cs typeface="Arial" panose="020B0604020202020204" pitchFamily="34" charset="0"/>
              </a:rPr>
              <a:t>Jobcentres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r>
              <a:rPr lang="en-GB" altLang="en-US" sz="2000" dirty="0" smtClean="0">
                <a:cs typeface="Arial" panose="020B0604020202020204" pitchFamily="34" charset="0"/>
              </a:rPr>
              <a:t>Universal Support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r>
              <a:rPr lang="en-GB" altLang="en-US" sz="2000" dirty="0" smtClean="0">
                <a:cs typeface="Arial" panose="020B0604020202020204" pitchFamily="34" charset="0"/>
              </a:rPr>
              <a:t>Appointees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r>
              <a:rPr lang="en-GB" altLang="en-US" sz="2000" dirty="0" smtClean="0">
                <a:cs typeface="Arial" panose="020B0604020202020204" pitchFamily="34" charset="0"/>
              </a:rPr>
              <a:t>Visiting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r>
              <a:rPr lang="en-GB" altLang="en-US" sz="2000" dirty="0" smtClean="0">
                <a:cs typeface="Arial" panose="020B0604020202020204" pitchFamily="34" charset="0"/>
              </a:rPr>
              <a:t>Telephony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</a:pPr>
            <a:endParaRPr lang="en-GB" altLang="en-US" sz="2400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520262" y="174625"/>
            <a:ext cx="1025648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Routes into UC….where we can help</a:t>
            </a:r>
            <a:endParaRPr lang="en-GB" altLang="en-US" sz="2800" kern="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005" y="1449752"/>
            <a:ext cx="4566672" cy="3348893"/>
          </a:xfrm>
          <a:prstGeom prst="rect">
            <a:avLst/>
          </a:prstGeom>
        </p:spPr>
      </p:pic>
      <p:cxnSp>
        <p:nvCxnSpPr>
          <p:cNvPr id="42069" name="Straight Connector 42068"/>
          <p:cNvCxnSpPr/>
          <p:nvPr/>
        </p:nvCxnSpPr>
        <p:spPr>
          <a:xfrm>
            <a:off x="3227828" y="2226588"/>
            <a:ext cx="2987280" cy="0"/>
          </a:xfrm>
          <a:prstGeom prst="line">
            <a:avLst/>
          </a:prstGeom>
          <a:ln w="48000">
            <a:solidFill>
              <a:srgbClr val="3165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227828" y="2669274"/>
            <a:ext cx="2987280" cy="0"/>
          </a:xfrm>
          <a:prstGeom prst="line">
            <a:avLst/>
          </a:prstGeom>
          <a:ln w="48000">
            <a:solidFill>
              <a:srgbClr val="3165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227828" y="3128426"/>
            <a:ext cx="2987280" cy="0"/>
          </a:xfrm>
          <a:prstGeom prst="line">
            <a:avLst/>
          </a:prstGeom>
          <a:ln w="48000">
            <a:solidFill>
              <a:srgbClr val="3165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227828" y="3603212"/>
            <a:ext cx="2987280" cy="0"/>
          </a:xfrm>
          <a:prstGeom prst="line">
            <a:avLst/>
          </a:prstGeom>
          <a:ln w="48000">
            <a:solidFill>
              <a:srgbClr val="3165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227828" y="4060412"/>
            <a:ext cx="2987280" cy="0"/>
          </a:xfrm>
          <a:prstGeom prst="line">
            <a:avLst/>
          </a:prstGeom>
          <a:ln w="48000">
            <a:solidFill>
              <a:srgbClr val="3165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70" name="Isosceles Triangle 42069"/>
          <p:cNvSpPr/>
          <p:nvPr/>
        </p:nvSpPr>
        <p:spPr>
          <a:xfrm>
            <a:off x="1487714" y="4187371"/>
            <a:ext cx="2061029" cy="15312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Triage</a:t>
            </a:r>
            <a:endParaRPr lang="en-GB" sz="2400" dirty="0"/>
          </a:p>
        </p:txBody>
      </p:sp>
      <p:sp>
        <p:nvSpPr>
          <p:cNvPr id="42071" name="Rectangle 42070"/>
          <p:cNvSpPr/>
          <p:nvPr/>
        </p:nvSpPr>
        <p:spPr>
          <a:xfrm>
            <a:off x="7532914" y="4949371"/>
            <a:ext cx="2917372" cy="696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Maintenance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8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696686" y="952501"/>
            <a:ext cx="7314083" cy="777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342900" indent="-342900"/>
            <a:endParaRPr lang="en-GB" sz="2400" dirty="0">
              <a:cs typeface="Arial" panose="020B0604020202020204" pitchFamily="34" charset="0"/>
            </a:endParaRPr>
          </a:p>
          <a:p>
            <a:pPr marL="342900" indent="-342900"/>
            <a:r>
              <a:rPr lang="en-GB" sz="2000" dirty="0" smtClean="0"/>
              <a:t>User </a:t>
            </a:r>
            <a:r>
              <a:rPr lang="en-GB" sz="2000" dirty="0"/>
              <a:t>testing of key messages with 600+ </a:t>
            </a:r>
            <a:r>
              <a:rPr lang="en-GB" sz="2000" dirty="0" smtClean="0"/>
              <a:t>staff members and customers </a:t>
            </a:r>
            <a:r>
              <a:rPr lang="en-GB" sz="2000" dirty="0"/>
              <a:t>clarifying most commonly misunderstood messages  - leading to production of ‘UC and You’ </a:t>
            </a:r>
            <a:endParaRPr lang="en-GB" sz="2000" dirty="0" smtClean="0"/>
          </a:p>
          <a:p>
            <a:pPr marL="342900" indent="-342900"/>
            <a:r>
              <a:rPr lang="en-GB" sz="2000" dirty="0" smtClean="0"/>
              <a:t>Next phase is to </a:t>
            </a:r>
            <a:r>
              <a:rPr lang="en-GB" sz="2000" dirty="0"/>
              <a:t>devise products that can be used </a:t>
            </a:r>
            <a:r>
              <a:rPr lang="en-GB" sz="2000" dirty="0" smtClean="0"/>
              <a:t>alongside ‘UC and You’ by </a:t>
            </a:r>
            <a:r>
              <a:rPr lang="en-GB" sz="2000" dirty="0"/>
              <a:t>third parties </a:t>
            </a:r>
            <a:r>
              <a:rPr lang="en-GB" sz="2000" dirty="0" smtClean="0"/>
              <a:t>to support vulnerable customers</a:t>
            </a:r>
          </a:p>
          <a:p>
            <a:pPr marL="342900" indent="-342900"/>
            <a:r>
              <a:rPr lang="en-GB" sz="2000" dirty="0" smtClean="0"/>
              <a:t>Initially focus is on ex-offenders, care leavers, drug and alcohol addicts, victims of domestic violence and homeless customers</a:t>
            </a:r>
          </a:p>
          <a:p>
            <a:pPr marL="342900" indent="-342900"/>
            <a:r>
              <a:rPr lang="en-GB" sz="2000" dirty="0" smtClean="0"/>
              <a:t>Over 50 organisations have been identified and meetings have started</a:t>
            </a:r>
          </a:p>
          <a:p>
            <a:pPr marL="342900" indent="-342900"/>
            <a:r>
              <a:rPr lang="en-GB" sz="2000" dirty="0" smtClean="0"/>
              <a:t>Consultation will conclude at the end of July and products will then be tested before launch</a:t>
            </a:r>
            <a:endParaRPr lang="en-GB" sz="2000" dirty="0"/>
          </a:p>
          <a:p>
            <a:pPr marL="342900" indent="-342900"/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5F9E"/>
              </a:buClr>
              <a:buFontTx/>
              <a:buNone/>
            </a:pPr>
            <a:endParaRPr lang="en-GB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520262" y="174625"/>
            <a:ext cx="1025648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F9E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rgbClr val="5B9BD5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External Relations and Orientation</a:t>
            </a:r>
            <a:endParaRPr lang="en-GB" altLang="en-US" sz="2800" kern="0" dirty="0">
              <a:solidFill>
                <a:srgbClr val="5B9BD5">
                  <a:lumMod val="75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1714" y="1755950"/>
            <a:ext cx="4163960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UNIVERSAL</a:t>
            </a:r>
          </a:p>
          <a:p>
            <a:pPr algn="ctr"/>
            <a:r>
              <a:rPr lang="en-US" sz="6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CREDIT</a:t>
            </a:r>
          </a:p>
          <a:p>
            <a:pPr algn="ctr"/>
            <a:r>
              <a:rPr lang="en-US" sz="6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n-US" sz="66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</a:t>
            </a:r>
            <a:endParaRPr lang="en-US" sz="66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3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</a:t>
            </a:r>
            <a:endParaRPr lang="en-GB" sz="28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6387"/>
            <a:ext cx="10909307" cy="51963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Recognition we need to do more to support vulnerable customers and those with complex needs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Right focus and range of initiatives to improve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Further evidence sprint and further measures until we get this right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Questions, comments and suggestions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621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374</Words>
  <Application>Microsoft Office PowerPoint</Application>
  <PresentationFormat>Custom</PresentationFormat>
  <Paragraphs>76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Customers with Complex Needs  Somerset UC Ambassadors Meeting  27 July 2017 </vt:lpstr>
      <vt:lpstr>PowerPoint Presentation</vt:lpstr>
      <vt:lpstr>Our Main Priorities  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DWP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Customers with Complex Needs</dc:title>
  <dc:creator>Harris Jonathan DWP DISTRICT OPERATIONS MANAGER</dc:creator>
  <cp:lastModifiedBy>Bridcab</cp:lastModifiedBy>
  <cp:revision>56</cp:revision>
  <cp:lastPrinted>2017-03-28T08:35:56Z</cp:lastPrinted>
  <dcterms:created xsi:type="dcterms:W3CDTF">2017-03-15T08:26:44Z</dcterms:created>
  <dcterms:modified xsi:type="dcterms:W3CDTF">2018-03-15T14:16:34Z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