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4" autoAdjust="0"/>
    <p:restoredTop sz="94660"/>
  </p:normalViewPr>
  <p:slideViewPr>
    <p:cSldViewPr>
      <p:cViewPr varScale="1">
        <p:scale>
          <a:sx n="114" d="100"/>
          <a:sy n="114" d="100"/>
        </p:scale>
        <p:origin x="1500"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129E50-AF43-498A-931F-B05F65D9BEBC}" type="datetimeFigureOut">
              <a:rPr lang="en-GB" smtClean="0"/>
              <a:t>22/07/2022</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64A652-BCE7-4D7A-8BC9-C4D6B6F96585}" type="slidenum">
              <a:rPr lang="en-GB" smtClean="0"/>
              <a:t>‹#›</a:t>
            </a:fld>
            <a:endParaRPr lang="en-GB" dirty="0"/>
          </a:p>
        </p:txBody>
      </p:sp>
    </p:spTree>
    <p:extLst>
      <p:ext uri="{BB962C8B-B14F-4D97-AF65-F5344CB8AC3E}">
        <p14:creationId xmlns:p14="http://schemas.microsoft.com/office/powerpoint/2010/main" val="4145853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p>
            <a:fld id="{91EE8203-9418-414C-B14D-578544A35554}" type="datetimeFigureOut">
              <a:rPr lang="en-GB" smtClean="0"/>
              <a:t>22/07/2022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708C37-1345-4093-8824-C67F1AB4E230}" type="slidenum">
              <a:rPr lang="en-GB" smtClean="0"/>
              <a:t>‹#›</a:t>
            </a:fld>
            <a:endParaRPr lang="en-GB" dirty="0"/>
          </a:p>
        </p:txBody>
      </p:sp>
    </p:spTree>
    <p:extLst>
      <p:ext uri="{BB962C8B-B14F-4D97-AF65-F5344CB8AC3E}">
        <p14:creationId xmlns:p14="http://schemas.microsoft.com/office/powerpoint/2010/main" val="1477029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1EE8203-9418-414C-B14D-578544A35554}" type="datetimeFigureOut">
              <a:rPr lang="en-GB" smtClean="0"/>
              <a:t>22/07/2022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708C37-1345-4093-8824-C67F1AB4E230}" type="slidenum">
              <a:rPr lang="en-GB" smtClean="0"/>
              <a:t>‹#›</a:t>
            </a:fld>
            <a:endParaRPr lang="en-GB" dirty="0"/>
          </a:p>
        </p:txBody>
      </p:sp>
    </p:spTree>
    <p:extLst>
      <p:ext uri="{BB962C8B-B14F-4D97-AF65-F5344CB8AC3E}">
        <p14:creationId xmlns:p14="http://schemas.microsoft.com/office/powerpoint/2010/main" val="1458533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1EE8203-9418-414C-B14D-578544A35554}" type="datetimeFigureOut">
              <a:rPr lang="en-GB" smtClean="0"/>
              <a:t>22/07/2022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708C37-1345-4093-8824-C67F1AB4E230}" type="slidenum">
              <a:rPr lang="en-GB" smtClean="0"/>
              <a:t>‹#›</a:t>
            </a:fld>
            <a:endParaRPr lang="en-GB" dirty="0"/>
          </a:p>
        </p:txBody>
      </p:sp>
    </p:spTree>
    <p:extLst>
      <p:ext uri="{BB962C8B-B14F-4D97-AF65-F5344CB8AC3E}">
        <p14:creationId xmlns:p14="http://schemas.microsoft.com/office/powerpoint/2010/main" val="977352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1EE8203-9418-414C-B14D-578544A35554}" type="datetimeFigureOut">
              <a:rPr lang="en-GB" smtClean="0"/>
              <a:t>22/07/2022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708C37-1345-4093-8824-C67F1AB4E230}" type="slidenum">
              <a:rPr lang="en-GB" smtClean="0"/>
              <a:t>‹#›</a:t>
            </a:fld>
            <a:endParaRPr lang="en-GB" dirty="0"/>
          </a:p>
        </p:txBody>
      </p:sp>
    </p:spTree>
    <p:extLst>
      <p:ext uri="{BB962C8B-B14F-4D97-AF65-F5344CB8AC3E}">
        <p14:creationId xmlns:p14="http://schemas.microsoft.com/office/powerpoint/2010/main" val="383383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EE8203-9418-414C-B14D-578544A35554}" type="datetimeFigureOut">
              <a:rPr lang="en-GB" smtClean="0"/>
              <a:t>22/07/2022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708C37-1345-4093-8824-C67F1AB4E230}" type="slidenum">
              <a:rPr lang="en-GB" smtClean="0"/>
              <a:t>‹#›</a:t>
            </a:fld>
            <a:endParaRPr lang="en-GB" dirty="0"/>
          </a:p>
        </p:txBody>
      </p:sp>
    </p:spTree>
    <p:extLst>
      <p:ext uri="{BB962C8B-B14F-4D97-AF65-F5344CB8AC3E}">
        <p14:creationId xmlns:p14="http://schemas.microsoft.com/office/powerpoint/2010/main" val="1256111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1EE8203-9418-414C-B14D-578544A35554}" type="datetimeFigureOut">
              <a:rPr lang="en-GB" smtClean="0"/>
              <a:t>22/07/2022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708C37-1345-4093-8824-C67F1AB4E230}" type="slidenum">
              <a:rPr lang="en-GB" smtClean="0"/>
              <a:t>‹#›</a:t>
            </a:fld>
            <a:endParaRPr lang="en-GB" dirty="0"/>
          </a:p>
        </p:txBody>
      </p:sp>
    </p:spTree>
    <p:extLst>
      <p:ext uri="{BB962C8B-B14F-4D97-AF65-F5344CB8AC3E}">
        <p14:creationId xmlns:p14="http://schemas.microsoft.com/office/powerpoint/2010/main" val="805325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1EE8203-9418-414C-B14D-578544A35554}" type="datetimeFigureOut">
              <a:rPr lang="en-GB" smtClean="0"/>
              <a:t>22/07/2022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D708C37-1345-4093-8824-C67F1AB4E230}" type="slidenum">
              <a:rPr lang="en-GB" smtClean="0"/>
              <a:t>‹#›</a:t>
            </a:fld>
            <a:endParaRPr lang="en-GB" dirty="0"/>
          </a:p>
        </p:txBody>
      </p:sp>
    </p:spTree>
    <p:extLst>
      <p:ext uri="{BB962C8B-B14F-4D97-AF65-F5344CB8AC3E}">
        <p14:creationId xmlns:p14="http://schemas.microsoft.com/office/powerpoint/2010/main" val="2634323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1EE8203-9418-414C-B14D-578544A35554}" type="datetimeFigureOut">
              <a:rPr lang="en-GB" smtClean="0"/>
              <a:t>22/07/2022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D708C37-1345-4093-8824-C67F1AB4E230}" type="slidenum">
              <a:rPr lang="en-GB" smtClean="0"/>
              <a:t>‹#›</a:t>
            </a:fld>
            <a:endParaRPr lang="en-GB" dirty="0"/>
          </a:p>
        </p:txBody>
      </p:sp>
    </p:spTree>
    <p:extLst>
      <p:ext uri="{BB962C8B-B14F-4D97-AF65-F5344CB8AC3E}">
        <p14:creationId xmlns:p14="http://schemas.microsoft.com/office/powerpoint/2010/main" val="2388380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E8203-9418-414C-B14D-578544A35554}" type="datetimeFigureOut">
              <a:rPr lang="en-GB" smtClean="0"/>
              <a:t>22/07/2022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D708C37-1345-4093-8824-C67F1AB4E230}" type="slidenum">
              <a:rPr lang="en-GB" smtClean="0"/>
              <a:t>‹#›</a:t>
            </a:fld>
            <a:endParaRPr lang="en-GB" dirty="0"/>
          </a:p>
        </p:txBody>
      </p:sp>
    </p:spTree>
    <p:extLst>
      <p:ext uri="{BB962C8B-B14F-4D97-AF65-F5344CB8AC3E}">
        <p14:creationId xmlns:p14="http://schemas.microsoft.com/office/powerpoint/2010/main" val="136646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EE8203-9418-414C-B14D-578544A35554}" type="datetimeFigureOut">
              <a:rPr lang="en-GB" smtClean="0"/>
              <a:t>22/07/2022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708C37-1345-4093-8824-C67F1AB4E230}" type="slidenum">
              <a:rPr lang="en-GB" smtClean="0"/>
              <a:t>‹#›</a:t>
            </a:fld>
            <a:endParaRPr lang="en-GB" dirty="0"/>
          </a:p>
        </p:txBody>
      </p:sp>
    </p:spTree>
    <p:extLst>
      <p:ext uri="{BB962C8B-B14F-4D97-AF65-F5344CB8AC3E}">
        <p14:creationId xmlns:p14="http://schemas.microsoft.com/office/powerpoint/2010/main" val="2806690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EE8203-9418-414C-B14D-578544A35554}" type="datetimeFigureOut">
              <a:rPr lang="en-GB" smtClean="0"/>
              <a:t>22/07/2022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708C37-1345-4093-8824-C67F1AB4E230}" type="slidenum">
              <a:rPr lang="en-GB" smtClean="0"/>
              <a:t>‹#›</a:t>
            </a:fld>
            <a:endParaRPr lang="en-GB" dirty="0"/>
          </a:p>
        </p:txBody>
      </p:sp>
    </p:spTree>
    <p:extLst>
      <p:ext uri="{BB962C8B-B14F-4D97-AF65-F5344CB8AC3E}">
        <p14:creationId xmlns:p14="http://schemas.microsoft.com/office/powerpoint/2010/main" val="417297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E8203-9418-414C-B14D-578544A35554}" type="datetimeFigureOut">
              <a:rPr lang="en-GB" smtClean="0"/>
              <a:t>22/07/2022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08C37-1345-4093-8824-C67F1AB4E230}" type="slidenum">
              <a:rPr lang="en-GB" smtClean="0"/>
              <a:t>‹#›</a:t>
            </a:fld>
            <a:endParaRPr lang="en-GB" dirty="0"/>
          </a:p>
        </p:txBody>
      </p:sp>
    </p:spTree>
    <p:extLst>
      <p:ext uri="{BB962C8B-B14F-4D97-AF65-F5344CB8AC3E}">
        <p14:creationId xmlns:p14="http://schemas.microsoft.com/office/powerpoint/2010/main" val="761820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6530AD4A-CCFA-44A2-A002-4586DF1CB83B}"/>
              </a:ext>
            </a:extLst>
          </p:cNvPr>
          <p:cNvSpPr/>
          <p:nvPr/>
        </p:nvSpPr>
        <p:spPr>
          <a:xfrm>
            <a:off x="0" y="0"/>
            <a:ext cx="9144000" cy="6858000"/>
          </a:xfrm>
          <a:prstGeom prst="rect">
            <a:avLst/>
          </a:prstGeom>
          <a:solidFill>
            <a:schemeClr val="bg1">
              <a:lumMod val="85000"/>
            </a:schemeClr>
          </a:solidFill>
          <a:ln>
            <a:noFill/>
          </a:ln>
          <a:effectLst>
            <a:softEdge rad="63500"/>
          </a:effectLst>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C5C68BB8-8B34-4327-B19D-91A2AF8E6881}"/>
              </a:ext>
            </a:extLst>
          </p:cNvPr>
          <p:cNvSpPr/>
          <p:nvPr/>
        </p:nvSpPr>
        <p:spPr>
          <a:xfrm>
            <a:off x="1900915" y="0"/>
            <a:ext cx="5342168" cy="461665"/>
          </a:xfrm>
          <a:prstGeom prst="rect">
            <a:avLst/>
          </a:prstGeom>
          <a:noFill/>
        </p:spPr>
        <p:txBody>
          <a:bodyPr wrap="none" lIns="91440" tIns="45720" rIns="91440" bIns="45720">
            <a:spAutoFit/>
          </a:bodyPr>
          <a:lstStyle/>
          <a:p>
            <a:pPr algn="ctr"/>
            <a:r>
              <a:rPr lang="en-US" sz="2400" b="0" cap="none" spc="0" dirty="0">
                <a:ln w="0"/>
                <a:solidFill>
                  <a:schemeClr val="tx1"/>
                </a:solidFill>
                <a:effectLst>
                  <a:outerShdw blurRad="38100" dist="19050" dir="2700000" algn="tl" rotWithShape="0">
                    <a:schemeClr val="dk1">
                      <a:alpha val="40000"/>
                    </a:schemeClr>
                  </a:outerShdw>
                </a:effectLst>
              </a:rPr>
              <a:t>Contacting Disability Living Allowance</a:t>
            </a:r>
          </a:p>
        </p:txBody>
      </p:sp>
      <p:sp>
        <p:nvSpPr>
          <p:cNvPr id="9" name="TextBox 8">
            <a:extLst>
              <a:ext uri="{FF2B5EF4-FFF2-40B4-BE49-F238E27FC236}">
                <a16:creationId xmlns:a16="http://schemas.microsoft.com/office/drawing/2014/main" id="{82DE822B-B49F-4BBF-AAD9-3B66355CF7D4}"/>
              </a:ext>
            </a:extLst>
          </p:cNvPr>
          <p:cNvSpPr txBox="1"/>
          <p:nvPr/>
        </p:nvSpPr>
        <p:spPr>
          <a:xfrm>
            <a:off x="144433" y="3255748"/>
            <a:ext cx="6192867" cy="3801041"/>
          </a:xfrm>
          <a:prstGeom prst="rect">
            <a:avLst/>
          </a:prstGeom>
          <a:noFill/>
        </p:spPr>
        <p:txBody>
          <a:bodyPr wrap="square">
            <a:spAutoFit/>
          </a:bodyPr>
          <a:lstStyle/>
          <a:p>
            <a:r>
              <a:rPr lang="en-GB" sz="1200" b="1" dirty="0"/>
              <a:t>Disability Living Allowance (DLA) </a:t>
            </a:r>
            <a:br>
              <a:rPr lang="en-GB" sz="1400" b="1" dirty="0"/>
            </a:br>
            <a:r>
              <a:rPr lang="en-GB" sz="1100" dirty="0"/>
              <a:t>If you’ve made a claim for Personal Independence Payment (PIP) and you want to talk about Disability Living Allowance, you need to call the PIP number instead.</a:t>
            </a:r>
            <a:br>
              <a:rPr lang="en-GB" sz="1400" dirty="0"/>
            </a:br>
            <a:br>
              <a:rPr lang="en-GB" sz="1400" dirty="0"/>
            </a:br>
            <a:r>
              <a:rPr lang="en-GB" sz="1200" b="1" dirty="0"/>
              <a:t>PIP - 0800 121 4433</a:t>
            </a:r>
            <a:endParaRPr lang="en-GB" sz="1400" b="1" dirty="0"/>
          </a:p>
          <a:p>
            <a:r>
              <a:rPr lang="en-GB" sz="1100" dirty="0"/>
              <a:t>Monday to Friday 9am to 5pm</a:t>
            </a:r>
          </a:p>
          <a:p>
            <a:endParaRPr lang="en-GB" sz="1400" b="1" dirty="0"/>
          </a:p>
          <a:p>
            <a:r>
              <a:rPr lang="en-GB" sz="1100" dirty="0"/>
              <a:t>(If you were born after 8 April 1948)</a:t>
            </a:r>
          </a:p>
          <a:p>
            <a:r>
              <a:rPr lang="en-GB" sz="1200" b="1" dirty="0"/>
              <a:t>DLA Adult &amp; Child – 0800 121 4600</a:t>
            </a:r>
            <a:r>
              <a:rPr lang="en-GB" sz="1400" b="1" dirty="0"/>
              <a:t> </a:t>
            </a:r>
          </a:p>
          <a:p>
            <a:r>
              <a:rPr lang="en-GB" sz="1100" dirty="0"/>
              <a:t>Monday to Friday 9am to 5pm</a:t>
            </a:r>
          </a:p>
          <a:p>
            <a:endParaRPr lang="en-GB" sz="1400" dirty="0"/>
          </a:p>
          <a:p>
            <a:r>
              <a:rPr lang="en-GB" sz="1100" dirty="0"/>
              <a:t>(If you were born on or before 8 April 1948) </a:t>
            </a:r>
          </a:p>
          <a:p>
            <a:r>
              <a:rPr lang="en-GB" sz="1200" b="1" dirty="0"/>
              <a:t>Attendance Allowance (inc. DLA Pension Age) – 0800 731 0122</a:t>
            </a:r>
            <a:r>
              <a:rPr lang="en-GB" sz="1100" dirty="0"/>
              <a:t> </a:t>
            </a:r>
          </a:p>
          <a:p>
            <a:r>
              <a:rPr lang="en-GB" sz="1100" dirty="0"/>
              <a:t>Monday to Friday 8am to 5pm</a:t>
            </a:r>
          </a:p>
          <a:p>
            <a:br>
              <a:rPr lang="en-GB" dirty="0"/>
            </a:br>
            <a:br>
              <a:rPr lang="en-GB" dirty="0"/>
            </a:br>
            <a:endParaRPr lang="en-GB" dirty="0"/>
          </a:p>
          <a:p>
            <a:endParaRPr lang="en-GB" dirty="0"/>
          </a:p>
        </p:txBody>
      </p:sp>
      <p:sp>
        <p:nvSpPr>
          <p:cNvPr id="10" name="TextBox 9">
            <a:extLst>
              <a:ext uri="{FF2B5EF4-FFF2-40B4-BE49-F238E27FC236}">
                <a16:creationId xmlns:a16="http://schemas.microsoft.com/office/drawing/2014/main" id="{402B5CE8-B10D-4A02-9893-8ABBF33221BB}"/>
              </a:ext>
            </a:extLst>
          </p:cNvPr>
          <p:cNvSpPr txBox="1"/>
          <p:nvPr/>
        </p:nvSpPr>
        <p:spPr>
          <a:xfrm>
            <a:off x="138164" y="532998"/>
            <a:ext cx="7200800" cy="1815882"/>
          </a:xfrm>
          <a:prstGeom prst="rect">
            <a:avLst/>
          </a:prstGeom>
          <a:noFill/>
        </p:spPr>
        <p:txBody>
          <a:bodyPr wrap="square" rtlCol="0">
            <a:spAutoFit/>
          </a:bodyPr>
          <a:lstStyle/>
          <a:p>
            <a:r>
              <a:rPr lang="en-GB" sz="1400" dirty="0"/>
              <a:t>We have identified issues with customers contacting DLA and coming through to an incorrect area. This is causing redirections and confusion amongst customers.</a:t>
            </a:r>
          </a:p>
          <a:p>
            <a:br>
              <a:rPr lang="en-GB" sz="1400" dirty="0"/>
            </a:br>
            <a:r>
              <a:rPr lang="en-GB" sz="1400" dirty="0"/>
              <a:t>Evidence suggests that external areas are not asking customers their age and therefore could be providing incorrect numbers, on a recent data gather there were..</a:t>
            </a:r>
          </a:p>
          <a:p>
            <a:endParaRPr lang="en-GB" sz="1400" dirty="0"/>
          </a:p>
          <a:p>
            <a:pPr marL="285750" indent="-285750">
              <a:buFont typeface="Arial" panose="020B0604020202020204" pitchFamily="34" charset="0"/>
              <a:buChar char="•"/>
            </a:pPr>
            <a:r>
              <a:rPr lang="en-GB" sz="1400" dirty="0"/>
              <a:t>38.06% inappropriate calls to DLA where the customer wanted PIP </a:t>
            </a:r>
          </a:p>
          <a:p>
            <a:pPr marL="285750" indent="-285750">
              <a:buFont typeface="Arial" panose="020B0604020202020204" pitchFamily="34" charset="0"/>
              <a:buChar char="•"/>
            </a:pPr>
            <a:r>
              <a:rPr lang="en-GB" sz="1400" dirty="0"/>
              <a:t>35.22% inappropriate calls to DLA where the customer wanted DLA 65+ </a:t>
            </a:r>
          </a:p>
        </p:txBody>
      </p:sp>
      <p:graphicFrame>
        <p:nvGraphicFramePr>
          <p:cNvPr id="13" name="Table 12">
            <a:extLst>
              <a:ext uri="{FF2B5EF4-FFF2-40B4-BE49-F238E27FC236}">
                <a16:creationId xmlns:a16="http://schemas.microsoft.com/office/drawing/2014/main" id="{5947C84D-5A6F-4DE2-AF10-C4B3861C9400}"/>
              </a:ext>
            </a:extLst>
          </p:cNvPr>
          <p:cNvGraphicFramePr>
            <a:graphicFrameLocks noGrp="1"/>
          </p:cNvGraphicFramePr>
          <p:nvPr>
            <p:extLst>
              <p:ext uri="{D42A27DB-BD31-4B8C-83A1-F6EECF244321}">
                <p14:modId xmlns:p14="http://schemas.microsoft.com/office/powerpoint/2010/main" val="3377281441"/>
              </p:ext>
            </p:extLst>
          </p:nvPr>
        </p:nvGraphicFramePr>
        <p:xfrm>
          <a:off x="7380491" y="461665"/>
          <a:ext cx="1619672" cy="2011680"/>
        </p:xfrm>
        <a:graphic>
          <a:graphicData uri="http://schemas.openxmlformats.org/drawingml/2006/table">
            <a:tbl>
              <a:tblPr/>
              <a:tblGrid>
                <a:gridCol w="775608">
                  <a:extLst>
                    <a:ext uri="{9D8B030D-6E8A-4147-A177-3AD203B41FA5}">
                      <a16:colId xmlns:a16="http://schemas.microsoft.com/office/drawing/2014/main" val="1958580242"/>
                    </a:ext>
                  </a:extLst>
                </a:gridCol>
                <a:gridCol w="844064">
                  <a:extLst>
                    <a:ext uri="{9D8B030D-6E8A-4147-A177-3AD203B41FA5}">
                      <a16:colId xmlns:a16="http://schemas.microsoft.com/office/drawing/2014/main" val="909917445"/>
                    </a:ext>
                  </a:extLst>
                </a:gridCol>
              </a:tblGrid>
              <a:tr h="153114">
                <a:tc gridSpan="2">
                  <a:txBody>
                    <a:bodyPr/>
                    <a:lstStyle/>
                    <a:p>
                      <a:pPr algn="ctr" fontAlgn="b"/>
                      <a:r>
                        <a:rPr lang="en-GB" sz="1100" b="0" i="0" u="none" strike="noStrike" dirty="0">
                          <a:solidFill>
                            <a:srgbClr val="000000"/>
                          </a:solidFill>
                          <a:effectLst/>
                          <a:latin typeface="Calibri" panose="020F0502020204030204" pitchFamily="34" charset="0"/>
                        </a:rPr>
                        <a:t>Incorrect Service Line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hMerge="1">
                  <a:txBody>
                    <a:bodyPr/>
                    <a:lstStyle/>
                    <a:p>
                      <a:endParaRPr lang="en-GB"/>
                    </a:p>
                  </a:txBody>
                  <a:tcPr/>
                </a:tc>
                <a:extLst>
                  <a:ext uri="{0D108BD9-81ED-4DB2-BD59-A6C34878D82A}">
                    <a16:rowId xmlns:a16="http://schemas.microsoft.com/office/drawing/2014/main" val="3414447810"/>
                  </a:ext>
                </a:extLst>
              </a:tr>
              <a:tr h="153114">
                <a:tc>
                  <a:txBody>
                    <a:bodyPr/>
                    <a:lstStyle/>
                    <a:p>
                      <a:pPr algn="ctr" fontAlgn="b"/>
                      <a:r>
                        <a:rPr lang="en-GB" sz="1100" b="0" i="0" u="none" strike="noStrike" dirty="0">
                          <a:solidFill>
                            <a:srgbClr val="000000"/>
                          </a:solidFill>
                          <a:effectLst/>
                          <a:latin typeface="Calibri" panose="020F0502020204030204" pitchFamily="34" charset="0"/>
                        </a:rPr>
                        <a:t>DLA 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GB" sz="1100" b="0" i="0" u="none" strike="noStrike" dirty="0">
                          <a:solidFill>
                            <a:srgbClr val="000000"/>
                          </a:solidFill>
                          <a:effectLst/>
                          <a:latin typeface="Calibri" panose="020F0502020204030204" pitchFamily="34" charset="0"/>
                        </a:rPr>
                        <a:t>35.22%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2015828"/>
                  </a:ext>
                </a:extLst>
              </a:tr>
              <a:tr h="153114">
                <a:tc>
                  <a:txBody>
                    <a:bodyPr/>
                    <a:lstStyle/>
                    <a:p>
                      <a:pPr algn="ctr" fontAlgn="b"/>
                      <a:r>
                        <a:rPr lang="en-GB" sz="1100" b="0" i="0" u="none" strike="noStrike" dirty="0">
                          <a:solidFill>
                            <a:srgbClr val="000000"/>
                          </a:solidFill>
                          <a:effectLst/>
                          <a:latin typeface="Calibri" panose="020F0502020204030204" pitchFamily="34" charset="0"/>
                        </a:rPr>
                        <a:t>DLA Adult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GB" sz="1100" b="0" i="0" u="none" strike="noStrike" dirty="0">
                          <a:solidFill>
                            <a:srgbClr val="000000"/>
                          </a:solidFill>
                          <a:effectLst/>
                          <a:latin typeface="Calibri" panose="020F0502020204030204" pitchFamily="34" charset="0"/>
                        </a:rPr>
                        <a:t>8.50%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9871254"/>
                  </a:ext>
                </a:extLst>
              </a:tr>
              <a:tr h="153114">
                <a:tc>
                  <a:txBody>
                    <a:bodyPr/>
                    <a:lstStyle/>
                    <a:p>
                      <a:pPr algn="ctr" fontAlgn="b"/>
                      <a:r>
                        <a:rPr lang="en-GB" sz="1100" b="0" i="0" u="none" strike="noStrike" dirty="0">
                          <a:solidFill>
                            <a:srgbClr val="000000"/>
                          </a:solidFill>
                          <a:effectLst/>
                          <a:latin typeface="Calibri" panose="020F0502020204030204" pitchFamily="34" charset="0"/>
                        </a:rPr>
                        <a:t>DLA Child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GB" sz="1100" b="0" i="0" u="none" strike="noStrike" dirty="0">
                          <a:solidFill>
                            <a:srgbClr val="000000"/>
                          </a:solidFill>
                          <a:effectLst/>
                          <a:latin typeface="Calibri" panose="020F0502020204030204" pitchFamily="34" charset="0"/>
                        </a:rPr>
                        <a:t>3.24%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6711137"/>
                  </a:ext>
                </a:extLst>
              </a:tr>
              <a:tr h="153114">
                <a:tc>
                  <a:txBody>
                    <a:bodyPr/>
                    <a:lstStyle/>
                    <a:p>
                      <a:pPr algn="ctr" fontAlgn="b"/>
                      <a:r>
                        <a:rPr lang="en-GB" sz="1100" b="0" i="0" u="none" strike="noStrike" dirty="0">
                          <a:solidFill>
                            <a:srgbClr val="000000"/>
                          </a:solidFill>
                          <a:effectLst/>
                          <a:latin typeface="Calibri" panose="020F0502020204030204" pitchFamily="34" charset="0"/>
                        </a:rPr>
                        <a:t>DLA Exp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GB" sz="1100" b="0" i="0" u="none" strike="noStrike" dirty="0">
                          <a:solidFill>
                            <a:srgbClr val="000000"/>
                          </a:solidFill>
                          <a:effectLst/>
                          <a:latin typeface="Calibri" panose="020F0502020204030204" pitchFamily="34" charset="0"/>
                        </a:rPr>
                        <a:t>0.40%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2673083"/>
                  </a:ext>
                </a:extLst>
              </a:tr>
              <a:tr h="153114">
                <a:tc>
                  <a:txBody>
                    <a:bodyPr/>
                    <a:lstStyle/>
                    <a:p>
                      <a:pPr algn="ctr" fontAlgn="b"/>
                      <a:r>
                        <a:rPr lang="en-GB" sz="1100" b="0" i="0" u="none" strike="noStrike" dirty="0">
                          <a:solidFill>
                            <a:srgbClr val="000000"/>
                          </a:solidFill>
                          <a:effectLst/>
                          <a:latin typeface="Calibri" panose="020F0502020204030204" pitchFamily="34" charset="0"/>
                        </a:rPr>
                        <a:t>PIP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GB" sz="1100" b="0" i="0" u="none" strike="noStrike" dirty="0">
                          <a:solidFill>
                            <a:srgbClr val="000000"/>
                          </a:solidFill>
                          <a:effectLst/>
                          <a:latin typeface="Calibri" panose="020F0502020204030204" pitchFamily="34" charset="0"/>
                        </a:rPr>
                        <a:t>38.06%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9820965"/>
                  </a:ext>
                </a:extLst>
              </a:tr>
              <a:tr h="153114">
                <a:tc>
                  <a:txBody>
                    <a:bodyPr/>
                    <a:lstStyle/>
                    <a:p>
                      <a:pPr algn="ctr" fontAlgn="b"/>
                      <a:r>
                        <a:rPr lang="en-GB" sz="1100" b="0" i="0" u="none" strike="noStrike" dirty="0">
                          <a:solidFill>
                            <a:srgbClr val="000000"/>
                          </a:solidFill>
                          <a:effectLst/>
                          <a:latin typeface="Calibri" panose="020F0502020204030204" pitchFamily="34" charset="0"/>
                        </a:rPr>
                        <a:t>ESA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GB" sz="1100" b="0" i="0" u="none" strike="noStrike" dirty="0">
                          <a:solidFill>
                            <a:srgbClr val="000000"/>
                          </a:solidFill>
                          <a:effectLst/>
                          <a:latin typeface="Calibri" panose="020F0502020204030204" pitchFamily="34" charset="0"/>
                        </a:rPr>
                        <a:t>1.21%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0722894"/>
                  </a:ext>
                </a:extLst>
              </a:tr>
              <a:tr h="153114">
                <a:tc>
                  <a:txBody>
                    <a:bodyPr/>
                    <a:lstStyle/>
                    <a:p>
                      <a:pPr algn="ctr" fontAlgn="b"/>
                      <a:r>
                        <a:rPr lang="en-GB" sz="1100" b="0" i="0" u="none" strike="noStrike" dirty="0">
                          <a:solidFill>
                            <a:srgbClr val="000000"/>
                          </a:solidFill>
                          <a:effectLst/>
                          <a:latin typeface="Calibri" panose="020F0502020204030204" pitchFamily="34" charset="0"/>
                        </a:rPr>
                        <a:t>AA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GB" sz="1100" b="0" i="0" u="none" strike="noStrike" dirty="0">
                          <a:solidFill>
                            <a:srgbClr val="000000"/>
                          </a:solidFill>
                          <a:effectLst/>
                          <a:latin typeface="Calibri" panose="020F0502020204030204" pitchFamily="34" charset="0"/>
                        </a:rPr>
                        <a:t>2.02%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084725"/>
                  </a:ext>
                </a:extLst>
              </a:tr>
              <a:tr h="153114">
                <a:tc>
                  <a:txBody>
                    <a:bodyPr/>
                    <a:lstStyle/>
                    <a:p>
                      <a:pPr algn="ctr" fontAlgn="b"/>
                      <a:r>
                        <a:rPr lang="en-GB" sz="1100" b="0" i="0" u="none" strike="noStrike" dirty="0">
                          <a:solidFill>
                            <a:srgbClr val="000000"/>
                          </a:solidFill>
                          <a:effectLst/>
                          <a:latin typeface="Calibri" panose="020F0502020204030204" pitchFamily="34" charset="0"/>
                        </a:rPr>
                        <a:t>LA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GB" sz="1100" b="0" i="0" u="none" strike="noStrike" dirty="0">
                          <a:solidFill>
                            <a:srgbClr val="000000"/>
                          </a:solidFill>
                          <a:effectLst/>
                          <a:latin typeface="Calibri" panose="020F0502020204030204" pitchFamily="34" charset="0"/>
                        </a:rPr>
                        <a:t>0.40%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2081802"/>
                  </a:ext>
                </a:extLst>
              </a:tr>
              <a:tr h="153114">
                <a:tc>
                  <a:txBody>
                    <a:bodyPr/>
                    <a:lstStyle/>
                    <a:p>
                      <a:pPr algn="ctr" fontAlgn="b"/>
                      <a:r>
                        <a:rPr lang="en-GB" sz="1100" b="0" i="0" u="none" strike="noStrike" dirty="0">
                          <a:solidFill>
                            <a:srgbClr val="000000"/>
                          </a:solidFill>
                          <a:effectLst/>
                          <a:latin typeface="Calibri" panose="020F0502020204030204" pitchFamily="34" charset="0"/>
                        </a:rPr>
                        <a:t>JCP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GB" sz="1100" b="0" i="0" u="none" strike="noStrike" dirty="0">
                          <a:solidFill>
                            <a:srgbClr val="000000"/>
                          </a:solidFill>
                          <a:effectLst/>
                          <a:latin typeface="Calibri" panose="020F0502020204030204" pitchFamily="34" charset="0"/>
                        </a:rPr>
                        <a:t>1.62%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171952"/>
                  </a:ext>
                </a:extLst>
              </a:tr>
              <a:tr h="153114">
                <a:tc>
                  <a:txBody>
                    <a:bodyPr/>
                    <a:lstStyle/>
                    <a:p>
                      <a:pPr algn="ctr" fontAlgn="b"/>
                      <a:r>
                        <a:rPr lang="en-GB" sz="1100" b="0" i="0" u="none" strike="noStrike" dirty="0">
                          <a:solidFill>
                            <a:srgbClr val="000000"/>
                          </a:solidFill>
                          <a:effectLst/>
                          <a:latin typeface="Calibri" panose="020F0502020204030204" pitchFamily="34" charset="0"/>
                        </a:rPr>
                        <a:t>UC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GB" sz="1100" b="0" i="0" u="none" strike="noStrike" dirty="0">
                          <a:solidFill>
                            <a:srgbClr val="000000"/>
                          </a:solidFill>
                          <a:effectLst/>
                          <a:latin typeface="Calibri" panose="020F0502020204030204" pitchFamily="34" charset="0"/>
                        </a:rPr>
                        <a:t>1.62%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7472609"/>
                  </a:ext>
                </a:extLst>
              </a:tr>
              <a:tr h="153114">
                <a:tc>
                  <a:txBody>
                    <a:bodyPr/>
                    <a:lstStyle/>
                    <a:p>
                      <a:pPr algn="ctr" fontAlgn="b"/>
                      <a:r>
                        <a:rPr lang="en-GB" sz="1100" b="0" i="0" u="none" strike="noStrike" dirty="0">
                          <a:solidFill>
                            <a:srgbClr val="000000"/>
                          </a:solidFill>
                          <a:effectLst/>
                          <a:latin typeface="Calibri" panose="020F0502020204030204" pitchFamily="34" charset="0"/>
                        </a:rPr>
                        <a:t>Other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b"/>
                      <a:r>
                        <a:rPr lang="en-GB" sz="1100" b="0" i="0" u="none" strike="noStrike" dirty="0">
                          <a:solidFill>
                            <a:srgbClr val="000000"/>
                          </a:solidFill>
                          <a:effectLst/>
                          <a:latin typeface="Calibri" panose="020F0502020204030204" pitchFamily="34" charset="0"/>
                        </a:rPr>
                        <a:t>7.69%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0662177"/>
                  </a:ext>
                </a:extLst>
              </a:tr>
            </a:tbl>
          </a:graphicData>
        </a:graphic>
      </p:graphicFrame>
      <p:sp>
        <p:nvSpPr>
          <p:cNvPr id="20" name="Rectangle 19">
            <a:extLst>
              <a:ext uri="{FF2B5EF4-FFF2-40B4-BE49-F238E27FC236}">
                <a16:creationId xmlns:a16="http://schemas.microsoft.com/office/drawing/2014/main" id="{783AE4E3-96F7-436C-981D-3E14A83AF90E}"/>
              </a:ext>
            </a:extLst>
          </p:cNvPr>
          <p:cNvSpPr/>
          <p:nvPr/>
        </p:nvSpPr>
        <p:spPr>
          <a:xfrm>
            <a:off x="0" y="2732528"/>
            <a:ext cx="9144000" cy="523220"/>
          </a:xfrm>
          <a:prstGeom prst="rect">
            <a:avLst/>
          </a:prstGeom>
          <a:solidFill>
            <a:schemeClr val="accent5">
              <a:lumMod val="20000"/>
              <a:lumOff val="80000"/>
            </a:scheme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16" name="TextBox 15">
            <a:extLst>
              <a:ext uri="{FF2B5EF4-FFF2-40B4-BE49-F238E27FC236}">
                <a16:creationId xmlns:a16="http://schemas.microsoft.com/office/drawing/2014/main" id="{DEAA9D3F-4984-4FD3-AA2B-CA44DF445129}"/>
              </a:ext>
            </a:extLst>
          </p:cNvPr>
          <p:cNvSpPr txBox="1"/>
          <p:nvPr/>
        </p:nvSpPr>
        <p:spPr>
          <a:xfrm>
            <a:off x="122043" y="2732528"/>
            <a:ext cx="8861999" cy="523220"/>
          </a:xfrm>
          <a:prstGeom prst="rect">
            <a:avLst/>
          </a:prstGeom>
          <a:noFill/>
        </p:spPr>
        <p:txBody>
          <a:bodyPr wrap="square">
            <a:spAutoFit/>
          </a:bodyPr>
          <a:lstStyle/>
          <a:p>
            <a:r>
              <a:rPr lang="en-GB" sz="1400" b="1" dirty="0"/>
              <a:t>The below information is taken from the gov.uk website and shows the correct service lines to call based on date of birth, or if the customer is currently claiming PIP or on the PIP journey…</a:t>
            </a:r>
          </a:p>
        </p:txBody>
      </p:sp>
      <p:sp>
        <p:nvSpPr>
          <p:cNvPr id="18" name="TextBox 17">
            <a:extLst>
              <a:ext uri="{FF2B5EF4-FFF2-40B4-BE49-F238E27FC236}">
                <a16:creationId xmlns:a16="http://schemas.microsoft.com/office/drawing/2014/main" id="{09DB0676-4808-4235-883F-7E44BE6DB845}"/>
              </a:ext>
            </a:extLst>
          </p:cNvPr>
          <p:cNvSpPr txBox="1"/>
          <p:nvPr/>
        </p:nvSpPr>
        <p:spPr>
          <a:xfrm>
            <a:off x="6828968" y="5205873"/>
            <a:ext cx="2160240" cy="1384995"/>
          </a:xfrm>
          <a:prstGeom prst="rect">
            <a:avLst/>
          </a:prstGeom>
          <a:noFill/>
        </p:spPr>
        <p:txBody>
          <a:bodyPr wrap="square" rtlCol="0">
            <a:spAutoFit/>
          </a:bodyPr>
          <a:lstStyle/>
          <a:p>
            <a:r>
              <a:rPr lang="en-GB" sz="1200" dirty="0"/>
              <a:t>*IVR messages are in place on these service lines but they are lengthy and can cause further confusion. It is imperative that we advise all callers of correct numbers to prevent persistent redials.</a:t>
            </a:r>
          </a:p>
        </p:txBody>
      </p:sp>
    </p:spTree>
    <p:extLst>
      <p:ext uri="{BB962C8B-B14F-4D97-AF65-F5344CB8AC3E}">
        <p14:creationId xmlns:p14="http://schemas.microsoft.com/office/powerpoint/2010/main" val="740633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TotalTime>
  <Words>306</Words>
  <Application>Microsoft Office PowerPoint</Application>
  <PresentationFormat>On-screen Show (4:3)</PresentationFormat>
  <Paragraphs>42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Fothergill Brad DWP PLANNING &amp; SERVICE DELIVERY</dc:creator>
  <cp:lastModifiedBy>Fothergill Brad DWP PLANNING &amp; SERVICE DELIVERY</cp:lastModifiedBy>
  <cp:revision>6</cp:revision>
  <dcterms:created xsi:type="dcterms:W3CDTF">2022-07-22T09:56:50Z</dcterms:created>
  <dcterms:modified xsi:type="dcterms:W3CDTF">2022-07-22T10:46:44Z</dcterms:modified>
</cp:coreProperties>
</file>