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41"/>
  </p:notesMasterIdLst>
  <p:sldIdLst>
    <p:sldId id="256" r:id="rId2"/>
    <p:sldId id="257" r:id="rId3"/>
    <p:sldId id="275" r:id="rId4"/>
    <p:sldId id="261" r:id="rId5"/>
    <p:sldId id="308" r:id="rId6"/>
    <p:sldId id="266" r:id="rId7"/>
    <p:sldId id="276" r:id="rId8"/>
    <p:sldId id="324" r:id="rId9"/>
    <p:sldId id="278" r:id="rId10"/>
    <p:sldId id="280" r:id="rId11"/>
    <p:sldId id="298" r:id="rId12"/>
    <p:sldId id="312" r:id="rId13"/>
    <p:sldId id="279" r:id="rId14"/>
    <p:sldId id="325" r:id="rId15"/>
    <p:sldId id="286" r:id="rId16"/>
    <p:sldId id="285" r:id="rId17"/>
    <p:sldId id="323" r:id="rId18"/>
    <p:sldId id="284" r:id="rId19"/>
    <p:sldId id="287" r:id="rId20"/>
    <p:sldId id="307" r:id="rId21"/>
    <p:sldId id="288" r:id="rId22"/>
    <p:sldId id="291" r:id="rId23"/>
    <p:sldId id="316" r:id="rId24"/>
    <p:sldId id="292" r:id="rId25"/>
    <p:sldId id="294" r:id="rId26"/>
    <p:sldId id="313" r:id="rId27"/>
    <p:sldId id="315" r:id="rId28"/>
    <p:sldId id="295" r:id="rId29"/>
    <p:sldId id="290" r:id="rId30"/>
    <p:sldId id="269" r:id="rId31"/>
    <p:sldId id="260" r:id="rId32"/>
    <p:sldId id="259" r:id="rId33"/>
    <p:sldId id="268" r:id="rId34"/>
    <p:sldId id="274" r:id="rId35"/>
    <p:sldId id="299" r:id="rId36"/>
    <p:sldId id="301" r:id="rId37"/>
    <p:sldId id="302" r:id="rId38"/>
    <p:sldId id="303" r:id="rId39"/>
    <p:sldId id="267" r:id="rId40"/>
  </p:sldIdLst>
  <p:sldSz cx="9144000" cy="6858000" type="screen4x3"/>
  <p:notesSz cx="6802438"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E0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75" autoAdjust="0"/>
    <p:restoredTop sz="93395" autoAdjust="0"/>
  </p:normalViewPr>
  <p:slideViewPr>
    <p:cSldViewPr>
      <p:cViewPr>
        <p:scale>
          <a:sx n="120" d="100"/>
          <a:sy n="120" d="100"/>
        </p:scale>
        <p:origin x="-402" y="24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772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3141" y="0"/>
            <a:ext cx="2947723" cy="497126"/>
          </a:xfrm>
          <a:prstGeom prst="rect">
            <a:avLst/>
          </a:prstGeom>
        </p:spPr>
        <p:txBody>
          <a:bodyPr vert="horz" lIns="91440" tIns="45720" rIns="91440" bIns="45720" rtlCol="0"/>
          <a:lstStyle>
            <a:lvl1pPr algn="r">
              <a:defRPr sz="1200"/>
            </a:lvl1pPr>
          </a:lstStyle>
          <a:p>
            <a:fld id="{4D5DCDA8-E453-47EF-9FCD-3559EEEE00AE}" type="datetimeFigureOut">
              <a:rPr lang="en-GB" smtClean="0"/>
              <a:t>14/03/2018</a:t>
            </a:fld>
            <a:endParaRPr lang="en-GB"/>
          </a:p>
        </p:txBody>
      </p:sp>
      <p:sp>
        <p:nvSpPr>
          <p:cNvPr id="4" name="Slide Image Placeholder 3"/>
          <p:cNvSpPr>
            <a:spLocks noGrp="1" noRot="1" noChangeAspect="1"/>
          </p:cNvSpPr>
          <p:nvPr>
            <p:ph type="sldImg" idx="2"/>
          </p:nvPr>
        </p:nvSpPr>
        <p:spPr>
          <a:xfrm>
            <a:off x="917575" y="746125"/>
            <a:ext cx="496728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244" y="4722694"/>
            <a:ext cx="544195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3662"/>
            <a:ext cx="2947723"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3141" y="9443662"/>
            <a:ext cx="2947723" cy="497126"/>
          </a:xfrm>
          <a:prstGeom prst="rect">
            <a:avLst/>
          </a:prstGeom>
        </p:spPr>
        <p:txBody>
          <a:bodyPr vert="horz" lIns="91440" tIns="45720" rIns="91440" bIns="45720" rtlCol="0" anchor="b"/>
          <a:lstStyle>
            <a:lvl1pPr algn="r">
              <a:defRPr sz="1200"/>
            </a:lvl1pPr>
          </a:lstStyle>
          <a:p>
            <a:fld id="{DE5372CA-6852-4B0C-BC72-557F32522B10}" type="slidenum">
              <a:rPr lang="en-GB" smtClean="0"/>
              <a:t>‹#›</a:t>
            </a:fld>
            <a:endParaRPr lang="en-GB"/>
          </a:p>
        </p:txBody>
      </p:sp>
    </p:spTree>
    <p:extLst>
      <p:ext uri="{BB962C8B-B14F-4D97-AF65-F5344CB8AC3E}">
        <p14:creationId xmlns:p14="http://schemas.microsoft.com/office/powerpoint/2010/main" val="89215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a:t>
            </a:fld>
            <a:endParaRPr lang="en-GB" dirty="0"/>
          </a:p>
        </p:txBody>
      </p:sp>
    </p:spTree>
    <p:extLst>
      <p:ext uri="{BB962C8B-B14F-4D97-AF65-F5344CB8AC3E}">
        <p14:creationId xmlns:p14="http://schemas.microsoft.com/office/powerpoint/2010/main" val="2094435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11</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12</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13</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14</a:t>
            </a:fld>
            <a:endParaRPr lang="en-GB" dirty="0"/>
          </a:p>
        </p:txBody>
      </p:sp>
    </p:spTree>
    <p:extLst>
      <p:ext uri="{BB962C8B-B14F-4D97-AF65-F5344CB8AC3E}">
        <p14:creationId xmlns:p14="http://schemas.microsoft.com/office/powerpoint/2010/main" val="1607259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15</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16</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17</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18</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19</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20</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Edit text</a:t>
            </a:r>
            <a:r>
              <a:rPr lang="en-GB" baseline="0" dirty="0" smtClean="0"/>
              <a:t> *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a:t>
            </a:fld>
            <a:endParaRPr lang="en-GB" dirty="0"/>
          </a:p>
        </p:txBody>
      </p:sp>
    </p:spTree>
    <p:extLst>
      <p:ext uri="{BB962C8B-B14F-4D97-AF65-F5344CB8AC3E}">
        <p14:creationId xmlns:p14="http://schemas.microsoft.com/office/powerpoint/2010/main" val="13103404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21</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22</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23</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24</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25</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26</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27</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28</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29</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Add title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31</a:t>
            </a:fld>
            <a:endParaRPr lang="en-GB"/>
          </a:p>
        </p:txBody>
      </p:sp>
    </p:spTree>
    <p:extLst>
      <p:ext uri="{BB962C8B-B14F-4D97-AF65-F5344CB8AC3E}">
        <p14:creationId xmlns:p14="http://schemas.microsoft.com/office/powerpoint/2010/main" val="4196087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Edit text *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3</a:t>
            </a:fld>
            <a:endParaRPr lang="en-GB" dirty="0"/>
          </a:p>
        </p:txBody>
      </p:sp>
    </p:spTree>
    <p:extLst>
      <p:ext uri="{BB962C8B-B14F-4D97-AF65-F5344CB8AC3E}">
        <p14:creationId xmlns:p14="http://schemas.microsoft.com/office/powerpoint/2010/main" val="13957222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smtClean="0"/>
              <a:t>*Speak</a:t>
            </a:r>
            <a:r>
              <a:rPr lang="en-GB" i="1" baseline="0" dirty="0" smtClean="0"/>
              <a:t> to Esther/Veronica/others* </a:t>
            </a:r>
            <a:endParaRPr lang="en-GB" i="1" dirty="0"/>
          </a:p>
        </p:txBody>
      </p:sp>
      <p:sp>
        <p:nvSpPr>
          <p:cNvPr id="4" name="Slide Number Placeholder 3"/>
          <p:cNvSpPr>
            <a:spLocks noGrp="1"/>
          </p:cNvSpPr>
          <p:nvPr>
            <p:ph type="sldNum" sz="quarter" idx="10"/>
          </p:nvPr>
        </p:nvSpPr>
        <p:spPr/>
        <p:txBody>
          <a:bodyPr/>
          <a:lstStyle/>
          <a:p>
            <a:fld id="{DE5372CA-6852-4B0C-BC72-557F32522B10}" type="slidenum">
              <a:rPr lang="en-GB" smtClean="0"/>
              <a:t>35</a:t>
            </a:fld>
            <a:endParaRPr lang="en-GB"/>
          </a:p>
        </p:txBody>
      </p:sp>
    </p:spTree>
    <p:extLst>
      <p:ext uri="{BB962C8B-B14F-4D97-AF65-F5344CB8AC3E}">
        <p14:creationId xmlns:p14="http://schemas.microsoft.com/office/powerpoint/2010/main" val="2335554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Link</a:t>
            </a:r>
            <a:r>
              <a:rPr lang="en-GB" baseline="0" dirty="0" smtClean="0"/>
              <a:t> in email addresses *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4</a:t>
            </a:fld>
            <a:endParaRPr lang="en-GB"/>
          </a:p>
        </p:txBody>
      </p:sp>
    </p:spTree>
    <p:extLst>
      <p:ext uri="{BB962C8B-B14F-4D97-AF65-F5344CB8AC3E}">
        <p14:creationId xmlns:p14="http://schemas.microsoft.com/office/powerpoint/2010/main" val="1579636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Edit</a:t>
            </a:r>
            <a:r>
              <a:rPr lang="en-GB" baseline="0" dirty="0" smtClean="0"/>
              <a:t> buttons </a:t>
            </a:r>
            <a:endParaRPr lang="en-GB" dirty="0" smtClean="0"/>
          </a:p>
          <a:p>
            <a:r>
              <a:rPr lang="en-GB" dirty="0" smtClean="0"/>
              <a:t>Add in all hyperlinks</a:t>
            </a:r>
          </a:p>
        </p:txBody>
      </p:sp>
      <p:sp>
        <p:nvSpPr>
          <p:cNvPr id="4" name="Slide Number Placeholder 3"/>
          <p:cNvSpPr>
            <a:spLocks noGrp="1"/>
          </p:cNvSpPr>
          <p:nvPr>
            <p:ph type="sldNum" sz="quarter" idx="10"/>
          </p:nvPr>
        </p:nvSpPr>
        <p:spPr/>
        <p:txBody>
          <a:bodyPr/>
          <a:lstStyle/>
          <a:p>
            <a:fld id="{DE5372CA-6852-4B0C-BC72-557F32522B10}" type="slidenum">
              <a:rPr lang="en-GB" smtClean="0"/>
              <a:t>6</a:t>
            </a:fld>
            <a:endParaRPr lang="en-GB"/>
          </a:p>
        </p:txBody>
      </p:sp>
    </p:spTree>
    <p:extLst>
      <p:ext uri="{BB962C8B-B14F-4D97-AF65-F5344CB8AC3E}">
        <p14:creationId xmlns:p14="http://schemas.microsoft.com/office/powerpoint/2010/main" val="2141035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7</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8</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9</a:t>
            </a:fld>
            <a:endParaRPr lang="en-GB"/>
          </a:p>
        </p:txBody>
      </p:sp>
    </p:spTree>
    <p:extLst>
      <p:ext uri="{BB962C8B-B14F-4D97-AF65-F5344CB8AC3E}">
        <p14:creationId xmlns:p14="http://schemas.microsoft.com/office/powerpoint/2010/main" val="1607259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Find</a:t>
            </a:r>
            <a:r>
              <a:rPr lang="en-GB" baseline="0" dirty="0" smtClean="0"/>
              <a:t> all helplines/meeting locations </a:t>
            </a:r>
            <a:endParaRPr lang="en-GB" dirty="0"/>
          </a:p>
        </p:txBody>
      </p:sp>
      <p:sp>
        <p:nvSpPr>
          <p:cNvPr id="4" name="Slide Number Placeholder 3"/>
          <p:cNvSpPr>
            <a:spLocks noGrp="1"/>
          </p:cNvSpPr>
          <p:nvPr>
            <p:ph type="sldNum" sz="quarter" idx="10"/>
          </p:nvPr>
        </p:nvSpPr>
        <p:spPr/>
        <p:txBody>
          <a:bodyPr/>
          <a:lstStyle/>
          <a:p>
            <a:fld id="{DE5372CA-6852-4B0C-BC72-557F32522B10}" type="slidenum">
              <a:rPr lang="en-GB" smtClean="0"/>
              <a:t>10</a:t>
            </a:fld>
            <a:endParaRPr lang="en-GB" dirty="0"/>
          </a:p>
        </p:txBody>
      </p:sp>
    </p:spTree>
    <p:extLst>
      <p:ext uri="{BB962C8B-B14F-4D97-AF65-F5344CB8AC3E}">
        <p14:creationId xmlns:p14="http://schemas.microsoft.com/office/powerpoint/2010/main" val="16072593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1EE8203-9418-414C-B14D-578544A35554}" type="datetimeFigureOut">
              <a:rPr lang="en-GB" smtClean="0"/>
              <a:t>14/03/2018</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D708C37-1345-4093-8824-C67F1AB4E23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EE8203-9418-414C-B14D-578544A35554}" type="datetimeFigureOut">
              <a:rPr lang="en-GB" smtClean="0"/>
              <a:t>14/03/2018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D708C37-1345-4093-8824-C67F1AB4E23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EE8203-9418-414C-B14D-578544A35554}" type="datetimeFigureOut">
              <a:rPr lang="en-GB" smtClean="0"/>
              <a:t>14/03/2018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D708C37-1345-4093-8824-C67F1AB4E23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EE8203-9418-414C-B14D-578544A35554}" type="datetimeFigureOut">
              <a:rPr lang="en-GB" smtClean="0"/>
              <a:t>14/03/2018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D708C37-1345-4093-8824-C67F1AB4E230}"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1EE8203-9418-414C-B14D-578544A35554}" type="datetimeFigureOut">
              <a:rPr lang="en-GB" smtClean="0"/>
              <a:t>14/03/2018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D708C37-1345-4093-8824-C67F1AB4E230}"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EE8203-9418-414C-B14D-578544A35554}" type="datetimeFigureOut">
              <a:rPr lang="en-GB" smtClean="0"/>
              <a:t>14/03/2018</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D708C37-1345-4093-8824-C67F1AB4E230}"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1EE8203-9418-414C-B14D-578544A35554}" type="datetimeFigureOut">
              <a:rPr lang="en-GB" smtClean="0"/>
              <a:t>14/03/2018</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DD708C37-1345-4093-8824-C67F1AB4E230}"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1EE8203-9418-414C-B14D-578544A35554}" type="datetimeFigureOut">
              <a:rPr lang="en-GB" smtClean="0"/>
              <a:t>14/03/2018</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DD708C37-1345-4093-8824-C67F1AB4E230}"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1EE8203-9418-414C-B14D-578544A35554}" type="datetimeFigureOut">
              <a:rPr lang="en-GB" smtClean="0"/>
              <a:t>14/03/2018</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DD708C37-1345-4093-8824-C67F1AB4E23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1EE8203-9418-414C-B14D-578544A35554}" type="datetimeFigureOut">
              <a:rPr lang="en-GB" smtClean="0"/>
              <a:t>14/03/2018</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D708C37-1345-4093-8824-C67F1AB4E230}"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1EE8203-9418-414C-B14D-578544A35554}" type="datetimeFigureOut">
              <a:rPr lang="en-GB" smtClean="0"/>
              <a:t>14/03/2018</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D708C37-1345-4093-8824-C67F1AB4E230}"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1EE8203-9418-414C-B14D-578544A35554}" type="datetimeFigureOut">
              <a:rPr lang="en-GB" smtClean="0"/>
              <a:t>14/03/2018</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D708C37-1345-4093-8824-C67F1AB4E23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hyperlink" Target="http://uk-sobs.org.uk/" TargetMode="External"/><Relationship Id="rId13" Type="http://schemas.openxmlformats.org/officeDocument/2006/relationships/hyperlink" Target="https://sbnwk.org.uk/" TargetMode="External"/><Relationship Id="rId3" Type="http://schemas.openxmlformats.org/officeDocument/2006/relationships/image" Target="../media/image3.png"/><Relationship Id="rId7" Type="http://schemas.openxmlformats.org/officeDocument/2006/relationships/hyperlink" Target="https://www.cruse.org.uk/" TargetMode="External"/><Relationship Id="rId12" Type="http://schemas.openxmlformats.org/officeDocument/2006/relationships/hyperlink" Target="http://childdeathhelpline.org.uk/contact-us/4583966918" TargetMode="External"/><Relationship Id="rId17" Type="http://schemas.openxmlformats.org/officeDocument/2006/relationships/hyperlink" Target="https://www.griefencounter.org.uk/young-people/" TargetMode="External"/><Relationship Id="rId2" Type="http://schemas.openxmlformats.org/officeDocument/2006/relationships/notesSlide" Target="../notesSlides/notesSlide9.xml"/><Relationship Id="rId16" Type="http://schemas.openxmlformats.org/officeDocument/2006/relationships/hyperlink" Target="mailto:support@griefencounter.org.uk" TargetMode="External"/><Relationship Id="rId1" Type="http://schemas.openxmlformats.org/officeDocument/2006/relationships/slideLayout" Target="../slideLayouts/slideLayout7.xml"/><Relationship Id="rId6" Type="http://schemas.openxmlformats.org/officeDocument/2006/relationships/hyperlink" Target="https://childbereavementuk.org/wp-content/uploads/2016/05/BN0001_16_02-Newham-Trifold-WEB-and-EMAIL.pdf" TargetMode="External"/><Relationship Id="rId11" Type="http://schemas.openxmlformats.org/officeDocument/2006/relationships/hyperlink" Target="https://bereavementadvice.org/" TargetMode="External"/><Relationship Id="rId5" Type="http://schemas.openxmlformats.org/officeDocument/2006/relationships/hyperlink" Target="mailto:support@childbereavementuk.org" TargetMode="External"/><Relationship Id="rId15" Type="http://schemas.openxmlformats.org/officeDocument/2006/relationships/hyperlink" Target="https://www.griefencounter.org.uk/" TargetMode="External"/><Relationship Id="rId10" Type="http://schemas.openxmlformats.org/officeDocument/2006/relationships/hyperlink" Target="http://bereavement-trust.org.uk/" TargetMode="External"/><Relationship Id="rId4" Type="http://schemas.openxmlformats.org/officeDocument/2006/relationships/hyperlink" Target="https://childbereavementuk.org/" TargetMode="External"/><Relationship Id="rId9" Type="http://schemas.openxmlformats.org/officeDocument/2006/relationships/hyperlink" Target="https://uksobs.org/we-can-help/local-support-groups/find/?gmw_post=supportgroup&amp;gmw_address%5b0%5d=se15%205ds&amp;gmw_distance=100&amp;gmw_units=imperial&amp;gmw_form=1&amp;gmw_per_page=25&amp;gmw_lat=51.4732797&amp;gmw_lng=-0.07220040000004246&amp;gmw_px=pt&amp;action=gmw_post" TargetMode="External"/><Relationship Id="rId14" Type="http://schemas.openxmlformats.org/officeDocument/2006/relationships/hyperlink" Target="http://www.bereavementcharity.org.uk/index.php"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hyperlink" Target="https://www.lambeth.gov.uk/social-support-and-health/contact-the-social-care-and-support-team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hyperlink" Target="http://www.carersuk.org/about-us" TargetMode="External"/><Relationship Id="rId4" Type="http://schemas.openxmlformats.org/officeDocument/2006/relationships/hyperlink" Target="https://www.lambeth.gov.uk/social-support-and-health/contact-the-social-care-and-support-teams"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sense.org.uk/" TargetMode="External"/><Relationship Id="rId3" Type="http://schemas.openxmlformats.org/officeDocument/2006/relationships/image" Target="../media/image3.png"/><Relationship Id="rId7" Type="http://schemas.openxmlformats.org/officeDocument/2006/relationships/hyperlink" Target="https://www.hearinglink.org/"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www.actiononhearingloss.org.uk/" TargetMode="External"/><Relationship Id="rId11" Type="http://schemas.openxmlformats.org/officeDocument/2006/relationships/hyperlink" Target="http://intralink/1/jcp/directorates/cp/blm/csatoz/dwp_m312415.asp#TopOfPage" TargetMode="External"/><Relationship Id="rId5" Type="http://schemas.openxmlformats.org/officeDocument/2006/relationships/hyperlink" Target="http://www.deafplus.org/what-we-do/bsl-advice-helpline/" TargetMode="External"/><Relationship Id="rId10" Type="http://schemas.openxmlformats.org/officeDocument/2006/relationships/hyperlink" Target="http://intralink/1/jcp/directorates/cp/blm/csatoz/dwp_m312347.asp#TopOfPage" TargetMode="External"/><Relationship Id="rId4" Type="http://schemas.openxmlformats.org/officeDocument/2006/relationships/hyperlink" Target="http://www.deafplus.org/" TargetMode="External"/><Relationship Id="rId9" Type="http://schemas.openxmlformats.org/officeDocument/2006/relationships/hyperlink" Target="http://www.signhealth.org.uk/our-projects/deafhope-projects/deafhope-service/"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royaldeaf.org.uk/make-a-referral-book-an-interpreter/make-a-referral/" TargetMode="External"/><Relationship Id="rId3" Type="http://schemas.openxmlformats.org/officeDocument/2006/relationships/image" Target="../media/image3.png"/><Relationship Id="rId7" Type="http://schemas.openxmlformats.org/officeDocument/2006/relationships/hyperlink" Target="http://www.disabilitylambeth.org.uk/dasl/advice/c-rad-deaf-advice-service1/" TargetMode="External"/><Relationship Id="rId12" Type="http://schemas.openxmlformats.org/officeDocument/2006/relationships/hyperlink" Target="http://selvis.org.uk/contact-selvi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www.disabilitylambeth.org.uk/uploads/Revised_RAD_Lambeth_flyer_June_2016.pdf" TargetMode="External"/><Relationship Id="rId11" Type="http://schemas.openxmlformats.org/officeDocument/2006/relationships/hyperlink" Target="http://selvis.org.uk/" TargetMode="External"/><Relationship Id="rId5" Type="http://schemas.openxmlformats.org/officeDocument/2006/relationships/hyperlink" Target="http://www.royaldeaf.org.uk/" TargetMode="External"/><Relationship Id="rId10" Type="http://schemas.openxmlformats.org/officeDocument/2006/relationships/hyperlink" Target="http://www.faceblind.org.uk/support-groups/" TargetMode="External"/><Relationship Id="rId4" Type="http://schemas.openxmlformats.org/officeDocument/2006/relationships/hyperlink" Target="http://www.disabilitylambeth.org.uk/" TargetMode="External"/><Relationship Id="rId9" Type="http://schemas.openxmlformats.org/officeDocument/2006/relationships/hyperlink" Target="https://www.tinnitus.org.uk/"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nationaldebtline.org/" TargetMode="External"/><Relationship Id="rId13" Type="http://schemas.openxmlformats.org/officeDocument/2006/relationships/hyperlink" Target="http://www.2.southwark.gov.uk/downloads/download/44/debt_and_money_advice" TargetMode="External"/><Relationship Id="rId3" Type="http://schemas.openxmlformats.org/officeDocument/2006/relationships/image" Target="../media/image3.png"/><Relationship Id="rId7" Type="http://schemas.openxmlformats.org/officeDocument/2006/relationships/hyperlink" Target="https://www.citizensadvice.org.uk/debt-and-money/help-with-debt/get-help-with-your-debts/get-help-with-your-debts/" TargetMode="External"/><Relationship Id="rId12" Type="http://schemas.openxmlformats.org/officeDocument/2006/relationships/hyperlink" Target="http://www.southwarkadvice.org.uk/"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onelambethadvice.org.uk/contact-us/" TargetMode="External"/><Relationship Id="rId11" Type="http://schemas.openxmlformats.org/officeDocument/2006/relationships/hyperlink" Target="http://ageuklondonopinionexchange.org.uk/the-nhs-stressline/" TargetMode="External"/><Relationship Id="rId5" Type="http://schemas.openxmlformats.org/officeDocument/2006/relationships/hyperlink" Target="https://www.lambeth.gov.uk/benefits-and-council-tax/housing-benefit/get-benefits-advice" TargetMode="External"/><Relationship Id="rId15" Type="http://schemas.openxmlformats.org/officeDocument/2006/relationships/hyperlink" Target="http://www.debtadvicefoundation.org/" TargetMode="External"/><Relationship Id="rId10" Type="http://schemas.openxmlformats.org/officeDocument/2006/relationships/hyperlink" Target="https://england.shelter.org.uk/" TargetMode="External"/><Relationship Id="rId4" Type="http://schemas.openxmlformats.org/officeDocument/2006/relationships/hyperlink" Target="https://brixtonadvice.org.uk/" TargetMode="External"/><Relationship Id="rId9" Type="http://schemas.openxmlformats.org/officeDocument/2006/relationships/hyperlink" Target="https://www.stepchange.org/" TargetMode="External"/><Relationship Id="rId14" Type="http://schemas.openxmlformats.org/officeDocument/2006/relationships/hyperlink" Target="http://taxaid.org.uk/"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rightsofwomen.org.uk/get-advice/women-london/" TargetMode="External"/><Relationship Id="rId3" Type="http://schemas.openxmlformats.org/officeDocument/2006/relationships/image" Target="../media/image3.png"/><Relationship Id="rId7" Type="http://schemas.openxmlformats.org/officeDocument/2006/relationships/hyperlink" Target="http://www.womanstrust.org.uk/"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hyperlink" Target="https://rapecrisis.org.uk/centreslist.php?area=london" TargetMode="External"/><Relationship Id="rId5" Type="http://schemas.openxmlformats.org/officeDocument/2006/relationships/hyperlink" Target="http://solacewomensaid.org/" TargetMode="External"/><Relationship Id="rId4" Type="http://schemas.openxmlformats.org/officeDocument/2006/relationships/hyperlink" Target="http://www.refuge.org.uk/"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elderabuse.org.uk/" TargetMode="External"/><Relationship Id="rId3" Type="http://schemas.openxmlformats.org/officeDocument/2006/relationships/image" Target="../media/image3.png"/><Relationship Id="rId7" Type="http://schemas.openxmlformats.org/officeDocument/2006/relationships/hyperlink" Target="http://dvip.org/"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hyperlink" Target="http://www.mensadviceline.org.uk/" TargetMode="External"/><Relationship Id="rId5" Type="http://schemas.openxmlformats.org/officeDocument/2006/relationships/hyperlink" Target="http://new.mankind.org.uk/" TargetMode="External"/><Relationship Id="rId4" Type="http://schemas.openxmlformats.org/officeDocument/2006/relationships/hyperlink" Target="http://lgbtdap.org.uk/self-referrals/" TargetMode="External"/><Relationship Id="rId9" Type="http://schemas.openxmlformats.org/officeDocument/2006/relationships/hyperlink" Target="http://www.bedehouse.org.u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hyperlink" Target="http://www.stonewall.org.uk/" TargetMode="External"/><Relationship Id="rId5" Type="http://schemas.openxmlformats.org/officeDocument/2006/relationships/hyperlink" Target="http://www.beaumontsociety.org.uk/" TargetMode="External"/><Relationship Id="rId4" Type="http://schemas.openxmlformats.org/officeDocument/2006/relationships/hyperlink" Target="http://www.mermaidsuk.org.uk/"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crisis.org.uk" TargetMode="External"/><Relationship Id="rId13" Type="http://schemas.openxmlformats.org/officeDocument/2006/relationships/hyperlink" Target="http://www.homeless.org.uk/homeless-england/service/lb-southwark-housing-advice-service" TargetMode="External"/><Relationship Id="rId3" Type="http://schemas.openxmlformats.org/officeDocument/2006/relationships/image" Target="../media/image3.png"/><Relationship Id="rId7" Type="http://schemas.openxmlformats.org/officeDocument/2006/relationships/hyperlink" Target="tel:08088004444" TargetMode="External"/><Relationship Id="rId12" Type="http://schemas.openxmlformats.org/officeDocument/2006/relationships/hyperlink" Target="http://www.shp.org.uk/"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hyperlink" Target="https://england.shelter.org.uk/" TargetMode="External"/><Relationship Id="rId11" Type="http://schemas.openxmlformats.org/officeDocument/2006/relationships/hyperlink" Target="http://www.buttleuk.org/" TargetMode="External"/><Relationship Id="rId5" Type="http://schemas.openxmlformats.org/officeDocument/2006/relationships/hyperlink" Target="http://www.streetlink.org.uk/i-am-rough-sleeping" TargetMode="External"/><Relationship Id="rId10" Type="http://schemas.openxmlformats.org/officeDocument/2006/relationships/hyperlink" Target="https://www.tfaforms.com/390620" TargetMode="External"/><Relationship Id="rId4" Type="http://schemas.openxmlformats.org/officeDocument/2006/relationships/hyperlink" Target="http://www.nosecondnightout.org.uk/" TargetMode="External"/><Relationship Id="rId9" Type="http://schemas.openxmlformats.org/officeDocument/2006/relationships/hyperlink" Target="http://standalone.org.uk/about/" TargetMode="External"/><Relationship Id="rId14" Type="http://schemas.openxmlformats.org/officeDocument/2006/relationships/hyperlink" Target="http://www.themix.org.uk/get-support/find-local-services/start-team-outreach-for-homeless-people-1009719.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openxmlformats.org/officeDocument/2006/relationships/hyperlink" Target="http://aceofclubs.org.uk/" TargetMode="External"/><Relationship Id="rId13" Type="http://schemas.openxmlformats.org/officeDocument/2006/relationships/hyperlink" Target="https://www.mannasociety.org.uk/what-we-offer/a-chance-to-use-a-computer-and-learn-english/" TargetMode="External"/><Relationship Id="rId3" Type="http://schemas.openxmlformats.org/officeDocument/2006/relationships/image" Target="../media/image3.png"/><Relationship Id="rId7" Type="http://schemas.openxmlformats.org/officeDocument/2006/relationships/hyperlink" Target="http://www.firststopcareadvice.org.uk/access-services/public/" TargetMode="External"/><Relationship Id="rId12" Type="http://schemas.openxmlformats.org/officeDocument/2006/relationships/hyperlink" Target="https://www.mannasociety.org.uk/what-we-offer/help-to-find-a-home/" TargetMode="External"/><Relationship Id="rId17" Type="http://schemas.openxmlformats.org/officeDocument/2006/relationships/hyperlink" Target="http://www.nhs.uk/service-search/Supported-living-services/se15/Results/580/-0.0735083445906639/51.4716300964355/1835/0?distance=25" TargetMode="External"/><Relationship Id="rId2" Type="http://schemas.openxmlformats.org/officeDocument/2006/relationships/notesSlide" Target="../notesSlides/notesSlide19.xml"/><Relationship Id="rId16" Type="http://schemas.openxmlformats.org/officeDocument/2006/relationships/hyperlink" Target="mailto:sstlambeth@cri.org.uk" TargetMode="External"/><Relationship Id="rId1" Type="http://schemas.openxmlformats.org/officeDocument/2006/relationships/slideLayout" Target="../slideLayouts/slideLayout7.xml"/><Relationship Id="rId6" Type="http://schemas.openxmlformats.org/officeDocument/2006/relationships/hyperlink" Target="https://www.lambeth.gov.uk/housing-and-regeneration/housing-advice/homeless-and-need-help-guide?qt-field_collection_quicktabs=2#qt-field_collection_quicktabs" TargetMode="External"/><Relationship Id="rId11" Type="http://schemas.openxmlformats.org/officeDocument/2006/relationships/hyperlink" Target="https://www.mannasociety.org.uk/what-we-offer/the-chance-for-a-shower/" TargetMode="External"/><Relationship Id="rId5" Type="http://schemas.openxmlformats.org/officeDocument/2006/relationships/hyperlink" Target="https://www.lambeth.gov.uk/housing-and-regeneration/housing-advice/homeless-and-need-help-guide?qt-field_collection_quicktabs=1#qt-field_collection_quicktabs" TargetMode="External"/><Relationship Id="rId15" Type="http://schemas.openxmlformats.org/officeDocument/2006/relationships/hyperlink" Target="http://england.shelter.org.uk/get_advice/homelessness/emergency_accommodation_if_homeless/emergency_housing_from_the_council" TargetMode="External"/><Relationship Id="rId10" Type="http://schemas.openxmlformats.org/officeDocument/2006/relationships/hyperlink" Target="https://www.mannasociety.org.uk/what-we-offer/food-and-shelter-by-day/" TargetMode="External"/><Relationship Id="rId4" Type="http://schemas.openxmlformats.org/officeDocument/2006/relationships/hyperlink" Target="https://www.lambeth.gov.uk/housing-and-regeneration/housing-advice/homeless-and-need-help-guide" TargetMode="External"/><Relationship Id="rId9" Type="http://schemas.openxmlformats.org/officeDocument/2006/relationships/hyperlink" Target="https://www.mannasociety.org.uk/what-we-offer/" TargetMode="External"/><Relationship Id="rId14" Type="http://schemas.openxmlformats.org/officeDocument/2006/relationships/hyperlink" Target="mailto:mail@mannasociety.org.uk"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tel://+44-808-800-3333/" TargetMode="External"/><Relationship Id="rId13" Type="http://schemas.openxmlformats.org/officeDocument/2006/relationships/hyperlink" Target="http://www.disabilitylambeth.org.uk/" TargetMode="External"/><Relationship Id="rId3" Type="http://schemas.openxmlformats.org/officeDocument/2006/relationships/image" Target="../media/image3.png"/><Relationship Id="rId7" Type="http://schemas.openxmlformats.org/officeDocument/2006/relationships/hyperlink" Target="https://community.scope.org.uk/" TargetMode="External"/><Relationship Id="rId12" Type="http://schemas.openxmlformats.org/officeDocument/2006/relationships/hyperlink" Target="mailto:stgeorgespopin@gmail.com"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hyperlink" Target="http://dls.org.uk/" TargetMode="External"/><Relationship Id="rId11" Type="http://schemas.openxmlformats.org/officeDocument/2006/relationships/hyperlink" Target="http://mypopin.com/index.htm" TargetMode="External"/><Relationship Id="rId5" Type="http://schemas.openxmlformats.org/officeDocument/2006/relationships/hyperlink" Target="http://www.bild.org.uk/" TargetMode="External"/><Relationship Id="rId10" Type="http://schemas.openxmlformats.org/officeDocument/2006/relationships/hyperlink" Target="http://www.plus-services.org/" TargetMode="External"/><Relationship Id="rId4" Type="http://schemas.openxmlformats.org/officeDocument/2006/relationships/hyperlink" Target="https://www.mencap.org.uk/advice-and-support" TargetMode="External"/><Relationship Id="rId9" Type="http://schemas.openxmlformats.org/officeDocument/2006/relationships/hyperlink" Target="http://www.bedehouse.org.uk/programmes/learning-disabilities/" TargetMode="External"/><Relationship Id="rId14" Type="http://schemas.openxmlformats.org/officeDocument/2006/relationships/hyperlink" Target="https://www.cafamily.org.uk/southwark"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lambethandsouthwarkmind.org.uk/friends-in-need" TargetMode="External"/><Relationship Id="rId13" Type="http://schemas.openxmlformats.org/officeDocument/2006/relationships/hyperlink" Target="https://www.bipolaruk.org/central-london-youth-group" TargetMode="External"/><Relationship Id="rId3" Type="http://schemas.openxmlformats.org/officeDocument/2006/relationships/image" Target="../media/image3.png"/><Relationship Id="rId7" Type="http://schemas.openxmlformats.org/officeDocument/2006/relationships/hyperlink" Target="https://www.nationalvoices.org.uk/wellbeing-our-way/wow-community/examples/athena-project" TargetMode="External"/><Relationship Id="rId12" Type="http://schemas.openxmlformats.org/officeDocument/2006/relationships/hyperlink" Target="http://www.together-uk.org/southwark-wellbeing-hub/the-directory/" TargetMode="External"/><Relationship Id="rId2" Type="http://schemas.openxmlformats.org/officeDocument/2006/relationships/notesSlide" Target="../notesSlides/notesSlide21.xml"/><Relationship Id="rId16" Type="http://schemas.openxmlformats.org/officeDocument/2006/relationships/hyperlink" Target="http://intralink/1/jcp/directorates/cp/blm/csatoz/dwp_t405161.asp#TopOfPage" TargetMode="External"/><Relationship Id="rId1" Type="http://schemas.openxmlformats.org/officeDocument/2006/relationships/slideLayout" Target="../slideLayouts/slideLayout7.xml"/><Relationship Id="rId6" Type="http://schemas.openxmlformats.org/officeDocument/2006/relationships/hyperlink" Target="http://www.mind.org.uk/" TargetMode="External"/><Relationship Id="rId11" Type="http://schemas.openxmlformats.org/officeDocument/2006/relationships/hyperlink" Target="http://www.disabilitylambeth.org.uk/" TargetMode="External"/><Relationship Id="rId5" Type="http://schemas.openxmlformats.org/officeDocument/2006/relationships/hyperlink" Target="http://www.sane.org.uk/" TargetMode="External"/><Relationship Id="rId15" Type="http://schemas.openxmlformats.org/officeDocument/2006/relationships/hyperlink" Target="https://www.anxietyuk.org.uk/" TargetMode="External"/><Relationship Id="rId10" Type="http://schemas.openxmlformats.org/officeDocument/2006/relationships/hyperlink" Target="https://www.onucg.com/" TargetMode="External"/><Relationship Id="rId4" Type="http://schemas.openxmlformats.org/officeDocument/2006/relationships/hyperlink" Target="http://www.samaritans.org.uk/" TargetMode="External"/><Relationship Id="rId9" Type="http://schemas.openxmlformats.org/officeDocument/2006/relationships/hyperlink" Target="http://casouthwark.org.uk/focus-southwark/solidarity-crisis" TargetMode="External"/><Relationship Id="rId14" Type="http://schemas.openxmlformats.org/officeDocument/2006/relationships/hyperlink" Target="http://www.2.southwark.gov.uk/a_to_z/service/1085/mental_health_services"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www.papyrus-uk.org/" TargetMode="External"/><Relationship Id="rId13" Type="http://schemas.openxmlformats.org/officeDocument/2006/relationships/hyperlink" Target="https://www.nopanic.org.uk/" TargetMode="External"/><Relationship Id="rId3" Type="http://schemas.openxmlformats.org/officeDocument/2006/relationships/image" Target="../media/image3.png"/><Relationship Id="rId7" Type="http://schemas.openxmlformats.org/officeDocument/2006/relationships/hyperlink" Target="https://www.mosaic-clubhouse.org/" TargetMode="External"/><Relationship Id="rId12" Type="http://schemas.openxmlformats.org/officeDocument/2006/relationships/hyperlink" Target="https://www.rethink.org/services-groups/groups/rethink-mental-illness-support-for-siblings-south-london" TargetMode="External"/><Relationship Id="rId2" Type="http://schemas.openxmlformats.org/officeDocument/2006/relationships/notesSlide" Target="../notesSlides/notesSlide22.xml"/><Relationship Id="rId16" Type="http://schemas.openxmlformats.org/officeDocument/2006/relationships/hyperlink" Target="http://intralink/1/jcp/directorates/cp/blm/csatoz/dwp_t405161.asp#TopOfPage" TargetMode="External"/><Relationship Id="rId1" Type="http://schemas.openxmlformats.org/officeDocument/2006/relationships/slideLayout" Target="../slideLayouts/slideLayout7.xml"/><Relationship Id="rId6" Type="http://schemas.openxmlformats.org/officeDocument/2006/relationships/hyperlink" Target="http://www.slam.nhs.uk/" TargetMode="External"/><Relationship Id="rId11" Type="http://schemas.openxmlformats.org/officeDocument/2006/relationships/hyperlink" Target="https://www.rethink.org/services-groups/groups/london-bpd-carers-group" TargetMode="External"/><Relationship Id="rId5" Type="http://schemas.openxmlformats.org/officeDocument/2006/relationships/hyperlink" Target="http://www.rethink.org/" TargetMode="External"/><Relationship Id="rId15" Type="http://schemas.openxmlformats.org/officeDocument/2006/relationships/hyperlink" Target="https://www.anxietyuk.org.uk/" TargetMode="External"/><Relationship Id="rId10" Type="http://schemas.openxmlformats.org/officeDocument/2006/relationships/hyperlink" Target="https://www.rethink.org/services-groups/groups/amadeus-house-hearing-voices-group" TargetMode="External"/><Relationship Id="rId4" Type="http://schemas.openxmlformats.org/officeDocument/2006/relationships/hyperlink" Target="http://www.2.southwark.gov.uk/info/100001/advice_and_benefits/2993/further_advice_and_information" TargetMode="External"/><Relationship Id="rId9" Type="http://schemas.openxmlformats.org/officeDocument/2006/relationships/hyperlink" Target="http://www.themix.org.uk/get-support/find-local-services/lb-southwark-social-services-lordship-lane-cmht-4930.html" TargetMode="External"/><Relationship Id="rId14" Type="http://schemas.openxmlformats.org/officeDocument/2006/relationships/hyperlink" Target="http://www.ocdaction.org.uk/"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hopeforjustice.org/spot-the-signs/" TargetMode="External"/><Relationship Id="rId3" Type="http://schemas.openxmlformats.org/officeDocument/2006/relationships/image" Target="../media/image3.png"/><Relationship Id="rId7" Type="http://schemas.openxmlformats.org/officeDocument/2006/relationships/hyperlink" Target="http://www.southwarkcabservice.org.uk/"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hyperlink" Target="http://www.salvationarmy.org/" TargetMode="External"/><Relationship Id="rId5" Type="http://schemas.openxmlformats.org/officeDocument/2006/relationships/hyperlink" Target="https://www.modernslaveryhelpline.org/report" TargetMode="External"/><Relationship Id="rId4" Type="http://schemas.openxmlformats.org/officeDocument/2006/relationships/hyperlink" Target="http://www.unseenuk.org/"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bouncebackproject.com/" TargetMode="External"/><Relationship Id="rId13" Type="http://schemas.openxmlformats.org/officeDocument/2006/relationships/hyperlink" Target="http://www.btguk.org/" TargetMode="External"/><Relationship Id="rId3" Type="http://schemas.openxmlformats.org/officeDocument/2006/relationships/image" Target="../media/image3.png"/><Relationship Id="rId7" Type="http://schemas.openxmlformats.org/officeDocument/2006/relationships/hyperlink" Target="https://stgilesstrust.custhelp.com/app/ask/session/L3RpbWUvMTQ1NzAwNTEzNC9zaWQvbURFa3p4S20=" TargetMode="External"/><Relationship Id="rId12" Type="http://schemas.openxmlformats.org/officeDocument/2006/relationships/hyperlink" Target="http://www.clinks.org/directory" TargetMode="External"/><Relationship Id="rId2" Type="http://schemas.openxmlformats.org/officeDocument/2006/relationships/notesSlide" Target="../notesSlides/notesSlide24.xml"/><Relationship Id="rId16" Type="http://schemas.openxmlformats.org/officeDocument/2006/relationships/hyperlink" Target="https://www.nacro.org.uk/resettlement-advice-service/" TargetMode="External"/><Relationship Id="rId1" Type="http://schemas.openxmlformats.org/officeDocument/2006/relationships/slideLayout" Target="../slideLayouts/slideLayout7.xml"/><Relationship Id="rId6" Type="http://schemas.openxmlformats.org/officeDocument/2006/relationships/hyperlink" Target="mailto:GROWproject@stgilestrust.org.uk" TargetMode="External"/><Relationship Id="rId11" Type="http://schemas.openxmlformats.org/officeDocument/2006/relationships/hyperlink" Target="http://www.clinks.org/" TargetMode="External"/><Relationship Id="rId5" Type="http://schemas.openxmlformats.org/officeDocument/2006/relationships/hyperlink" Target="http://site.stgilestrust.org.uk/what-we-do/helping-disadvantaged-people" TargetMode="External"/><Relationship Id="rId15" Type="http://schemas.openxmlformats.org/officeDocument/2006/relationships/hyperlink" Target="http://dev.startupnow.org.uk/women/how-we-are-going-to-deliver/" TargetMode="External"/><Relationship Id="rId10" Type="http://schemas.openxmlformats.org/officeDocument/2006/relationships/hyperlink" Target="http://www.revolving-doors.org.uk/" TargetMode="External"/><Relationship Id="rId4" Type="http://schemas.openxmlformats.org/officeDocument/2006/relationships/hyperlink" Target="http://localoffer.southwark.gov.uk/youth-offer/employment/employment-self-employment/empower--ex-offenders-programme-/" TargetMode="External"/><Relationship Id="rId9" Type="http://schemas.openxmlformats.org/officeDocument/2006/relationships/hyperlink" Target="https://www.catch-22.org.uk/services/hmp-thameside-offender-management-resettlement/" TargetMode="External"/><Relationship Id="rId14" Type="http://schemas.openxmlformats.org/officeDocument/2006/relationships/hyperlink" Target="http://www.startupnow.org.uk/"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www.prisonadvice.org.uk/pact-helpline" TargetMode="External"/><Relationship Id="rId13" Type="http://schemas.openxmlformats.org/officeDocument/2006/relationships/hyperlink" Target="http://www.foundation4life.co.uk/index.htm" TargetMode="External"/><Relationship Id="rId18" Type="http://schemas.openxmlformats.org/officeDocument/2006/relationships/hyperlink" Target="mailto:beth.referrals@wip.cjsm.net" TargetMode="External"/><Relationship Id="rId3" Type="http://schemas.openxmlformats.org/officeDocument/2006/relationships/image" Target="../media/image3.png"/><Relationship Id="rId7" Type="http://schemas.openxmlformats.org/officeDocument/2006/relationships/hyperlink" Target="https://www.prisonadvice.org.uk/" TargetMode="External"/><Relationship Id="rId12" Type="http://schemas.openxmlformats.org/officeDocument/2006/relationships/hyperlink" Target="http://www.langleyhousetrust.org/make-a-referral/" TargetMode="External"/><Relationship Id="rId17" Type="http://schemas.openxmlformats.org/officeDocument/2006/relationships/hyperlink" Target="http://www.womeninprison.org.uk/services/in-prison.php?s=1970-01-01-care-programme" TargetMode="External"/><Relationship Id="rId2" Type="http://schemas.openxmlformats.org/officeDocument/2006/relationships/notesSlide" Target="../notesSlides/notesSlide25.xml"/><Relationship Id="rId16" Type="http://schemas.openxmlformats.org/officeDocument/2006/relationships/hyperlink" Target="http://www.womeninprison.org.uk/services/in-the-community.php?s=1970-01-01-the-beth-centre" TargetMode="External"/><Relationship Id="rId1" Type="http://schemas.openxmlformats.org/officeDocument/2006/relationships/slideLayout" Target="../slideLayouts/slideLayout7.xml"/><Relationship Id="rId6" Type="http://schemas.openxmlformats.org/officeDocument/2006/relationships/hyperlink" Target="http://www.offendersfamilieshelpline.org/" TargetMode="External"/><Relationship Id="rId11" Type="http://schemas.openxmlformats.org/officeDocument/2006/relationships/hyperlink" Target="http://kainoscommunity.org/access-our-services/pathways-to-change/" TargetMode="External"/><Relationship Id="rId5" Type="http://schemas.openxmlformats.org/officeDocument/2006/relationships/hyperlink" Target="http://forum.unlock.org.uk/" TargetMode="External"/><Relationship Id="rId15" Type="http://schemas.openxmlformats.org/officeDocument/2006/relationships/hyperlink" Target="http://www.womeninprison.org.uk/services/in-prison.php?s=1970-01-01-cfo3-employment-programme" TargetMode="External"/><Relationship Id="rId10" Type="http://schemas.openxmlformats.org/officeDocument/2006/relationships/hyperlink" Target="http://www.langleyhousetrust.org/" TargetMode="External"/><Relationship Id="rId19" Type="http://schemas.openxmlformats.org/officeDocument/2006/relationships/hyperlink" Target="http://www.blastfoundation.org.uk/site/" TargetMode="External"/><Relationship Id="rId4" Type="http://schemas.openxmlformats.org/officeDocument/2006/relationships/hyperlink" Target="http://www.unlock.org.uk/" TargetMode="External"/><Relationship Id="rId9" Type="http://schemas.openxmlformats.org/officeDocument/2006/relationships/hyperlink" Target="http://www.re-unite.org.uk/south-london/" TargetMode="External"/><Relationship Id="rId14" Type="http://schemas.openxmlformats.org/officeDocument/2006/relationships/hyperlink" Target="http://www.womeninprison.org.uk/"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www.lifesigns.org.uk/" TargetMode="External"/><Relationship Id="rId13" Type="http://schemas.openxmlformats.org/officeDocument/2006/relationships/hyperlink" Target="tel:+08000684141" TargetMode="External"/><Relationship Id="rId3" Type="http://schemas.openxmlformats.org/officeDocument/2006/relationships/image" Target="../media/image3.png"/><Relationship Id="rId7" Type="http://schemas.openxmlformats.org/officeDocument/2006/relationships/hyperlink" Target="https://www.pecan.org.uk/" TargetMode="External"/><Relationship Id="rId12" Type="http://schemas.openxmlformats.org/officeDocument/2006/relationships/hyperlink" Target="https://www.papyrus-uk.org/" TargetMode="External"/><Relationship Id="rId17" Type="http://schemas.openxmlformats.org/officeDocument/2006/relationships/hyperlink" Target="http://www.supportline.org.uk/problems/suicide.php" TargetMode="External"/><Relationship Id="rId2" Type="http://schemas.openxmlformats.org/officeDocument/2006/relationships/notesSlide" Target="../notesSlides/notesSlide26.xml"/><Relationship Id="rId16" Type="http://schemas.openxmlformats.org/officeDocument/2006/relationships/hyperlink" Target="https://www.mind.org.uk/information-support/types-of-mental-health-problems/self-harm/#.WX8q9XrLlrk" TargetMode="External"/><Relationship Id="rId1" Type="http://schemas.openxmlformats.org/officeDocument/2006/relationships/slideLayout" Target="../slideLayouts/slideLayout7.xml"/><Relationship Id="rId6" Type="http://schemas.openxmlformats.org/officeDocument/2006/relationships/hyperlink" Target="http://www.themix.org.uk/get-support" TargetMode="External"/><Relationship Id="rId11" Type="http://schemas.openxmlformats.org/officeDocument/2006/relationships/hyperlink" Target="http://www.maytree.org.uk/" TargetMode="External"/><Relationship Id="rId5" Type="http://schemas.openxmlformats.org/officeDocument/2006/relationships/hyperlink" Target="https://www.papyrus-uk.org/help-advice/about-hopelineuk" TargetMode="External"/><Relationship Id="rId15" Type="http://schemas.openxmlformats.org/officeDocument/2006/relationships/hyperlink" Target="https://www.mind.org.uk/information-support/types-of-mental-health-problems/suicidal-feelings/#.WX8HznrLlrk" TargetMode="External"/><Relationship Id="rId10" Type="http://schemas.openxmlformats.org/officeDocument/2006/relationships/hyperlink" Target="https://www.selfharm.co.uk/" TargetMode="External"/><Relationship Id="rId4" Type="http://schemas.openxmlformats.org/officeDocument/2006/relationships/hyperlink" Target="https://www.samaritans.org/" TargetMode="External"/><Relationship Id="rId9" Type="http://schemas.openxmlformats.org/officeDocument/2006/relationships/hyperlink" Target="http://lifesigns.org.uk/forum/index.php?sid=ad91856edd03ec0b517d84eb5fa6fd05" TargetMode="External"/><Relationship Id="rId14" Type="http://schemas.openxmlformats.org/officeDocument/2006/relationships/hyperlink" Target="https://www.thecalmzone.net/"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ageuk.org.uk" TargetMode="External"/><Relationship Id="rId13" Type="http://schemas.openxmlformats.org/officeDocument/2006/relationships/hyperlink" Target="https://support.sueryder.org/community" TargetMode="External"/><Relationship Id="rId18" Type="http://schemas.openxmlformats.org/officeDocument/2006/relationships/hyperlink" Target="http://www.tht.org.uk/sexual-health/Clinics-and-Services/Other-services/W/WiseGem-(SE15-6JL)" TargetMode="External"/><Relationship Id="rId3" Type="http://schemas.openxmlformats.org/officeDocument/2006/relationships/image" Target="../media/image3.png"/><Relationship Id="rId7" Type="http://schemas.openxmlformats.org/officeDocument/2006/relationships/hyperlink" Target="http://advicefinder.turn2us.org.uk/" TargetMode="External"/><Relationship Id="rId12" Type="http://schemas.openxmlformats.org/officeDocument/2006/relationships/hyperlink" Target="http://www.sueryder.org/how-we-help/care-services" TargetMode="External"/><Relationship Id="rId17" Type="http://schemas.openxmlformats.org/officeDocument/2006/relationships/hyperlink" Target="http://www.tht.org.uk/sexual-health/Clinics-and-Services/Other-services/Z/Zimbabwean-HIVAIDS-Forum-(SE15-2LY)" TargetMode="External"/><Relationship Id="rId2" Type="http://schemas.openxmlformats.org/officeDocument/2006/relationships/notesSlide" Target="../notesSlides/notesSlide27.xml"/><Relationship Id="rId16" Type="http://schemas.openxmlformats.org/officeDocument/2006/relationships/hyperlink" Target="http://www.tht.org.uk/" TargetMode="External"/><Relationship Id="rId1" Type="http://schemas.openxmlformats.org/officeDocument/2006/relationships/slideLayout" Target="../slideLayouts/slideLayout7.xml"/><Relationship Id="rId6" Type="http://schemas.openxmlformats.org/officeDocument/2006/relationships/hyperlink" Target="https://www.turn2us.org.uk/" TargetMode="External"/><Relationship Id="rId11" Type="http://schemas.openxmlformats.org/officeDocument/2006/relationships/hyperlink" Target="https://www.disabilityrightsuk.org/how-we-can-help/helplines/independent-living-advice-line" TargetMode="External"/><Relationship Id="rId5" Type="http://schemas.openxmlformats.org/officeDocument/2006/relationships/hyperlink" Target="https://www.mariecurie.org.uk/help/marie-curie-support-line/using-online-chat" TargetMode="External"/><Relationship Id="rId15" Type="http://schemas.openxmlformats.org/officeDocument/2006/relationships/hyperlink" Target="http://www.together-uk.org/southwark-wellbeing-hub/the-directory/9344/lighthouse-south-london/" TargetMode="External"/><Relationship Id="rId10" Type="http://schemas.openxmlformats.org/officeDocument/2006/relationships/hyperlink" Target="http://www.equalityadvisoryservice.com/" TargetMode="External"/><Relationship Id="rId4" Type="http://schemas.openxmlformats.org/officeDocument/2006/relationships/hyperlink" Target="https://www.mariecurie.org.uk/help/marie-curie-support-line" TargetMode="External"/><Relationship Id="rId9" Type="http://schemas.openxmlformats.org/officeDocument/2006/relationships/hyperlink" Target="https://www.disabilityrightsuk.org/how-we-can-help" TargetMode="External"/><Relationship Id="rId14" Type="http://schemas.openxmlformats.org/officeDocument/2006/relationships/hyperlink" Target="http://support.sueryder.org/practical-emotional-advice"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www.ipcc.gov.uk/complaints" TargetMode="External"/><Relationship Id="rId3" Type="http://schemas.openxmlformats.org/officeDocument/2006/relationships/image" Target="../media/image3.png"/><Relationship Id="rId7" Type="http://schemas.openxmlformats.org/officeDocument/2006/relationships/hyperlink" Target="tel:%200808%20178%205184"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hyperlink" Target="https://www.victimsupport.org.uk/help-and-support/get-help/support-near-you/live-chat" TargetMode="External"/><Relationship Id="rId5" Type="http://schemas.openxmlformats.org/officeDocument/2006/relationships/hyperlink" Target="tel:08%2008%2016%2089%20111" TargetMode="External"/><Relationship Id="rId4" Type="http://schemas.openxmlformats.org/officeDocument/2006/relationships/hyperlink" Target="https://www.victimsupport.org.uk/help-and-support/get-help"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intralink-staging/1/corp/sites/uc-replicable-model/guidance/DWP_T905908.asp"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8" Type="http://schemas.openxmlformats.org/officeDocument/2006/relationships/hyperlink" Target="http://intralink.link2.gpn.gov.uk/1/dpt/index.asp" TargetMode="External"/><Relationship Id="rId3" Type="http://schemas.openxmlformats.org/officeDocument/2006/relationships/hyperlink" Target="https://intranet.dwp.gov.uk/section/organisation/universal-credit/universal-learning/complex-needs" TargetMode="External"/><Relationship Id="rId7" Type="http://schemas.openxmlformats.org/officeDocument/2006/relationships/hyperlink" Target="https://intranet.dwp.gov.uk/page/issue-incident-improvement-management-full-service" TargetMode="External"/><Relationship Id="rId12"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intralink.link2.gpn.gov.uk/1/corp/sites/hr/nonpolicy/ohsd/operational-health-and-safety/DWP_S236755.asp" TargetMode="External"/><Relationship Id="rId11" Type="http://schemas.openxmlformats.org/officeDocument/2006/relationships/hyperlink" Target="https://intranet.dwp.gov.uk/policy/personal-budgeting-support-and-alternative-payment-arrangements" TargetMode="External"/><Relationship Id="rId5" Type="http://schemas.openxmlformats.org/officeDocument/2006/relationships/hyperlink" Target="https://intranet.dwp.gov.uk/policy/suicide-and-self-harm" TargetMode="External"/><Relationship Id="rId10" Type="http://schemas.openxmlformats.org/officeDocument/2006/relationships/hyperlink" Target="http://intralink/2/pension/applications/lsrst/index.asp" TargetMode="External"/><Relationship Id="rId4" Type="http://schemas.openxmlformats.org/officeDocument/2006/relationships/hyperlink" Target="http://intralink.link2.gpn.gov.uk/1/corp/sites/hr/nonpolicy/ohsd/guidance/ucb/DWP_T671433.asp" TargetMode="External"/><Relationship Id="rId9" Type="http://schemas.openxmlformats.org/officeDocument/2006/relationships/hyperlink" Target="Escalation%20Process"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oleObject" Target="../embeddings/oleObject1.bin"/><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Word_Document1.docx"/><Relationship Id="rId5" Type="http://schemas.openxmlformats.org/officeDocument/2006/relationships/oleObject" Target="../embeddings/oleObject2.bin"/><Relationship Id="rId4" Type="http://schemas.openxmlformats.org/officeDocument/2006/relationships/image" Target="../media/image8.wmf"/><Relationship Id="rId9" Type="http://schemas.openxmlformats.org/officeDocument/2006/relationships/hyperlink" Target="https://www.turn2us.org.uk/Benefit-guides/Discretionary-Housing-Payment/What-is-a-Discretionary-Housing-Payment"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0.wmf"/><Relationship Id="rId4" Type="http://schemas.openxmlformats.org/officeDocument/2006/relationships/package" Target="../embeddings/Microsoft_Word_Document2.docx"/></Relationships>
</file>

<file path=ppt/slides/_rels/slide37.xml.rels><?xml version="1.0" encoding="UTF-8" standalone="yes"?>
<Relationships xmlns="http://schemas.openxmlformats.org/package/2006/relationships"><Relationship Id="rId8" Type="http://schemas.openxmlformats.org/officeDocument/2006/relationships/hyperlink" Target="http://intralink.link2.gpn.gov.uk/1/corp/sites/wellbeing/policyandguidance/DWP_T890525.asp#TopOfPage" TargetMode="External"/><Relationship Id="rId3" Type="http://schemas.openxmlformats.org/officeDocument/2006/relationships/hyperlink" Target="http://intralink.link2.gpn.gov.uk/1/corp/sites/wellbeing/policyandguidance/DWP_T890401.asp#TopOfPage" TargetMode="External"/><Relationship Id="rId7" Type="http://schemas.openxmlformats.org/officeDocument/2006/relationships/hyperlink" Target="http://intralink.link2.gpn.gov.uk/1/corp/sites/wellbeing/policyandguidance/DWP_T890541.asp#TopOfPage" TargetMode="External"/><Relationship Id="rId2" Type="http://schemas.openxmlformats.org/officeDocument/2006/relationships/hyperlink" Target="http://intralink.link2.gpn.gov.uk/1/corp/sites/wellbeing/index.asp#TopOfPage" TargetMode="External"/><Relationship Id="rId1" Type="http://schemas.openxmlformats.org/officeDocument/2006/relationships/slideLayout" Target="../slideLayouts/slideLayout2.xml"/><Relationship Id="rId6" Type="http://schemas.openxmlformats.org/officeDocument/2006/relationships/hyperlink" Target="http://intralink.link2.gpn.gov.uk/1/corp/sites/wellbeing/policyandguidance/DWP_T890548.asp#TopOfPage" TargetMode="External"/><Relationship Id="rId5" Type="http://schemas.openxmlformats.org/officeDocument/2006/relationships/hyperlink" Target="http://intralink.link2.gpn.gov.uk/1/corp/sites/wellbeing/policyandguidance/DWP_T890417.asp#TopOfPage" TargetMode="External"/><Relationship Id="rId10" Type="http://schemas.openxmlformats.org/officeDocument/2006/relationships/hyperlink" Target="https://dwp.helpeap.com/" TargetMode="External"/><Relationship Id="rId4" Type="http://schemas.openxmlformats.org/officeDocument/2006/relationships/hyperlink" Target="http://intralink.link2.gpn.gov.uk/1/corp/sites/wellbeing/policyandguidance/DWP_T889832.asp#TopOfPage" TargetMode="External"/><Relationship Id="rId9" Type="http://schemas.openxmlformats.org/officeDocument/2006/relationships/hyperlink" Target="http://intralink.link2.gpn.gov.uk/1/corp/sites/wellbeing/policyandguidance/DWP_T890408.asp#TopOfPage"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intralink/2/pension/applications/lsrst/index.asp"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Naomi.Mestoul%20K@DWP.GSI.GOV.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intralink.link2.gpn.gov.uk/1/dpt/london/South%20London/South%20London/specialists/section9.asp" TargetMode="External"/><Relationship Id="rId13" Type="http://schemas.openxmlformats.org/officeDocument/2006/relationships/hyperlink" Target="http://intralink.link2.gpn.gov.uk/1/dpt/london/South%20London/South%20London/specialists/section6.asp" TargetMode="External"/><Relationship Id="rId3" Type="http://schemas.openxmlformats.org/officeDocument/2006/relationships/hyperlink" Target="http://intralink.link2.gpn.gov.uk/1/dpt/london/South%20London/South%20London/specialists/section2.asp" TargetMode="External"/><Relationship Id="rId7" Type="http://schemas.openxmlformats.org/officeDocument/2006/relationships/hyperlink" Target="http://www.coramvoice.org.uk/young-peoples-zone/are-you-care-leaver?gclid=EAIaIQobChMI5IryoZKJ1QIVpbXtCh2AGgCBEAAYASAAEgLsoPD_BwE" TargetMode="External"/><Relationship Id="rId12" Type="http://schemas.openxmlformats.org/officeDocument/2006/relationships/hyperlink" Target="https://www.mencap.org.uk/?gclid=EAIaIQobChMIzI23tpaJ1QIVSLHtCh2SEAtjEAAYASAAEgIIpPD_BwE" TargetMode="External"/><Relationship Id="rId17" Type="http://schemas.microsoft.com/office/2007/relationships/hdphoto" Target="../media/hdphoto1.wdp"/><Relationship Id="rId2" Type="http://schemas.openxmlformats.org/officeDocument/2006/relationships/notesSlide" Target="../notesSlides/notesSlide5.xml"/><Relationship Id="rId16"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hyperlink" Target="https://www.sense.org.uk/?gclid=CLvBhJyQidUCFc0V0wodSGQNOA" TargetMode="External"/><Relationship Id="rId11" Type="http://schemas.openxmlformats.org/officeDocument/2006/relationships/hyperlink" Target="http://intralink.link2.gpn.gov.uk/1/dpt/london/South%20London/South%20London/specialists/section20.asp" TargetMode="External"/><Relationship Id="rId5" Type="http://schemas.openxmlformats.org/officeDocument/2006/relationships/hyperlink" Target="https://www.cruse.org.uk/?gclid=EAIaIQobChMIg4nu84-J1QIVTxbTCh36egrLEAAYASAAEgLjG_D_BwE" TargetMode="External"/><Relationship Id="rId15" Type="http://schemas.openxmlformats.org/officeDocument/2006/relationships/image" Target="../media/image3.png"/><Relationship Id="rId10" Type="http://schemas.openxmlformats.org/officeDocument/2006/relationships/hyperlink" Target="http://intralink.link2.gpn.gov.uk/1/dpt/london/South%20London/South%20London/specialists/section11.asp" TargetMode="External"/><Relationship Id="rId4" Type="http://schemas.openxmlformats.org/officeDocument/2006/relationships/hyperlink" Target="https://www.mind.org.uk/information-support/types-of-mental-health-problems/anger/" TargetMode="External"/><Relationship Id="rId9" Type="http://schemas.openxmlformats.org/officeDocument/2006/relationships/hyperlink" Target="http://intralink.link2.gpn.gov.uk/1/jcp/directorates/cp/blm/csatoz/dwp_t852021.asp#TopOfPage" TargetMode="External"/><Relationship Id="rId14" Type="http://schemas.openxmlformats.org/officeDocument/2006/relationships/hyperlink" Target="http://www.deafplus.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cnwl.nhs.uk/cnwl-national-problem-gambling-clinic/" TargetMode="External"/><Relationship Id="rId13" Type="http://schemas.openxmlformats.org/officeDocument/2006/relationships/hyperlink" Target="https://famanon.co.uk/forum/" TargetMode="External"/><Relationship Id="rId18" Type="http://schemas.openxmlformats.org/officeDocument/2006/relationships/image" Target="../media/image3.png"/><Relationship Id="rId3" Type="http://schemas.openxmlformats.org/officeDocument/2006/relationships/hyperlink" Target="https://www.addictionhelper.com/" TargetMode="External"/><Relationship Id="rId7" Type="http://schemas.openxmlformats.org/officeDocument/2006/relationships/hyperlink" Target="http://www.cranstoun.org/our-services/alcohol-drugs-residential/city-roads-london-ec1v-2-py" TargetMode="External"/><Relationship Id="rId12" Type="http://schemas.openxmlformats.org/officeDocument/2006/relationships/hyperlink" Target="http://famanon.org.uk/" TargetMode="External"/><Relationship Id="rId17" Type="http://schemas.openxmlformats.org/officeDocument/2006/relationships/hyperlink" Target="http://www.nacoa.org.uk/messageboards/" TargetMode="External"/><Relationship Id="rId2" Type="http://schemas.openxmlformats.org/officeDocument/2006/relationships/notesSlide" Target="../notesSlides/notesSlide6.xml"/><Relationship Id="rId16" Type="http://schemas.openxmlformats.org/officeDocument/2006/relationships/hyperlink" Target="http://www.nacoa.org.uk/" TargetMode="External"/><Relationship Id="rId1" Type="http://schemas.openxmlformats.org/officeDocument/2006/relationships/slideLayout" Target="../slideLayouts/slideLayout7.xml"/><Relationship Id="rId6" Type="http://schemas.openxmlformats.org/officeDocument/2006/relationships/hyperlink" Target="https://www.release.org.uk/" TargetMode="External"/><Relationship Id="rId11" Type="http://schemas.openxmlformats.org/officeDocument/2006/relationships/hyperlink" Target="http://www.gamcare.org.uk/support-and-counselling/frontline-services/netline" TargetMode="External"/><Relationship Id="rId5" Type="http://schemas.openxmlformats.org/officeDocument/2006/relationships/hyperlink" Target="http://www.talktofrank.com/" TargetMode="External"/><Relationship Id="rId15" Type="http://schemas.openxmlformats.org/officeDocument/2006/relationships/hyperlink" Target="http://www.al-anonuk.org.uk/public/what-alateen" TargetMode="External"/><Relationship Id="rId10" Type="http://schemas.openxmlformats.org/officeDocument/2006/relationships/hyperlink" Target="http://www.gamcare.org.uk/" TargetMode="External"/><Relationship Id="rId4" Type="http://schemas.openxmlformats.org/officeDocument/2006/relationships/hyperlink" Target="tel:08009159400" TargetMode="External"/><Relationship Id="rId9" Type="http://schemas.openxmlformats.org/officeDocument/2006/relationships/hyperlink" Target="https://www.gamblingtherapy.org/" TargetMode="External"/><Relationship Id="rId14" Type="http://schemas.openxmlformats.org/officeDocument/2006/relationships/hyperlink" Target="https://www.cruse.org.uk/"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auroraprojectlambeth.org.uk/"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www.lambeth-drug-alcohol.co.uk/the-harbour/" TargetMode="External"/><Relationship Id="rId4" Type="http://schemas.openxmlformats.org/officeDocument/2006/relationships/hyperlink" Target="http://blenheimcdp.org.uk/services/lorraine-hewitt-house/"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mind.org.uk/information-support/types-of-mental-health-problems/anger/#.WX8f1nrLlrk" TargetMode="External"/><Relationship Id="rId3" Type="http://schemas.openxmlformats.org/officeDocument/2006/relationships/image" Target="../media/image3.png"/><Relationship Id="rId7" Type="http://schemas.openxmlformats.org/officeDocument/2006/relationships/hyperlink" Target="http://respectphoneline.org.uk/"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generalenquiries@lambethandsouthwarkmind.org.uk" TargetMode="External"/><Relationship Id="rId5" Type="http://schemas.openxmlformats.org/officeDocument/2006/relationships/hyperlink" Target="https://www.lambethandsouthwarkmind.org.uk/staff-team" TargetMode="External"/><Relationship Id="rId4" Type="http://schemas.openxmlformats.org/officeDocument/2006/relationships/hyperlink" Target="https://www.lambethandsouthwarkmind.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2"/>
            <a:ext cx="7772400" cy="1152128"/>
          </a:xfrm>
        </p:spPr>
        <p:txBody>
          <a:bodyPr>
            <a:noAutofit/>
          </a:bodyPr>
          <a:lstStyle/>
          <a:p>
            <a:pPr algn="ctr"/>
            <a:r>
              <a:rPr lang="en-GB" sz="3600" dirty="0" smtClean="0">
                <a:solidFill>
                  <a:srgbClr val="002060"/>
                </a:solidFill>
              </a:rPr>
              <a:t>Complex </a:t>
            </a:r>
            <a:r>
              <a:rPr lang="en-GB" sz="3600" dirty="0">
                <a:solidFill>
                  <a:srgbClr val="002060"/>
                </a:solidFill>
              </a:rPr>
              <a:t>N</a:t>
            </a:r>
            <a:r>
              <a:rPr lang="en-GB" sz="3600" dirty="0" smtClean="0">
                <a:solidFill>
                  <a:srgbClr val="002060"/>
                </a:solidFill>
              </a:rPr>
              <a:t>eeds </a:t>
            </a:r>
            <a:r>
              <a:rPr lang="en-GB" sz="3600" dirty="0">
                <a:solidFill>
                  <a:srgbClr val="002060"/>
                </a:solidFill>
              </a:rPr>
              <a:t/>
            </a:r>
            <a:br>
              <a:rPr lang="en-GB" sz="3600" dirty="0">
                <a:solidFill>
                  <a:srgbClr val="002060"/>
                </a:solidFill>
              </a:rPr>
            </a:br>
            <a:r>
              <a:rPr lang="en-GB" sz="3600" b="0" dirty="0" smtClean="0">
                <a:solidFill>
                  <a:srgbClr val="002060"/>
                </a:solidFill>
              </a:rPr>
              <a:t>Stockwell Site </a:t>
            </a:r>
            <a:r>
              <a:rPr lang="en-GB" sz="3600" b="0" dirty="0">
                <a:solidFill>
                  <a:srgbClr val="002060"/>
                </a:solidFill>
              </a:rPr>
              <a:t>A</a:t>
            </a:r>
            <a:r>
              <a:rPr lang="en-GB" sz="3600" b="0" dirty="0" smtClean="0">
                <a:solidFill>
                  <a:srgbClr val="002060"/>
                </a:solidFill>
              </a:rPr>
              <a:t>ction </a:t>
            </a:r>
            <a:r>
              <a:rPr lang="en-GB" sz="3600" b="0" dirty="0">
                <a:solidFill>
                  <a:srgbClr val="002060"/>
                </a:solidFill>
              </a:rPr>
              <a:t>P</a:t>
            </a:r>
            <a:r>
              <a:rPr lang="en-GB" sz="3600" b="0" dirty="0" smtClean="0">
                <a:solidFill>
                  <a:srgbClr val="002060"/>
                </a:solidFill>
              </a:rPr>
              <a:t>lan</a:t>
            </a:r>
            <a:endParaRPr lang="en-GB" sz="3600" b="0" dirty="0">
              <a:solidFill>
                <a:srgbClr val="002060"/>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8" y="476672"/>
            <a:ext cx="1801283" cy="5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descr="http://upload.wikimedia.org/wikipedia/en/thumb/8/88/Department_for_Work_and_Pensions_logo.svg/923px-Department_for_Work_and_Pensions_logo.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upload.wikimedia.org/wikipedia/en/thumb/4/44/Corporate_logo_of_JobCentrePlus.svg/1280px-Corporate_logo_of_JobCentrePlus.sv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20272" y="309798"/>
            <a:ext cx="1404966" cy="706874"/>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DFS62164.link2.gpn.gov.uk\69670061$\My Documents\Images\DWP Log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5816" y="2420888"/>
            <a:ext cx="2808312"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857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3254946031"/>
              </p:ext>
            </p:extLst>
          </p:nvPr>
        </p:nvGraphicFramePr>
        <p:xfrm>
          <a:off x="323528" y="764704"/>
          <a:ext cx="8496943" cy="5197152"/>
        </p:xfrm>
        <a:graphic>
          <a:graphicData uri="http://schemas.openxmlformats.org/drawingml/2006/table">
            <a:tbl>
              <a:tblPr firstRow="1" bandRow="1">
                <a:tableStyleId>{5C22544A-7EE6-4342-B048-85BDC9FD1C3A}</a:tableStyleId>
              </a:tblPr>
              <a:tblGrid>
                <a:gridCol w="1512168"/>
                <a:gridCol w="1475768"/>
                <a:gridCol w="1692584"/>
                <a:gridCol w="3816423"/>
              </a:tblGrid>
              <a:tr h="370840">
                <a:tc>
                  <a:txBody>
                    <a:bodyPr/>
                    <a:lstStyle/>
                    <a:p>
                      <a:r>
                        <a:rPr lang="en-GB" sz="900" i="0" dirty="0" smtClean="0"/>
                        <a:t>ORGANISATION</a:t>
                      </a:r>
                      <a:endParaRPr lang="en-GB" sz="900" i="0" dirty="0"/>
                    </a:p>
                  </a:txBody>
                  <a:tcPr/>
                </a:tc>
                <a:tc>
                  <a:txBody>
                    <a:bodyPr/>
                    <a:lstStyle/>
                    <a:p>
                      <a:r>
                        <a:rPr lang="en-GB" sz="900" i="0" dirty="0" smtClean="0"/>
                        <a:t>SERVICES</a:t>
                      </a:r>
                      <a:endParaRPr lang="en-GB" sz="900" i="0" dirty="0"/>
                    </a:p>
                  </a:txBody>
                  <a:tcPr/>
                </a:tc>
                <a:tc>
                  <a:txBody>
                    <a:bodyPr/>
                    <a:lstStyle/>
                    <a:p>
                      <a:r>
                        <a:rPr lang="en-GB" sz="900" i="0" dirty="0" smtClean="0"/>
                        <a:t>WHO’S ELIGIBLE?</a:t>
                      </a:r>
                      <a:r>
                        <a:rPr lang="en-GB" sz="900" i="0" baseline="0" dirty="0" smtClean="0"/>
                        <a:t> </a:t>
                      </a:r>
                      <a:endParaRPr lang="en-GB" sz="900" i="0" dirty="0"/>
                    </a:p>
                  </a:txBody>
                  <a:tcPr/>
                </a:tc>
                <a:tc>
                  <a:txBody>
                    <a:bodyPr/>
                    <a:lstStyle/>
                    <a:p>
                      <a:r>
                        <a:rPr lang="en-GB" sz="900" i="0" dirty="0" smtClean="0"/>
                        <a:t>CONTACT</a:t>
                      </a:r>
                      <a:endParaRPr lang="en-GB" sz="900" i="0" dirty="0"/>
                    </a:p>
                  </a:txBody>
                  <a:tcPr/>
                </a:tc>
              </a:tr>
              <a:tr h="205224">
                <a:tc>
                  <a:txBody>
                    <a:bodyPr/>
                    <a:lstStyle/>
                    <a:p>
                      <a:r>
                        <a:rPr lang="en-GB" sz="900" b="1" i="0" dirty="0" smtClean="0"/>
                        <a:t>LOCAL</a:t>
                      </a:r>
                      <a:endParaRPr lang="en-GB" sz="900" b="1" i="0" dirty="0"/>
                    </a:p>
                  </a:txBody>
                  <a:tcPr/>
                </a:tc>
                <a:tc>
                  <a:txBody>
                    <a:bodyPr/>
                    <a:lstStyle/>
                    <a:p>
                      <a:endParaRPr lang="en-GB" sz="900" i="0" dirty="0"/>
                    </a:p>
                  </a:txBody>
                  <a:tcPr/>
                </a:tc>
                <a:tc>
                  <a:txBody>
                    <a:bodyPr/>
                    <a:lstStyle/>
                    <a:p>
                      <a:endParaRPr lang="en-GB" sz="900" i="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900" b="0" i="0" kern="1200" dirty="0" smtClean="0">
                        <a:solidFill>
                          <a:schemeClr val="dk1"/>
                        </a:solidFill>
                        <a:effectLst/>
                        <a:latin typeface="Arial" panose="020B0604020202020204" pitchFamily="34" charset="0"/>
                        <a:ea typeface="+mn-ea"/>
                        <a:cs typeface="Arial" panose="020B0604020202020204" pitchFamily="34" charset="0"/>
                      </a:endParaRPr>
                    </a:p>
                  </a:txBody>
                  <a:tcPr/>
                </a:tc>
              </a:tr>
              <a:tr h="370840">
                <a:tc>
                  <a:txBody>
                    <a:bodyPr/>
                    <a:lstStyle/>
                    <a:p>
                      <a:r>
                        <a:rPr lang="en-GB" sz="900" i="0" dirty="0" smtClean="0">
                          <a:hlinkClick r:id="rId4"/>
                        </a:rPr>
                        <a:t>Child Bereavement UK</a:t>
                      </a:r>
                      <a:endParaRPr lang="en-GB" sz="900" i="0" dirty="0"/>
                    </a:p>
                  </a:txBody>
                  <a:tcPr/>
                </a:tc>
                <a:tc>
                  <a:txBody>
                    <a:bodyPr/>
                    <a:lstStyle/>
                    <a:p>
                      <a:r>
                        <a:rPr lang="en-GB" sz="900" i="0" dirty="0" smtClean="0"/>
                        <a:t>Face-to-face</a:t>
                      </a:r>
                      <a:r>
                        <a:rPr lang="en-GB" sz="900" i="0" baseline="0" dirty="0" smtClean="0"/>
                        <a:t> support: family support groups, young people’s group, parents’ group, drop-in service </a:t>
                      </a:r>
                      <a:endParaRPr lang="en-GB" sz="900" i="0" dirty="0"/>
                    </a:p>
                  </a:txBody>
                  <a:tcPr/>
                </a:tc>
                <a:tc>
                  <a:txBody>
                    <a:bodyPr/>
                    <a:lstStyle/>
                    <a:p>
                      <a:r>
                        <a:rPr lang="en-GB" sz="900" i="0" dirty="0" smtClean="0"/>
                        <a:t>Families where a child has died, where young people up to 25 are</a:t>
                      </a:r>
                      <a:r>
                        <a:rPr lang="en-GB" sz="900" i="0" baseline="0" dirty="0" smtClean="0"/>
                        <a:t> bereaved, or families expecting bereavement </a:t>
                      </a:r>
                      <a:endParaRPr lang="en-GB" sz="900" i="0" dirty="0"/>
                    </a:p>
                  </a:txBody>
                  <a:tcPr/>
                </a:tc>
                <a:tc>
                  <a:txBody>
                    <a:bodyPr/>
                    <a:lstStyle/>
                    <a:p>
                      <a:r>
                        <a:rPr kumimoji="0" lang="en-GB" sz="900" b="0" i="0" kern="1200" dirty="0" smtClean="0">
                          <a:solidFill>
                            <a:schemeClr val="dk1"/>
                          </a:solidFill>
                          <a:effectLst/>
                          <a:latin typeface="+mn-lt"/>
                          <a:ea typeface="+mn-ea"/>
                          <a:cs typeface="+mn-cs"/>
                        </a:rPr>
                        <a:t>Helpline: 0800 028 8840 – </a:t>
                      </a:r>
                      <a:r>
                        <a:rPr kumimoji="0" lang="en-GB" sz="900" b="0" i="0" kern="1200" baseline="0" dirty="0" smtClean="0">
                          <a:solidFill>
                            <a:schemeClr val="dk1"/>
                          </a:solidFill>
                          <a:effectLst/>
                          <a:latin typeface="+mn-lt"/>
                          <a:ea typeface="+mn-ea"/>
                          <a:cs typeface="+mn-cs"/>
                        </a:rPr>
                        <a:t>Mon-Fri, </a:t>
                      </a:r>
                      <a:r>
                        <a:rPr kumimoji="0" lang="en-GB" sz="900" b="0" i="0" kern="1200" dirty="0" smtClean="0">
                          <a:solidFill>
                            <a:schemeClr val="dk1"/>
                          </a:solidFill>
                          <a:effectLst/>
                          <a:latin typeface="+mn-lt"/>
                          <a:ea typeface="+mn-ea"/>
                          <a:cs typeface="+mn-cs"/>
                        </a:rPr>
                        <a:t>09:00-17:00</a:t>
                      </a:r>
                    </a:p>
                    <a:p>
                      <a:r>
                        <a:rPr kumimoji="0" lang="en-GB" sz="900" b="0" i="0" kern="1200" baseline="0" dirty="0" smtClean="0">
                          <a:solidFill>
                            <a:schemeClr val="dk1"/>
                          </a:solidFill>
                          <a:effectLst/>
                          <a:latin typeface="+mn-lt"/>
                          <a:ea typeface="+mn-ea"/>
                          <a:cs typeface="+mn-cs"/>
                        </a:rPr>
                        <a:t>Support group: </a:t>
                      </a:r>
                      <a:r>
                        <a:rPr lang="en-GB" sz="900" dirty="0" smtClean="0"/>
                        <a:t>Stratford Advice Arcade,107-109 The Grove,</a:t>
                      </a:r>
                      <a:r>
                        <a:rPr lang="en-GB" sz="900" baseline="0" dirty="0" smtClean="0"/>
                        <a:t> </a:t>
                      </a:r>
                      <a:r>
                        <a:rPr lang="en-GB" sz="900" dirty="0" smtClean="0"/>
                        <a:t>E15 1HP</a:t>
                      </a:r>
                    </a:p>
                    <a:p>
                      <a:r>
                        <a:rPr lang="en-GB" sz="900" b="0" i="0" baseline="0" dirty="0" smtClean="0"/>
                        <a:t>Arrange telephone support by calling: 0</a:t>
                      </a:r>
                      <a:r>
                        <a:rPr lang="en-GB" sz="900" dirty="0" smtClean="0"/>
                        <a:t>800 02 888 40 or emailing</a:t>
                      </a:r>
                      <a:r>
                        <a:rPr lang="en-GB" sz="900" baseline="0" dirty="0" smtClean="0"/>
                        <a:t>: </a:t>
                      </a:r>
                      <a:r>
                        <a:rPr lang="en-GB" sz="900" dirty="0" smtClean="0">
                          <a:hlinkClick r:id="rId5"/>
                        </a:rPr>
                        <a:t>support@childbereavementuk.org</a:t>
                      </a:r>
                      <a:endParaRPr lang="en-GB" sz="900" dirty="0" smtClean="0"/>
                    </a:p>
                    <a:p>
                      <a:r>
                        <a:rPr lang="en-GB" sz="900" b="0" i="0" baseline="0" dirty="0" smtClean="0">
                          <a:hlinkClick r:id="rId6"/>
                        </a:rPr>
                        <a:t>Newham leaflet </a:t>
                      </a:r>
                      <a:endParaRPr lang="en-GB" sz="900" b="0" i="0" baseline="0" dirty="0" smtClean="0"/>
                    </a:p>
                  </a:txBody>
                  <a:tcPr/>
                </a:tc>
              </a:tr>
              <a:tr h="370840">
                <a:tc>
                  <a:txBody>
                    <a:bodyPr/>
                    <a:lstStyle/>
                    <a:p>
                      <a:r>
                        <a:rPr lang="en-GB" sz="900" i="0" dirty="0" smtClean="0">
                          <a:hlinkClick r:id="rId7"/>
                        </a:rPr>
                        <a:t>Cruse </a:t>
                      </a:r>
                      <a:endParaRPr lang="en-GB" sz="900" i="0" dirty="0"/>
                    </a:p>
                  </a:txBody>
                  <a:tcPr/>
                </a:tc>
                <a:tc>
                  <a:txBody>
                    <a:bodyPr/>
                    <a:lstStyle/>
                    <a:p>
                      <a:r>
                        <a:rPr lang="en-GB" sz="900" i="0" dirty="0" smtClean="0"/>
                        <a:t>Support: face-to-face,</a:t>
                      </a:r>
                      <a:r>
                        <a:rPr lang="en-GB" sz="900" i="0" baseline="0" dirty="0" smtClean="0"/>
                        <a:t> email and website </a:t>
                      </a:r>
                      <a:endParaRPr lang="en-GB" sz="900" i="0" dirty="0"/>
                    </a:p>
                  </a:txBody>
                  <a:tcPr/>
                </a:tc>
                <a:tc>
                  <a:txBody>
                    <a:bodyPr/>
                    <a:lstStyle/>
                    <a:p>
                      <a:r>
                        <a:rPr lang="en-GB" sz="900" i="0" dirty="0" smtClean="0"/>
                        <a:t>All bereaved</a:t>
                      </a:r>
                      <a:r>
                        <a:rPr lang="en-GB" sz="900" i="0" baseline="0" dirty="0" smtClean="0"/>
                        <a:t> people </a:t>
                      </a:r>
                      <a:endParaRPr lang="en-GB" sz="900" i="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900" b="0" i="0" kern="1200" dirty="0" smtClean="0">
                          <a:solidFill>
                            <a:schemeClr val="dk1"/>
                          </a:solidFill>
                          <a:effectLst/>
                          <a:latin typeface="Arial" panose="020B0604020202020204" pitchFamily="34" charset="0"/>
                          <a:ea typeface="+mn-ea"/>
                          <a:cs typeface="Arial" panose="020B0604020202020204" pitchFamily="34" charset="0"/>
                        </a:rPr>
                        <a:t>0808 808 1677</a:t>
                      </a:r>
                      <a:r>
                        <a:rPr kumimoji="0" lang="en-GB" sz="900" b="0" i="0" kern="1200" baseline="0" dirty="0" smtClean="0">
                          <a:solidFill>
                            <a:schemeClr val="dk1"/>
                          </a:solidFill>
                          <a:effectLst/>
                          <a:latin typeface="Arial" panose="020B0604020202020204" pitchFamily="34" charset="0"/>
                          <a:ea typeface="+mn-ea"/>
                          <a:cs typeface="Arial" panose="020B0604020202020204" pitchFamily="34" charset="0"/>
                        </a:rPr>
                        <a:t> – </a:t>
                      </a:r>
                      <a:r>
                        <a:rPr kumimoji="0" lang="en-GB" sz="900" b="0" i="0" kern="1200" dirty="0" smtClean="0">
                          <a:solidFill>
                            <a:schemeClr val="dk1"/>
                          </a:solidFill>
                          <a:effectLst/>
                          <a:latin typeface="Arial" panose="020B0604020202020204" pitchFamily="34" charset="0"/>
                          <a:ea typeface="+mn-ea"/>
                          <a:cs typeface="Arial" panose="020B0604020202020204" pitchFamily="34" charset="0"/>
                        </a:rPr>
                        <a:t>Mon/Fri 9:30-17:00;</a:t>
                      </a:r>
                      <a:r>
                        <a:rPr kumimoji="0" lang="en-GB" sz="900" b="0" i="0" kern="1200" baseline="0" dirty="0" smtClean="0">
                          <a:solidFill>
                            <a:schemeClr val="dk1"/>
                          </a:solidFill>
                          <a:effectLst/>
                          <a:latin typeface="Arial" panose="020B0604020202020204" pitchFamily="34" charset="0"/>
                          <a:ea typeface="+mn-ea"/>
                          <a:cs typeface="Arial" panose="020B0604020202020204" pitchFamily="34" charset="0"/>
                        </a:rPr>
                        <a:t> </a:t>
                      </a:r>
                      <a:r>
                        <a:rPr kumimoji="0" lang="en-GB" sz="900" b="0" i="0" kern="1200" dirty="0" smtClean="0">
                          <a:solidFill>
                            <a:schemeClr val="dk1"/>
                          </a:solidFill>
                          <a:effectLst/>
                          <a:latin typeface="Arial" panose="020B0604020202020204" pitchFamily="34" charset="0"/>
                          <a:ea typeface="+mn-ea"/>
                          <a:cs typeface="Arial" panose="020B0604020202020204" pitchFamily="34" charset="0"/>
                        </a:rPr>
                        <a:t>Tues/Wed/Thurs 9:30 – 20:00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900" b="0" i="0" kern="1200" dirty="0" smtClean="0">
                          <a:solidFill>
                            <a:schemeClr val="dk1"/>
                          </a:solidFill>
                          <a:effectLst/>
                          <a:latin typeface="Arial" panose="020B0604020202020204" pitchFamily="34" charset="0"/>
                          <a:ea typeface="+mn-ea"/>
                          <a:cs typeface="Arial" panose="020B0604020202020204" pitchFamily="34" charset="0"/>
                        </a:rPr>
                        <a:t>Lambeth branch: </a:t>
                      </a:r>
                      <a:r>
                        <a:rPr lang="en-GB" sz="900" b="0" i="0" dirty="0" smtClean="0"/>
                        <a:t>020 7620 3999 </a:t>
                      </a:r>
                      <a:endParaRPr kumimoji="0" lang="en-GB" sz="900" b="0" i="0" kern="1200" dirty="0" smtClean="0">
                        <a:solidFill>
                          <a:schemeClr val="dk1"/>
                        </a:solidFill>
                        <a:effectLst/>
                        <a:latin typeface="Arial" panose="020B0604020202020204" pitchFamily="34" charset="0"/>
                        <a:ea typeface="+mn-ea"/>
                        <a:cs typeface="Arial" panose="020B0604020202020204" pitchFamily="34" charset="0"/>
                      </a:endParaRPr>
                    </a:p>
                  </a:txBody>
                  <a:tcPr/>
                </a:tc>
              </a:tr>
              <a:tr h="370840">
                <a:tc>
                  <a:txBody>
                    <a:bodyPr/>
                    <a:lstStyle/>
                    <a:p>
                      <a:r>
                        <a:rPr lang="en-GB" sz="900" i="0" dirty="0" smtClean="0">
                          <a:hlinkClick r:id="rId8"/>
                        </a:rPr>
                        <a:t>Survivors of Bereavement</a:t>
                      </a:r>
                      <a:r>
                        <a:rPr lang="en-GB" sz="900" i="0" baseline="0" dirty="0" smtClean="0">
                          <a:hlinkClick r:id="rId8"/>
                        </a:rPr>
                        <a:t> by Suicide (SOBS)</a:t>
                      </a:r>
                      <a:endParaRPr lang="en-GB" sz="900" i="0" dirty="0"/>
                    </a:p>
                  </a:txBody>
                  <a:tcPr/>
                </a:tc>
                <a:tc>
                  <a:txBody>
                    <a:bodyPr/>
                    <a:lstStyle/>
                    <a:p>
                      <a:r>
                        <a:rPr lang="en-GB" sz="900" i="0" dirty="0" smtClean="0"/>
                        <a:t>Support group </a:t>
                      </a:r>
                      <a:endParaRPr lang="en-GB" sz="900" i="0" dirty="0"/>
                    </a:p>
                  </a:txBody>
                  <a:tcPr/>
                </a:tc>
                <a:tc>
                  <a:txBody>
                    <a:bodyPr/>
                    <a:lstStyle/>
                    <a:p>
                      <a:r>
                        <a:rPr lang="en-GB" sz="900" i="0" dirty="0" smtClean="0"/>
                        <a:t>Those 18+ bereaved by suicide </a:t>
                      </a:r>
                      <a:endParaRPr lang="en-GB" sz="900" i="0" dirty="0"/>
                    </a:p>
                  </a:txBody>
                  <a:tcPr/>
                </a:tc>
                <a:tc>
                  <a:txBody>
                    <a:bodyPr/>
                    <a:lstStyle/>
                    <a:p>
                      <a:r>
                        <a:rPr lang="en-GB" sz="900" b="0" i="0" dirty="0" smtClean="0"/>
                        <a:t>Helpline: 0300 111 5065 – free, 09:00-21:00, 7 days a week</a:t>
                      </a:r>
                    </a:p>
                    <a:p>
                      <a:r>
                        <a:rPr lang="en-GB" sz="900" b="0" i="0" dirty="0" smtClean="0"/>
                        <a:t>For location of local</a:t>
                      </a:r>
                      <a:r>
                        <a:rPr lang="en-GB" sz="900" b="0" i="0" baseline="0" dirty="0" smtClean="0"/>
                        <a:t> </a:t>
                      </a:r>
                      <a:r>
                        <a:rPr lang="en-GB" sz="900" b="0" i="0" baseline="0" dirty="0" smtClean="0">
                          <a:hlinkClick r:id="rId9"/>
                        </a:rPr>
                        <a:t>support group</a:t>
                      </a:r>
                      <a:r>
                        <a:rPr lang="en-GB" sz="900" b="0" i="0" baseline="0" dirty="0" smtClean="0"/>
                        <a:t>, c</a:t>
                      </a:r>
                      <a:r>
                        <a:rPr lang="en-GB" sz="900" b="0" i="0" dirty="0" smtClean="0"/>
                        <a:t>all</a:t>
                      </a:r>
                      <a:r>
                        <a:rPr lang="en-GB" sz="900" b="0" i="0" baseline="0" dirty="0" smtClean="0"/>
                        <a:t>: </a:t>
                      </a:r>
                      <a:r>
                        <a:rPr lang="en-GB" sz="900" b="0" i="0" dirty="0" smtClean="0"/>
                        <a:t>0208 675 5862</a:t>
                      </a:r>
                      <a:r>
                        <a:rPr lang="en-GB" sz="900" b="0" i="0" baseline="0" dirty="0" smtClean="0"/>
                        <a:t> – 10:00-22:00 </a:t>
                      </a:r>
                      <a:r>
                        <a:rPr lang="en-GB" sz="900" b="0" i="0" dirty="0" smtClean="0"/>
                        <a:t> </a:t>
                      </a:r>
                      <a:endParaRPr lang="en-GB" sz="900" b="0" i="0" dirty="0"/>
                    </a:p>
                  </a:txBody>
                  <a:tcPr/>
                </a:tc>
              </a:tr>
              <a:tr h="197832">
                <a:tc>
                  <a:txBody>
                    <a:bodyPr/>
                    <a:lstStyle/>
                    <a:p>
                      <a:r>
                        <a:rPr lang="en-GB" sz="900" b="1" i="0" dirty="0" smtClean="0"/>
                        <a:t>CRISIS</a:t>
                      </a:r>
                      <a:endParaRPr lang="en-GB" sz="900" b="1" i="0" dirty="0"/>
                    </a:p>
                  </a:txBody>
                  <a:tcPr/>
                </a:tc>
                <a:tc>
                  <a:txBody>
                    <a:bodyPr/>
                    <a:lstStyle/>
                    <a:p>
                      <a:endParaRPr lang="en-GB" sz="900" i="0" dirty="0"/>
                    </a:p>
                  </a:txBody>
                  <a:tcPr/>
                </a:tc>
                <a:tc>
                  <a:txBody>
                    <a:bodyPr/>
                    <a:lstStyle/>
                    <a:p>
                      <a:endParaRPr lang="en-GB" sz="900" i="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900" b="0" i="0" kern="1200" dirty="0" smtClean="0">
                        <a:solidFill>
                          <a:schemeClr val="dk1"/>
                        </a:solidFill>
                        <a:effectLst/>
                        <a:latin typeface="Arial" panose="020B0604020202020204" pitchFamily="34" charset="0"/>
                        <a:ea typeface="+mn-ea"/>
                        <a:cs typeface="Arial" panose="020B0604020202020204" pitchFamily="34" charset="0"/>
                      </a:endParaRPr>
                    </a:p>
                  </a:txBody>
                  <a:tcPr/>
                </a:tc>
              </a:tr>
              <a:tr h="370840">
                <a:tc>
                  <a:txBody>
                    <a:bodyPr/>
                    <a:lstStyle/>
                    <a:p>
                      <a:r>
                        <a:rPr lang="en-GB" sz="900" i="0" dirty="0" smtClean="0">
                          <a:hlinkClick r:id="rId10"/>
                        </a:rPr>
                        <a:t>Bereavement</a:t>
                      </a:r>
                      <a:r>
                        <a:rPr lang="en-GB" sz="900" i="0" baseline="0" dirty="0" smtClean="0">
                          <a:hlinkClick r:id="rId10"/>
                        </a:rPr>
                        <a:t> Trust </a:t>
                      </a:r>
                      <a:endParaRPr lang="en-GB" sz="900" i="0" dirty="0"/>
                    </a:p>
                  </a:txBody>
                  <a:tcPr/>
                </a:tc>
                <a:tc>
                  <a:txBody>
                    <a:bodyPr/>
                    <a:lstStyle/>
                    <a:p>
                      <a:r>
                        <a:rPr lang="en-GB" sz="900" i="0" dirty="0" smtClean="0"/>
                        <a:t>Helpline</a:t>
                      </a:r>
                      <a:r>
                        <a:rPr lang="en-GB" sz="900" i="0" baseline="0" dirty="0" smtClean="0"/>
                        <a:t> out-of-hours </a:t>
                      </a:r>
                      <a:endParaRPr lang="en-GB" sz="900" i="0" dirty="0"/>
                    </a:p>
                  </a:txBody>
                  <a:tcPr/>
                </a:tc>
                <a:tc>
                  <a:txBody>
                    <a:bodyPr/>
                    <a:lstStyle/>
                    <a:p>
                      <a:r>
                        <a:rPr lang="en-GB" sz="900" i="0" dirty="0" smtClean="0"/>
                        <a:t>All affected by bereavement </a:t>
                      </a:r>
                      <a:endParaRPr lang="en-GB" sz="900" i="0" dirty="0"/>
                    </a:p>
                  </a:txBody>
                  <a:tcPr/>
                </a:tc>
                <a:tc>
                  <a:txBody>
                    <a:bodyPr/>
                    <a:lstStyle/>
                    <a:p>
                      <a:r>
                        <a:rPr lang="en-GB" sz="900" b="0" i="0" dirty="0" smtClean="0">
                          <a:effectLst/>
                        </a:rPr>
                        <a:t>0800 435 455</a:t>
                      </a:r>
                      <a:r>
                        <a:rPr lang="en-GB" sz="900" b="0" i="0" baseline="0" dirty="0" smtClean="0">
                          <a:effectLst/>
                        </a:rPr>
                        <a:t> – free, 7 days a week, 18:00-22:00</a:t>
                      </a:r>
                      <a:endParaRPr lang="en-GB" sz="900" b="0" i="0" dirty="0"/>
                    </a:p>
                  </a:txBody>
                  <a:tcPr/>
                </a:tc>
              </a:tr>
              <a:tr h="370840">
                <a:tc>
                  <a:txBody>
                    <a:bodyPr/>
                    <a:lstStyle/>
                    <a:p>
                      <a:r>
                        <a:rPr lang="en-GB" sz="900" i="0" dirty="0" smtClean="0">
                          <a:hlinkClick r:id="rId11"/>
                        </a:rPr>
                        <a:t>Bereavement Advice Centre</a:t>
                      </a:r>
                      <a:r>
                        <a:rPr lang="en-GB" sz="900" i="0" baseline="0" dirty="0" smtClean="0">
                          <a:hlinkClick r:id="rId11"/>
                        </a:rPr>
                        <a:t> </a:t>
                      </a:r>
                      <a:endParaRPr lang="en-GB" sz="900" i="0" dirty="0"/>
                    </a:p>
                  </a:txBody>
                  <a:tcPr/>
                </a:tc>
                <a:tc>
                  <a:txBody>
                    <a:bodyPr/>
                    <a:lstStyle/>
                    <a:p>
                      <a:r>
                        <a:rPr lang="en-GB" sz="900" i="0" dirty="0" smtClean="0"/>
                        <a:t>Helpline </a:t>
                      </a:r>
                    </a:p>
                  </a:txBody>
                  <a:tcPr/>
                </a:tc>
                <a:tc>
                  <a:txBody>
                    <a:bodyPr/>
                    <a:lstStyle/>
                    <a:p>
                      <a:r>
                        <a:rPr lang="en-GB" sz="900" i="0" dirty="0" smtClean="0"/>
                        <a:t>All affected by </a:t>
                      </a:r>
                      <a:r>
                        <a:rPr lang="en-GB" sz="900" i="0" dirty="0" err="1" smtClean="0"/>
                        <a:t>bereveament</a:t>
                      </a:r>
                      <a:r>
                        <a:rPr lang="en-GB" sz="900" i="0" dirty="0" smtClean="0"/>
                        <a:t> </a:t>
                      </a:r>
                      <a:endParaRPr lang="en-GB" sz="900" i="0" dirty="0"/>
                    </a:p>
                  </a:txBody>
                  <a:tcPr/>
                </a:tc>
                <a:tc>
                  <a:txBody>
                    <a:bodyPr/>
                    <a:lstStyle/>
                    <a:p>
                      <a:r>
                        <a:rPr lang="en-GB" sz="900" b="0" i="0" dirty="0" smtClean="0"/>
                        <a:t>0800 634 9494 – free,</a:t>
                      </a:r>
                      <a:r>
                        <a:rPr lang="en-GB" sz="900" b="0" i="0" baseline="0" dirty="0" smtClean="0"/>
                        <a:t> Mon-Fri, 09:00-17:00 </a:t>
                      </a:r>
                      <a:endParaRPr lang="en-GB" sz="900" b="0" i="0" dirty="0"/>
                    </a:p>
                  </a:txBody>
                  <a:tcPr/>
                </a:tc>
              </a:tr>
              <a:tr h="370840">
                <a:tc>
                  <a:txBody>
                    <a:bodyPr/>
                    <a:lstStyle/>
                    <a:p>
                      <a:r>
                        <a:rPr lang="en-GB" sz="900" i="0" dirty="0" smtClean="0">
                          <a:hlinkClick r:id="rId12"/>
                        </a:rPr>
                        <a:t>Child Death Helpline</a:t>
                      </a:r>
                      <a:endParaRPr lang="en-GB" sz="900" i="0" dirty="0"/>
                    </a:p>
                  </a:txBody>
                  <a:tcPr/>
                </a:tc>
                <a:tc>
                  <a:txBody>
                    <a:bodyPr/>
                    <a:lstStyle/>
                    <a:p>
                      <a:r>
                        <a:rPr lang="en-GB" sz="900" i="0" dirty="0" smtClean="0"/>
                        <a:t>Helpline </a:t>
                      </a:r>
                      <a:endParaRPr lang="en-GB" sz="900" i="0" dirty="0"/>
                    </a:p>
                  </a:txBody>
                  <a:tcPr/>
                </a:tc>
                <a:tc>
                  <a:txBody>
                    <a:bodyPr/>
                    <a:lstStyle/>
                    <a:p>
                      <a:r>
                        <a:rPr lang="en-GB" sz="900" i="0" dirty="0" smtClean="0"/>
                        <a:t>All affected by death of a child </a:t>
                      </a:r>
                      <a:endParaRPr lang="en-GB" sz="900" i="0" dirty="0"/>
                    </a:p>
                  </a:txBody>
                  <a:tcPr/>
                </a:tc>
                <a:tc>
                  <a:txBody>
                    <a:bodyPr/>
                    <a:lstStyle/>
                    <a:p>
                      <a:r>
                        <a:rPr lang="en-GB" sz="900" b="0" i="0" dirty="0" smtClean="0"/>
                        <a:t>Landline:</a:t>
                      </a:r>
                      <a:r>
                        <a:rPr lang="en-GB" sz="900" b="0" i="0" baseline="0" dirty="0" smtClean="0"/>
                        <a:t> 0800282986 – free</a:t>
                      </a:r>
                    </a:p>
                    <a:p>
                      <a:r>
                        <a:rPr lang="en-GB" sz="900" b="0" i="0" baseline="0" dirty="0" smtClean="0"/>
                        <a:t>Mobile: 08088006019 – free </a:t>
                      </a:r>
                    </a:p>
                    <a:p>
                      <a:r>
                        <a:rPr lang="en-GB" sz="900" b="0" i="0" baseline="0" dirty="0" smtClean="0"/>
                        <a:t>Mon-Fri 10:00-13:00, Tues -Wed13:00-16:00, 7 days 19:00-22:00 </a:t>
                      </a:r>
                    </a:p>
                  </a:txBody>
                  <a:tcPr/>
                </a:tc>
              </a:tr>
              <a:tr h="370840">
                <a:tc>
                  <a:txBody>
                    <a:bodyPr/>
                    <a:lstStyle/>
                    <a:p>
                      <a:r>
                        <a:rPr lang="en-GB" sz="900" i="0" dirty="0" smtClean="0">
                          <a:hlinkClick r:id="rId13"/>
                        </a:rPr>
                        <a:t>Suicide Bereaved Network </a:t>
                      </a:r>
                      <a:endParaRPr lang="en-GB" sz="900" i="0" dirty="0" smtClean="0"/>
                    </a:p>
                  </a:txBody>
                  <a:tcPr/>
                </a:tc>
                <a:tc>
                  <a:txBody>
                    <a:bodyPr/>
                    <a:lstStyle/>
                    <a:p>
                      <a:r>
                        <a:rPr lang="en-GB" sz="900" i="0" dirty="0" smtClean="0"/>
                        <a:t>Volunteer-led</a:t>
                      </a:r>
                      <a:r>
                        <a:rPr lang="en-GB" sz="900" i="0" baseline="0" dirty="0" smtClean="0"/>
                        <a:t> support groups </a:t>
                      </a:r>
                      <a:endParaRPr lang="en-GB" sz="900" i="0" dirty="0" smtClean="0"/>
                    </a:p>
                  </a:txBody>
                  <a:tcPr/>
                </a:tc>
                <a:tc>
                  <a:txBody>
                    <a:bodyPr/>
                    <a:lstStyle/>
                    <a:p>
                      <a:r>
                        <a:rPr lang="en-GB" sz="900" i="0" dirty="0" smtClean="0"/>
                        <a:t>All affected by bereavement</a:t>
                      </a:r>
                      <a:r>
                        <a:rPr lang="en-GB" sz="900" i="0" baseline="0" dirty="0" smtClean="0"/>
                        <a:t> by suicide </a:t>
                      </a:r>
                      <a:endParaRPr lang="en-GB" sz="900" i="0" dirty="0" smtClean="0"/>
                    </a:p>
                  </a:txBody>
                  <a:tcPr/>
                </a:tc>
                <a:tc>
                  <a:txBody>
                    <a:bodyPr/>
                    <a:lstStyle/>
                    <a:p>
                      <a:r>
                        <a:rPr kumimoji="0" lang="en-GB" sz="900" b="0" i="0" kern="1200" dirty="0" smtClean="0">
                          <a:solidFill>
                            <a:schemeClr val="dk1"/>
                          </a:solidFill>
                          <a:effectLst/>
                          <a:latin typeface="+mn-lt"/>
                          <a:ea typeface="+mn-ea"/>
                          <a:cs typeface="+mn-cs"/>
                        </a:rPr>
                        <a:t>Fo</a:t>
                      </a:r>
                      <a:r>
                        <a:rPr kumimoji="0" lang="en-GB" sz="900" b="0" i="0" kern="1200" baseline="0" dirty="0" smtClean="0">
                          <a:solidFill>
                            <a:schemeClr val="dk1"/>
                          </a:solidFill>
                          <a:effectLst/>
                          <a:latin typeface="+mn-lt"/>
                          <a:ea typeface="+mn-ea"/>
                          <a:cs typeface="+mn-cs"/>
                        </a:rPr>
                        <a:t>r more info call: </a:t>
                      </a:r>
                      <a:r>
                        <a:rPr kumimoji="0" lang="en-GB" sz="900" b="0" i="0" kern="1200" dirty="0" smtClean="0">
                          <a:solidFill>
                            <a:schemeClr val="dk1"/>
                          </a:solidFill>
                          <a:effectLst/>
                          <a:latin typeface="+mn-lt"/>
                          <a:ea typeface="+mn-ea"/>
                          <a:cs typeface="+mn-cs"/>
                        </a:rPr>
                        <a:t>0300 999 0003</a:t>
                      </a:r>
                    </a:p>
                  </a:txBody>
                  <a:tcPr/>
                </a:tc>
              </a:tr>
              <a:tr h="370840">
                <a:tc>
                  <a:txBody>
                    <a:bodyPr/>
                    <a:lstStyle/>
                    <a:p>
                      <a:r>
                        <a:rPr lang="en-GB" sz="900" i="0" dirty="0" smtClean="0">
                          <a:hlinkClick r:id="rId14"/>
                        </a:rPr>
                        <a:t>The Bereavement</a:t>
                      </a:r>
                      <a:r>
                        <a:rPr lang="en-GB" sz="900" i="0" baseline="0" dirty="0" smtClean="0">
                          <a:hlinkClick r:id="rId14"/>
                        </a:rPr>
                        <a:t> Counselling Charity</a:t>
                      </a:r>
                      <a:endParaRPr lang="en-GB" sz="900" i="0" dirty="0" smtClean="0"/>
                    </a:p>
                  </a:txBody>
                  <a:tcPr/>
                </a:tc>
                <a:tc>
                  <a:txBody>
                    <a:bodyPr/>
                    <a:lstStyle/>
                    <a:p>
                      <a:r>
                        <a:rPr lang="en-GB" sz="900" i="0" dirty="0" smtClean="0"/>
                        <a:t>Counselling </a:t>
                      </a:r>
                    </a:p>
                  </a:txBody>
                  <a:tcPr/>
                </a:tc>
                <a:tc>
                  <a:txBody>
                    <a:bodyPr/>
                    <a:lstStyle/>
                    <a:p>
                      <a:r>
                        <a:rPr lang="en-GB" sz="900" i="0" dirty="0" smtClean="0"/>
                        <a:t>All affected by bereavement</a:t>
                      </a:r>
                      <a:r>
                        <a:rPr lang="en-GB" sz="900" i="0" baseline="0" dirty="0" smtClean="0"/>
                        <a:t> </a:t>
                      </a:r>
                      <a:endParaRPr lang="en-GB" sz="900" i="0" dirty="0" smtClean="0"/>
                    </a:p>
                  </a:txBody>
                  <a:tcPr/>
                </a:tc>
                <a:tc>
                  <a:txBody>
                    <a:bodyPr/>
                    <a:lstStyle/>
                    <a:p>
                      <a:r>
                        <a:rPr lang="en-GB" sz="900" b="0" i="0" dirty="0" smtClean="0"/>
                        <a:t>For adults: </a:t>
                      </a:r>
                      <a:r>
                        <a:rPr kumimoji="0" lang="en-GB" sz="900" b="0" i="0" kern="1200" dirty="0" smtClean="0">
                          <a:solidFill>
                            <a:schemeClr val="dk1"/>
                          </a:solidFill>
                          <a:effectLst/>
                          <a:latin typeface="+mn-lt"/>
                          <a:ea typeface="+mn-ea"/>
                          <a:cs typeface="+mn-cs"/>
                        </a:rPr>
                        <a:t>07827 491902</a:t>
                      </a:r>
                      <a:endParaRPr lang="en-GB" sz="900" b="0" i="0" dirty="0" smtClean="0"/>
                    </a:p>
                    <a:p>
                      <a:r>
                        <a:rPr lang="en-GB" sz="900" b="0" i="0" dirty="0" smtClean="0"/>
                        <a:t>For children: </a:t>
                      </a:r>
                      <a:r>
                        <a:rPr kumimoji="0" lang="en-GB" sz="900" b="0" i="0" kern="1200" dirty="0" smtClean="0">
                          <a:solidFill>
                            <a:schemeClr val="dk1"/>
                          </a:solidFill>
                          <a:effectLst/>
                          <a:latin typeface="+mn-lt"/>
                          <a:ea typeface="+mn-ea"/>
                          <a:cs typeface="+mn-cs"/>
                        </a:rPr>
                        <a:t>07827 492158</a:t>
                      </a:r>
                    </a:p>
                    <a:p>
                      <a:r>
                        <a:rPr kumimoji="0" lang="en-GB" sz="900" b="0" i="0" kern="1200" dirty="0" err="1" smtClean="0">
                          <a:solidFill>
                            <a:schemeClr val="dk1"/>
                          </a:solidFill>
                          <a:effectLst/>
                          <a:latin typeface="+mn-lt"/>
                          <a:ea typeface="+mn-ea"/>
                          <a:cs typeface="+mn-cs"/>
                        </a:rPr>
                        <a:t>Counseller</a:t>
                      </a:r>
                      <a:r>
                        <a:rPr kumimoji="0" lang="en-GB" sz="900" b="0" i="0" kern="1200" dirty="0" smtClean="0">
                          <a:solidFill>
                            <a:schemeClr val="dk1"/>
                          </a:solidFill>
                          <a:effectLst/>
                          <a:latin typeface="+mn-lt"/>
                          <a:ea typeface="+mn-ea"/>
                          <a:cs typeface="+mn-cs"/>
                        </a:rPr>
                        <a:t> will arrange a visit </a:t>
                      </a:r>
                      <a:endParaRPr lang="en-GB" sz="900" b="0" i="0" dirty="0"/>
                    </a:p>
                  </a:txBody>
                  <a:tcPr/>
                </a:tc>
              </a:tr>
              <a:tr h="228912">
                <a:tc>
                  <a:txBody>
                    <a:bodyPr/>
                    <a:lstStyle/>
                    <a:p>
                      <a:r>
                        <a:rPr lang="en-GB" sz="900" b="1" dirty="0" smtClean="0"/>
                        <a:t>FOR</a:t>
                      </a:r>
                      <a:r>
                        <a:rPr lang="en-GB" sz="900" b="1" baseline="0" dirty="0" smtClean="0"/>
                        <a:t> YOUNG PEOPLE</a:t>
                      </a:r>
                      <a:endParaRPr lang="en-GB" sz="900" b="1" dirty="0"/>
                    </a:p>
                  </a:txBody>
                  <a:tcPr/>
                </a:tc>
                <a:tc>
                  <a:txBody>
                    <a:bodyPr/>
                    <a:lstStyle/>
                    <a:p>
                      <a:endParaRPr lang="en-GB" sz="900"/>
                    </a:p>
                  </a:txBody>
                  <a:tcPr/>
                </a:tc>
                <a:tc>
                  <a:txBody>
                    <a:bodyPr/>
                    <a:lstStyle/>
                    <a:p>
                      <a:endParaRPr lang="en-GB" sz="900"/>
                    </a:p>
                  </a:txBody>
                  <a:tcPr/>
                </a:tc>
                <a:tc>
                  <a:txBody>
                    <a:bodyPr/>
                    <a:lstStyle/>
                    <a:p>
                      <a:endParaRPr lang="en-GB" sz="900" dirty="0"/>
                    </a:p>
                  </a:txBody>
                  <a:tcPr/>
                </a:tc>
              </a:tr>
              <a:tr h="370840">
                <a:tc>
                  <a:txBody>
                    <a:bodyPr/>
                    <a:lstStyle/>
                    <a:p>
                      <a:r>
                        <a:rPr lang="en-GB" sz="900" i="0" dirty="0" smtClean="0">
                          <a:hlinkClick r:id="rId15"/>
                        </a:rPr>
                        <a:t>Grief</a:t>
                      </a:r>
                      <a:r>
                        <a:rPr lang="en-GB" sz="900" i="0" baseline="0" dirty="0" smtClean="0">
                          <a:hlinkClick r:id="rId15"/>
                        </a:rPr>
                        <a:t> Encounter</a:t>
                      </a:r>
                      <a:endParaRPr lang="en-GB" sz="900" i="0"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i="0" baseline="0" dirty="0" smtClean="0"/>
                        <a:t>Helpline to connect to other support incl. workshops </a:t>
                      </a:r>
                      <a:endParaRPr lang="en-GB" sz="900" i="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i="0" dirty="0" smtClean="0"/>
                        <a:t>Bereaved</a:t>
                      </a:r>
                      <a:r>
                        <a:rPr lang="en-GB" sz="900" i="0" baseline="0" dirty="0" smtClean="0"/>
                        <a:t> y</a:t>
                      </a:r>
                      <a:r>
                        <a:rPr lang="en-GB" sz="900" i="0" dirty="0" smtClean="0"/>
                        <a:t>oung people 14+ </a:t>
                      </a:r>
                    </a:p>
                  </a:txBody>
                  <a:tcPr/>
                </a:tc>
                <a:tc>
                  <a:txBody>
                    <a:bodyPr/>
                    <a:lstStyle/>
                    <a:p>
                      <a:r>
                        <a:rPr lang="en-GB" sz="900" b="0" i="0" dirty="0" smtClean="0"/>
                        <a:t>020 8371 8455 </a:t>
                      </a:r>
                    </a:p>
                    <a:p>
                      <a:r>
                        <a:rPr lang="en-GB" sz="900" b="0" i="0" dirty="0" smtClean="0">
                          <a:effectLst/>
                          <a:hlinkClick r:id="rId16"/>
                        </a:rPr>
                        <a:t>support@griefencounter.org.uk</a:t>
                      </a:r>
                      <a:r>
                        <a:rPr lang="en-GB" sz="900" b="0" i="0" baseline="0" dirty="0" smtClean="0">
                          <a:effectLst/>
                        </a:rPr>
                        <a:t> </a:t>
                      </a:r>
                    </a:p>
                    <a:p>
                      <a:r>
                        <a:rPr lang="en-GB" sz="900" b="0" i="0" baseline="0" dirty="0" smtClean="0">
                          <a:effectLst/>
                        </a:rPr>
                        <a:t>E-counselling: self-referral via </a:t>
                      </a:r>
                      <a:r>
                        <a:rPr lang="en-GB" sz="900" b="0" i="0" baseline="0" dirty="0" smtClean="0">
                          <a:effectLst/>
                          <a:hlinkClick r:id="rId17"/>
                        </a:rPr>
                        <a:t>online form </a:t>
                      </a:r>
                      <a:endParaRPr lang="en-GB" sz="900" b="0" i="0" dirty="0"/>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Bereavement </a:t>
            </a:r>
            <a:endParaRPr lang="en-GB" b="1" dirty="0"/>
          </a:p>
        </p:txBody>
      </p:sp>
    </p:spTree>
    <p:extLst>
      <p:ext uri="{BB962C8B-B14F-4D97-AF65-F5344CB8AC3E}">
        <p14:creationId xmlns:p14="http://schemas.microsoft.com/office/powerpoint/2010/main" val="3481581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991611487"/>
              </p:ext>
            </p:extLst>
          </p:nvPr>
        </p:nvGraphicFramePr>
        <p:xfrm>
          <a:off x="323528" y="836712"/>
          <a:ext cx="8424936" cy="2900680"/>
        </p:xfrm>
        <a:graphic>
          <a:graphicData uri="http://schemas.openxmlformats.org/drawingml/2006/table">
            <a:tbl>
              <a:tblPr firstRow="1" bandRow="1">
                <a:tableStyleId>{5C22544A-7EE6-4342-B048-85BDC9FD1C3A}</a:tableStyleId>
              </a:tblPr>
              <a:tblGrid>
                <a:gridCol w="1420622"/>
                <a:gridCol w="3331906"/>
                <a:gridCol w="3672408"/>
              </a:tblGrid>
              <a:tr h="370840">
                <a:tc>
                  <a:txBody>
                    <a:bodyPr/>
                    <a:lstStyle/>
                    <a:p>
                      <a:r>
                        <a:rPr lang="en-GB" sz="1100" i="0" dirty="0" smtClean="0"/>
                        <a:t>ORGANISATION</a:t>
                      </a:r>
                      <a:endParaRPr lang="en-GB" sz="1100" i="0" dirty="0"/>
                    </a:p>
                  </a:txBody>
                  <a:tcPr/>
                </a:tc>
                <a:tc>
                  <a:txBody>
                    <a:bodyPr/>
                    <a:lstStyle/>
                    <a:p>
                      <a:r>
                        <a:rPr lang="en-GB" sz="1100" i="0" dirty="0" smtClean="0"/>
                        <a:t>SERVICES</a:t>
                      </a:r>
                      <a:endParaRPr lang="en-GB" sz="1100" i="0" dirty="0"/>
                    </a:p>
                  </a:txBody>
                  <a:tcPr/>
                </a:tc>
                <a:tc>
                  <a:txBody>
                    <a:bodyPr/>
                    <a:lstStyle/>
                    <a:p>
                      <a:r>
                        <a:rPr lang="en-GB" sz="1100" i="0" dirty="0" smtClean="0"/>
                        <a:t>CONTACT</a:t>
                      </a:r>
                      <a:endParaRPr lang="en-GB" sz="1100" i="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smtClean="0">
                          <a:ln>
                            <a:noFill/>
                          </a:ln>
                          <a:solidFill>
                            <a:srgbClr val="0000FF"/>
                          </a:solidFill>
                          <a:effectLst/>
                          <a:uLnTx/>
                          <a:uFillTx/>
                          <a:latin typeface="+mn-lt"/>
                          <a:ea typeface="Calibri"/>
                          <a:cs typeface="Times New Roman"/>
                          <a:hlinkClick r:id="rId4"/>
                        </a:rPr>
                        <a:t>Lambeth Social Services</a:t>
                      </a:r>
                      <a:endParaRPr kumimoji="0" lang="en-GB" sz="11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r>
                        <a:rPr lang="en-GB" sz="1100" dirty="0" smtClean="0">
                          <a:effectLst/>
                          <a:latin typeface="+mn-lt"/>
                          <a:ea typeface="Calibri"/>
                          <a:cs typeface="Times New Roman"/>
                        </a:rPr>
                        <a:t>Children and Young People's Service</a:t>
                      </a:r>
                      <a:endParaRPr lang="en-GB" sz="1100" i="0" baseline="0" dirty="0" smtClean="0"/>
                    </a:p>
                  </a:txBody>
                  <a:tcPr/>
                </a:tc>
                <a:tc>
                  <a:txBody>
                    <a:bodyPr/>
                    <a:lstStyle/>
                    <a:p>
                      <a:r>
                        <a:rPr lang="en-GB" sz="1100" dirty="0" smtClean="0">
                          <a:effectLst/>
                          <a:latin typeface="+mn-lt"/>
                          <a:ea typeface="Calibri"/>
                          <a:cs typeface="Times New Roman"/>
                        </a:rPr>
                        <a:t>International House</a:t>
                      </a:r>
                      <a:br>
                        <a:rPr lang="en-GB" sz="1100" dirty="0" smtClean="0">
                          <a:effectLst/>
                          <a:latin typeface="+mn-lt"/>
                          <a:ea typeface="Calibri"/>
                          <a:cs typeface="Times New Roman"/>
                        </a:rPr>
                      </a:br>
                      <a:r>
                        <a:rPr lang="en-GB" sz="1100" dirty="0" smtClean="0">
                          <a:effectLst/>
                          <a:latin typeface="+mn-lt"/>
                          <a:ea typeface="Calibri"/>
                          <a:cs typeface="Times New Roman"/>
                        </a:rPr>
                        <a:t>Canterbury Crescent</a:t>
                      </a:r>
                      <a:br>
                        <a:rPr lang="en-GB" sz="1100" dirty="0" smtClean="0">
                          <a:effectLst/>
                          <a:latin typeface="+mn-lt"/>
                          <a:ea typeface="Calibri"/>
                          <a:cs typeface="Times New Roman"/>
                        </a:rPr>
                      </a:br>
                      <a:r>
                        <a:rPr lang="en-GB" sz="1100" dirty="0" smtClean="0">
                          <a:effectLst/>
                          <a:latin typeface="+mn-lt"/>
                          <a:ea typeface="Calibri"/>
                          <a:cs typeface="Times New Roman"/>
                        </a:rPr>
                        <a:t>Brixton</a:t>
                      </a:r>
                      <a:br>
                        <a:rPr lang="en-GB" sz="1100" dirty="0" smtClean="0">
                          <a:effectLst/>
                          <a:latin typeface="+mn-lt"/>
                          <a:ea typeface="Calibri"/>
                          <a:cs typeface="Times New Roman"/>
                        </a:rPr>
                      </a:br>
                      <a:r>
                        <a:rPr lang="en-GB" sz="1100" dirty="0" smtClean="0">
                          <a:effectLst/>
                          <a:latin typeface="+mn-lt"/>
                          <a:ea typeface="Calibri"/>
                          <a:cs typeface="Times New Roman"/>
                        </a:rPr>
                        <a:t>London</a:t>
                      </a:r>
                      <a:br>
                        <a:rPr lang="en-GB" sz="1100" dirty="0" smtClean="0">
                          <a:effectLst/>
                          <a:latin typeface="+mn-lt"/>
                          <a:ea typeface="Calibri"/>
                          <a:cs typeface="Times New Roman"/>
                        </a:rPr>
                      </a:br>
                      <a:r>
                        <a:rPr lang="en-GB" sz="1100" dirty="0" smtClean="0">
                          <a:effectLst/>
                          <a:latin typeface="+mn-lt"/>
                          <a:ea typeface="Calibri"/>
                          <a:cs typeface="Times New Roman"/>
                        </a:rPr>
                        <a:t>SW9 7QE</a:t>
                      </a:r>
                    </a:p>
                    <a:p>
                      <a:r>
                        <a:rPr lang="en-GB" sz="1100" dirty="0" smtClean="0">
                          <a:effectLst/>
                          <a:latin typeface="+mn-lt"/>
                          <a:ea typeface="Calibri"/>
                          <a:cs typeface="Times New Roman"/>
                        </a:rPr>
                        <a:t/>
                      </a:r>
                      <a:br>
                        <a:rPr lang="en-GB" sz="1100" dirty="0" smtClean="0">
                          <a:effectLst/>
                          <a:latin typeface="+mn-lt"/>
                          <a:ea typeface="Calibri"/>
                          <a:cs typeface="Times New Roman"/>
                        </a:rPr>
                      </a:br>
                      <a:r>
                        <a:rPr lang="en-GB" sz="1100" dirty="0" smtClean="0">
                          <a:effectLst/>
                          <a:latin typeface="+mn-lt"/>
                          <a:ea typeface="Calibri"/>
                          <a:cs typeface="Times New Roman"/>
                        </a:rPr>
                        <a:t>Telephone: 020 7926 5555</a:t>
                      </a:r>
                      <a:endParaRPr lang="en-GB" sz="1100" i="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smtClean="0">
                          <a:ln>
                            <a:noFill/>
                          </a:ln>
                          <a:solidFill>
                            <a:srgbClr val="0000FF"/>
                          </a:solidFill>
                          <a:effectLst/>
                          <a:uLnTx/>
                          <a:uFillTx/>
                          <a:latin typeface="+mn-lt"/>
                          <a:ea typeface="Calibri"/>
                          <a:cs typeface="Times New Roman"/>
                          <a:hlinkClick r:id="rId4"/>
                        </a:rPr>
                        <a:t>Lambeth Social Services</a:t>
                      </a:r>
                      <a:endParaRPr kumimoji="0" lang="en-GB" sz="11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r>
                        <a:rPr lang="en-GB" sz="1100" dirty="0" smtClean="0">
                          <a:effectLst/>
                          <a:latin typeface="+mn-lt"/>
                          <a:ea typeface="Calibri"/>
                          <a:cs typeface="Times New Roman"/>
                        </a:rPr>
                        <a:t>Families Information Services</a:t>
                      </a:r>
                      <a:endParaRPr lang="en-GB" sz="1100" i="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effectLst/>
                          <a:latin typeface="+mn-lt"/>
                          <a:ea typeface="Calibri"/>
                          <a:cs typeface="Times New Roman"/>
                        </a:rPr>
                        <a:t>International House</a:t>
                      </a:r>
                      <a:br>
                        <a:rPr lang="en-GB" sz="1100" dirty="0" smtClean="0">
                          <a:effectLst/>
                          <a:latin typeface="+mn-lt"/>
                          <a:ea typeface="Calibri"/>
                          <a:cs typeface="Times New Roman"/>
                        </a:rPr>
                      </a:br>
                      <a:r>
                        <a:rPr lang="en-GB" sz="1100" dirty="0" smtClean="0">
                          <a:effectLst/>
                          <a:latin typeface="+mn-lt"/>
                          <a:ea typeface="Calibri"/>
                          <a:cs typeface="Times New Roman"/>
                        </a:rPr>
                        <a:t>Canterbury Crescent</a:t>
                      </a:r>
                      <a:br>
                        <a:rPr lang="en-GB" sz="1100" dirty="0" smtClean="0">
                          <a:effectLst/>
                          <a:latin typeface="+mn-lt"/>
                          <a:ea typeface="Calibri"/>
                          <a:cs typeface="Times New Roman"/>
                        </a:rPr>
                      </a:br>
                      <a:r>
                        <a:rPr lang="en-GB" sz="1100" dirty="0" smtClean="0">
                          <a:effectLst/>
                          <a:latin typeface="+mn-lt"/>
                          <a:ea typeface="Calibri"/>
                          <a:cs typeface="Times New Roman"/>
                        </a:rPr>
                        <a:t>Brixton</a:t>
                      </a:r>
                      <a:br>
                        <a:rPr lang="en-GB" sz="1100" dirty="0" smtClean="0">
                          <a:effectLst/>
                          <a:latin typeface="+mn-lt"/>
                          <a:ea typeface="Calibri"/>
                          <a:cs typeface="Times New Roman"/>
                        </a:rPr>
                      </a:br>
                      <a:r>
                        <a:rPr lang="en-GB" sz="1100" dirty="0" smtClean="0">
                          <a:effectLst/>
                          <a:latin typeface="+mn-lt"/>
                          <a:ea typeface="Calibri"/>
                          <a:cs typeface="Times New Roman"/>
                        </a:rPr>
                        <a:t>London</a:t>
                      </a:r>
                      <a:br>
                        <a:rPr lang="en-GB" sz="1100" dirty="0" smtClean="0">
                          <a:effectLst/>
                          <a:latin typeface="+mn-lt"/>
                          <a:ea typeface="Calibri"/>
                          <a:cs typeface="Times New Roman"/>
                        </a:rPr>
                      </a:br>
                      <a:r>
                        <a:rPr lang="en-GB" sz="1100" dirty="0" smtClean="0">
                          <a:effectLst/>
                          <a:latin typeface="+mn-lt"/>
                          <a:ea typeface="Calibri"/>
                          <a:cs typeface="Times New Roman"/>
                        </a:rPr>
                        <a:t>SW9 7QE</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effectLst/>
                          <a:latin typeface="+mn-lt"/>
                          <a:ea typeface="Calibri"/>
                          <a:cs typeface="Times New Roman"/>
                        </a:rPr>
                        <a:t/>
                      </a:r>
                      <a:br>
                        <a:rPr lang="en-GB" sz="1100" dirty="0" smtClean="0">
                          <a:effectLst/>
                          <a:latin typeface="+mn-lt"/>
                          <a:ea typeface="Calibri"/>
                          <a:cs typeface="Times New Roman"/>
                        </a:rPr>
                      </a:br>
                      <a:r>
                        <a:rPr lang="en-GB" sz="1100" dirty="0" smtClean="0">
                          <a:effectLst/>
                          <a:latin typeface="+mn-lt"/>
                          <a:ea typeface="Calibri"/>
                          <a:cs typeface="Times New Roman"/>
                        </a:rPr>
                        <a:t>Telephone: 020 7926 5555</a:t>
                      </a:r>
                      <a:r>
                        <a:rPr lang="en-GB" sz="1100" i="0" dirty="0" smtClean="0"/>
                        <a:t> </a:t>
                      </a:r>
                      <a:endParaRPr lang="en-GB" sz="1100" i="0" dirty="0"/>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Social care </a:t>
            </a:r>
            <a:endParaRPr lang="en-GB" b="1" dirty="0"/>
          </a:p>
        </p:txBody>
      </p:sp>
    </p:spTree>
    <p:extLst>
      <p:ext uri="{BB962C8B-B14F-4D97-AF65-F5344CB8AC3E}">
        <p14:creationId xmlns:p14="http://schemas.microsoft.com/office/powerpoint/2010/main" val="4191446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3103597875"/>
              </p:ext>
            </p:extLst>
          </p:nvPr>
        </p:nvGraphicFramePr>
        <p:xfrm>
          <a:off x="323528" y="836712"/>
          <a:ext cx="8424937" cy="3342640"/>
        </p:xfrm>
        <a:graphic>
          <a:graphicData uri="http://schemas.openxmlformats.org/drawingml/2006/table">
            <a:tbl>
              <a:tblPr firstRow="1" bandRow="1">
                <a:tableStyleId>{5C22544A-7EE6-4342-B048-85BDC9FD1C3A}</a:tableStyleId>
              </a:tblPr>
              <a:tblGrid>
                <a:gridCol w="1112057"/>
                <a:gridCol w="1829933"/>
                <a:gridCol w="1829933"/>
                <a:gridCol w="3653014"/>
              </a:tblGrid>
              <a:tr h="370840">
                <a:tc>
                  <a:txBody>
                    <a:bodyPr/>
                    <a:lstStyle/>
                    <a:p>
                      <a:r>
                        <a:rPr lang="en-GB" sz="1100" dirty="0" smtClean="0"/>
                        <a:t>ORGANISATION</a:t>
                      </a:r>
                      <a:endParaRPr lang="en-GB" sz="1100" dirty="0"/>
                    </a:p>
                  </a:txBody>
                  <a:tcPr/>
                </a:tc>
                <a:tc>
                  <a:txBody>
                    <a:bodyPr/>
                    <a:lstStyle/>
                    <a:p>
                      <a:r>
                        <a:rPr lang="en-GB" sz="1100" dirty="0" smtClean="0"/>
                        <a:t>SERVICES</a:t>
                      </a:r>
                      <a:endParaRPr lang="en-GB" sz="1100" dirty="0"/>
                    </a:p>
                  </a:txBody>
                  <a:tcPr/>
                </a:tc>
                <a:tc>
                  <a:txBody>
                    <a:bodyPr/>
                    <a:lstStyle/>
                    <a:p>
                      <a:r>
                        <a:rPr lang="en-GB" sz="1100" dirty="0" smtClean="0"/>
                        <a:t>ELIGIBLE</a:t>
                      </a:r>
                      <a:endParaRPr lang="en-GB" sz="1100" dirty="0"/>
                    </a:p>
                  </a:txBody>
                  <a:tcPr/>
                </a:tc>
                <a:tc>
                  <a:txBody>
                    <a:bodyPr/>
                    <a:lstStyle/>
                    <a:p>
                      <a:r>
                        <a:rPr lang="en-GB" sz="1100" dirty="0" smtClean="0"/>
                        <a:t>CONTACT</a:t>
                      </a:r>
                      <a:endParaRPr lang="en-GB" sz="1100" dirty="0"/>
                    </a:p>
                  </a:txBody>
                  <a:tcPr/>
                </a:tc>
              </a:tr>
              <a:tr h="370840">
                <a:tc>
                  <a:txBody>
                    <a:bodyPr/>
                    <a:lstStyle/>
                    <a:p>
                      <a:r>
                        <a:rPr lang="en-GB" sz="1100" u="sng" dirty="0" smtClean="0">
                          <a:solidFill>
                            <a:srgbClr val="0000FF"/>
                          </a:solidFill>
                          <a:effectLst/>
                          <a:latin typeface="+mn-lt"/>
                          <a:ea typeface="Calibri"/>
                          <a:cs typeface="Times New Roman"/>
                          <a:hlinkClick r:id="rId4"/>
                        </a:rPr>
                        <a:t>Lambeth Social Services</a:t>
                      </a:r>
                      <a:endParaRPr lang="en-GB" sz="1100" i="0" baseline="0" dirty="0" smtClean="0"/>
                    </a:p>
                  </a:txBody>
                  <a:tcPr>
                    <a:solidFill>
                      <a:srgbClr val="CDE0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effectLst/>
                          <a:latin typeface="+mn-lt"/>
                          <a:ea typeface="Calibri"/>
                          <a:cs typeface="Times New Roman"/>
                        </a:rPr>
                        <a:t>Adult Social Care</a:t>
                      </a:r>
                      <a:endParaRPr lang="en-GB" sz="1100" i="0" dirty="0"/>
                    </a:p>
                  </a:txBody>
                  <a:tcPr/>
                </a:tc>
                <a:tc>
                  <a:txBody>
                    <a:bodyPr/>
                    <a:lstStyle/>
                    <a:p>
                      <a:r>
                        <a:rPr lang="en-GB" sz="1100" b="0" i="0" dirty="0" smtClean="0"/>
                        <a:t>Adults</a:t>
                      </a:r>
                      <a:endParaRPr lang="en-GB" sz="1100" b="0" i="0" dirty="0"/>
                    </a:p>
                  </a:txBody>
                  <a:tcPr/>
                </a:tc>
                <a:tc>
                  <a:txBody>
                    <a:bodyPr/>
                    <a:lstStyle/>
                    <a:p>
                      <a:r>
                        <a:rPr lang="en-GB" sz="1100" dirty="0" smtClean="0">
                          <a:effectLst/>
                          <a:latin typeface="+mn-lt"/>
                          <a:ea typeface="Calibri"/>
                          <a:cs typeface="Times New Roman"/>
                        </a:rPr>
                        <a:t>Lambeth Adult Social Care Services</a:t>
                      </a:r>
                      <a:br>
                        <a:rPr lang="en-GB" sz="1100" dirty="0" smtClean="0">
                          <a:effectLst/>
                          <a:latin typeface="+mn-lt"/>
                          <a:ea typeface="Calibri"/>
                          <a:cs typeface="Times New Roman"/>
                        </a:rPr>
                      </a:br>
                      <a:r>
                        <a:rPr lang="en-GB" sz="1100" dirty="0" smtClean="0">
                          <a:effectLst/>
                          <a:latin typeface="+mn-lt"/>
                          <a:ea typeface="Calibri"/>
                          <a:cs typeface="Times New Roman"/>
                        </a:rPr>
                        <a:t>Phoenix House</a:t>
                      </a:r>
                      <a:br>
                        <a:rPr lang="en-GB" sz="1100" dirty="0" smtClean="0">
                          <a:effectLst/>
                          <a:latin typeface="+mn-lt"/>
                          <a:ea typeface="Calibri"/>
                          <a:cs typeface="Times New Roman"/>
                        </a:rPr>
                      </a:br>
                      <a:r>
                        <a:rPr lang="en-GB" sz="1100" dirty="0" smtClean="0">
                          <a:effectLst/>
                          <a:latin typeface="+mn-lt"/>
                          <a:ea typeface="Calibri"/>
                          <a:cs typeface="Times New Roman"/>
                        </a:rPr>
                        <a:t>10 Wandsworth Road</a:t>
                      </a:r>
                      <a:br>
                        <a:rPr lang="en-GB" sz="1100" dirty="0" smtClean="0">
                          <a:effectLst/>
                          <a:latin typeface="+mn-lt"/>
                          <a:ea typeface="Calibri"/>
                          <a:cs typeface="Times New Roman"/>
                        </a:rPr>
                      </a:br>
                      <a:r>
                        <a:rPr lang="en-GB" sz="1100" dirty="0" smtClean="0">
                          <a:effectLst/>
                          <a:latin typeface="+mn-lt"/>
                          <a:ea typeface="Calibri"/>
                          <a:cs typeface="Times New Roman"/>
                        </a:rPr>
                        <a:t>London</a:t>
                      </a:r>
                      <a:br>
                        <a:rPr lang="en-GB" sz="1100" dirty="0" smtClean="0">
                          <a:effectLst/>
                          <a:latin typeface="+mn-lt"/>
                          <a:ea typeface="Calibri"/>
                          <a:cs typeface="Times New Roman"/>
                        </a:rPr>
                      </a:br>
                      <a:r>
                        <a:rPr lang="en-GB" sz="1100" dirty="0" smtClean="0">
                          <a:effectLst/>
                          <a:latin typeface="+mn-lt"/>
                          <a:ea typeface="Calibri"/>
                          <a:cs typeface="Times New Roman"/>
                        </a:rPr>
                        <a:t>SW8 2LL</a:t>
                      </a:r>
                    </a:p>
                    <a:p>
                      <a:r>
                        <a:rPr lang="en-GB" sz="1100" dirty="0" smtClean="0">
                          <a:effectLst/>
                          <a:latin typeface="+mn-lt"/>
                          <a:ea typeface="Calibri"/>
                          <a:cs typeface="Times New Roman"/>
                        </a:rPr>
                        <a:t/>
                      </a:r>
                      <a:br>
                        <a:rPr lang="en-GB" sz="1100" dirty="0" smtClean="0">
                          <a:effectLst/>
                          <a:latin typeface="+mn-lt"/>
                          <a:ea typeface="Calibri"/>
                          <a:cs typeface="Times New Roman"/>
                        </a:rPr>
                      </a:br>
                      <a:r>
                        <a:rPr lang="en-GB" sz="1100" dirty="0" smtClean="0">
                          <a:effectLst/>
                          <a:latin typeface="+mn-lt"/>
                          <a:ea typeface="Calibri"/>
                          <a:cs typeface="Times New Roman"/>
                        </a:rPr>
                        <a:t>Telephone: 020 7926 5555</a:t>
                      </a:r>
                      <a:endParaRPr lang="en-GB" sz="1100" b="0" i="0" dirty="0" smtClean="0"/>
                    </a:p>
                    <a:p>
                      <a:endParaRPr lang="en-GB" sz="1100" dirty="0" smtClean="0">
                        <a:solidFill>
                          <a:srgbClr val="FF0000"/>
                        </a:solidFill>
                        <a:effectLst/>
                      </a:endParaRPr>
                    </a:p>
                  </a:txBody>
                  <a:tcPr/>
                </a:tc>
              </a:tr>
              <a:tr h="370840">
                <a:tc>
                  <a:txBody>
                    <a:bodyPr/>
                    <a:lstStyle/>
                    <a:p>
                      <a:endParaRPr lang="en-GB" sz="1100" i="0" dirty="0"/>
                    </a:p>
                  </a:txBody>
                  <a:tcPr>
                    <a:solidFill>
                      <a:srgbClr val="CDE0E8"/>
                    </a:solidFill>
                  </a:tcPr>
                </a:tc>
                <a:tc>
                  <a:txBody>
                    <a:bodyPr/>
                    <a:lstStyle/>
                    <a:p>
                      <a:endParaRPr lang="en-GB" sz="1100" i="0" dirty="0" smtClean="0">
                        <a:effectLst/>
                      </a:endParaRPr>
                    </a:p>
                  </a:txBody>
                  <a:tcPr/>
                </a:tc>
                <a:tc>
                  <a:txBody>
                    <a:bodyPr/>
                    <a:lstStyle/>
                    <a:p>
                      <a:endParaRPr lang="en-GB" sz="1100" i="0" dirty="0" smtClean="0">
                        <a:effectLst/>
                      </a:endParaRPr>
                    </a:p>
                  </a:txBody>
                  <a:tcPr/>
                </a:tc>
                <a:tc>
                  <a:txBody>
                    <a:bodyPr/>
                    <a:lstStyle/>
                    <a:p>
                      <a:endParaRPr lang="en-GB" sz="1100" i="0" dirty="0" smtClean="0">
                        <a:solidFill>
                          <a:schemeClr val="tx1"/>
                        </a:solidFill>
                        <a:effectLst/>
                      </a:endParaRPr>
                    </a:p>
                  </a:txBody>
                  <a:tcPr/>
                </a:tc>
              </a:tr>
              <a:tr h="370840">
                <a:tc>
                  <a:txBody>
                    <a:bodyPr/>
                    <a:lstStyle/>
                    <a:p>
                      <a:r>
                        <a:rPr lang="en-GB" sz="1100" i="0" dirty="0" smtClean="0">
                          <a:hlinkClick r:id="rId5"/>
                        </a:rPr>
                        <a:t>Carers UK </a:t>
                      </a:r>
                      <a:endParaRPr lang="en-GB" sz="1100" i="0" dirty="0"/>
                    </a:p>
                  </a:txBody>
                  <a:tcPr>
                    <a:solidFill>
                      <a:srgbClr val="CDE0E8"/>
                    </a:solidFill>
                  </a:tcPr>
                </a:tc>
                <a:tc>
                  <a:txBody>
                    <a:bodyPr/>
                    <a:lstStyle/>
                    <a:p>
                      <a:r>
                        <a:rPr lang="en-GB" sz="1100" i="0" dirty="0" smtClean="0"/>
                        <a:t>Support and advice </a:t>
                      </a:r>
                    </a:p>
                  </a:txBody>
                  <a:tcPr/>
                </a:tc>
                <a:tc>
                  <a:txBody>
                    <a:bodyPr/>
                    <a:lstStyle/>
                    <a:p>
                      <a:endParaRPr lang="en-GB" sz="1100" i="0" dirty="0" smtClean="0"/>
                    </a:p>
                  </a:txBody>
                  <a:tcPr/>
                </a:tc>
                <a:tc>
                  <a:txBody>
                    <a:bodyPr/>
                    <a:lstStyle/>
                    <a:p>
                      <a:r>
                        <a:rPr lang="en-GB" sz="1100" i="0" dirty="0" smtClean="0"/>
                        <a:t>020 7378 4999 – free, Mon-Fri, 10:00-16:00</a:t>
                      </a:r>
                    </a:p>
                  </a:txBody>
                  <a:tcPr/>
                </a:tc>
              </a:tr>
              <a:tr h="370840">
                <a:tc>
                  <a:txBody>
                    <a:bodyPr/>
                    <a:lstStyle/>
                    <a:p>
                      <a:endParaRPr lang="en-GB" dirty="0"/>
                    </a:p>
                  </a:txBody>
                  <a:tcPr>
                    <a:solidFill>
                      <a:srgbClr val="CDE0E8"/>
                    </a:solidFill>
                  </a:tcPr>
                </a:tc>
                <a:tc>
                  <a:txBody>
                    <a:bodyPr/>
                    <a:lstStyle/>
                    <a:p>
                      <a:endParaRPr lang="en-GB" sz="1100" i="0" dirty="0"/>
                    </a:p>
                  </a:txBody>
                  <a:tcPr/>
                </a:tc>
                <a:tc>
                  <a:txBody>
                    <a:bodyPr/>
                    <a:lstStyle/>
                    <a:p>
                      <a:endParaRPr lang="en-GB" sz="1100" i="0" dirty="0"/>
                    </a:p>
                  </a:txBody>
                  <a:tcPr/>
                </a:tc>
                <a:tc>
                  <a:txBody>
                    <a:bodyPr/>
                    <a:lstStyle/>
                    <a:p>
                      <a:endParaRPr lang="en-GB" sz="1100" i="0" dirty="0"/>
                    </a:p>
                  </a:txBody>
                  <a:tcPr/>
                </a:tc>
              </a:tr>
              <a:tr h="370840">
                <a:tc>
                  <a:txBody>
                    <a:bodyPr/>
                    <a:lstStyle/>
                    <a:p>
                      <a:endParaRPr lang="en-GB" sz="1100" dirty="0"/>
                    </a:p>
                  </a:txBody>
                  <a:tcPr>
                    <a:solidFill>
                      <a:srgbClr val="CDE0E8"/>
                    </a:solidFill>
                  </a:tcPr>
                </a:tc>
                <a:tc>
                  <a:txBody>
                    <a:bodyPr/>
                    <a:lstStyle/>
                    <a:p>
                      <a:endParaRPr lang="en-GB" sz="1100" dirty="0" smtClean="0">
                        <a:effectLst/>
                      </a:endParaRPr>
                    </a:p>
                  </a:txBody>
                  <a:tcPr/>
                </a:tc>
                <a:tc>
                  <a:txBody>
                    <a:bodyPr/>
                    <a:lstStyle/>
                    <a:p>
                      <a:endParaRPr lang="en-GB" sz="1100" dirty="0" smtClean="0">
                        <a:effectLst/>
                      </a:endParaRPr>
                    </a:p>
                  </a:txBody>
                  <a:tcPr/>
                </a:tc>
                <a:tc>
                  <a:txBody>
                    <a:bodyPr/>
                    <a:lstStyle/>
                    <a:p>
                      <a:endParaRPr lang="en-GB" sz="1100" dirty="0" smtClean="0">
                        <a:solidFill>
                          <a:srgbClr val="FF0000"/>
                        </a:solidFill>
                        <a:effectLst/>
                      </a:endParaRPr>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Adults in care/carers  </a:t>
            </a:r>
            <a:endParaRPr lang="en-GB" b="1" dirty="0"/>
          </a:p>
        </p:txBody>
      </p:sp>
    </p:spTree>
    <p:extLst>
      <p:ext uri="{BB962C8B-B14F-4D97-AF65-F5344CB8AC3E}">
        <p14:creationId xmlns:p14="http://schemas.microsoft.com/office/powerpoint/2010/main" val="37353652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5" y="5924910"/>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535473948"/>
              </p:ext>
            </p:extLst>
          </p:nvPr>
        </p:nvGraphicFramePr>
        <p:xfrm>
          <a:off x="279426" y="908720"/>
          <a:ext cx="8397030" cy="2242739"/>
        </p:xfrm>
        <a:graphic>
          <a:graphicData uri="http://schemas.openxmlformats.org/drawingml/2006/table">
            <a:tbl>
              <a:tblPr firstRow="1" firstCol="1" bandRow="1">
                <a:tableStyleId>{5C22544A-7EE6-4342-B048-85BDC9FD1C3A}</a:tableStyleId>
              </a:tblPr>
              <a:tblGrid>
                <a:gridCol w="1455035"/>
                <a:gridCol w="1817909"/>
                <a:gridCol w="5124086"/>
              </a:tblGrid>
              <a:tr h="183795">
                <a:tc>
                  <a:txBody>
                    <a:bodyPr/>
                    <a:lstStyle/>
                    <a:p>
                      <a:pPr>
                        <a:lnSpc>
                          <a:spcPct val="115000"/>
                        </a:lnSpc>
                        <a:spcAft>
                          <a:spcPts val="0"/>
                        </a:spcAft>
                      </a:pPr>
                      <a:r>
                        <a:rPr lang="en-GB" sz="900" dirty="0">
                          <a:effectLst/>
                        </a:rPr>
                        <a:t>ORGANISATION</a:t>
                      </a:r>
                      <a:endParaRPr lang="en-GB" sz="900" b="1"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900" dirty="0" smtClean="0">
                          <a:effectLst/>
                        </a:rPr>
                        <a:t>SERVICES </a:t>
                      </a:r>
                      <a:endParaRPr lang="en-GB" sz="900" b="1"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900" b="1" dirty="0" smtClean="0">
                          <a:solidFill>
                            <a:schemeClr val="bg1"/>
                          </a:solidFill>
                          <a:effectLst/>
                          <a:latin typeface="+mn-lt"/>
                          <a:ea typeface="Calibri"/>
                          <a:cs typeface="Times New Roman"/>
                        </a:rPr>
                        <a:t>CONTACT</a:t>
                      </a:r>
                      <a:endParaRPr lang="en-GB" sz="900" b="1" dirty="0">
                        <a:solidFill>
                          <a:schemeClr val="bg1"/>
                        </a:solidFill>
                        <a:effectLst/>
                        <a:latin typeface="+mn-lt"/>
                        <a:ea typeface="Calibri"/>
                        <a:cs typeface="Times New Roman"/>
                      </a:endParaRPr>
                    </a:p>
                  </a:txBody>
                  <a:tcPr marL="59933" marR="59933" marT="0" marB="0"/>
                </a:tc>
              </a:tr>
              <a:tr h="176245">
                <a:tc>
                  <a:txBody>
                    <a:bodyPr/>
                    <a:lstStyle/>
                    <a:p>
                      <a:pPr>
                        <a:lnSpc>
                          <a:spcPct val="115000"/>
                        </a:lnSpc>
                        <a:spcAft>
                          <a:spcPts val="0"/>
                        </a:spcAft>
                      </a:pPr>
                      <a:r>
                        <a:rPr lang="en-GB" sz="900" b="1" dirty="0" smtClean="0">
                          <a:solidFill>
                            <a:schemeClr val="tx1"/>
                          </a:solidFill>
                          <a:effectLst/>
                          <a:latin typeface="+mn-lt"/>
                          <a:ea typeface="Calibri"/>
                          <a:cs typeface="Times New Roman"/>
                        </a:rPr>
                        <a:t>HELPLINES </a:t>
                      </a:r>
                      <a:endParaRPr lang="en-GB" sz="900" b="1" dirty="0">
                        <a:solidFill>
                          <a:schemeClr val="tx1"/>
                        </a:solidFill>
                        <a:effectLst/>
                        <a:latin typeface="+mn-lt"/>
                        <a:ea typeface="Calibri"/>
                        <a:cs typeface="Times New Roman"/>
                      </a:endParaRPr>
                    </a:p>
                  </a:txBody>
                  <a:tcPr marL="59933" marR="59933" marT="0" marB="0">
                    <a:solidFill>
                      <a:srgbClr val="CDE0E8"/>
                    </a:solidFill>
                  </a:tcPr>
                </a:tc>
                <a:tc>
                  <a:txBody>
                    <a:bodyPr/>
                    <a:lstStyle/>
                    <a:p>
                      <a:pPr>
                        <a:lnSpc>
                          <a:spcPct val="115000"/>
                        </a:lnSpc>
                        <a:spcAft>
                          <a:spcPts val="0"/>
                        </a:spcAft>
                      </a:pPr>
                      <a:endParaRPr lang="en-GB" sz="900" b="0" dirty="0" smtClean="0">
                        <a:solidFill>
                          <a:schemeClr val="tx1"/>
                        </a:solidFill>
                        <a:effectLst/>
                        <a:latin typeface="+mn-lt"/>
                      </a:endParaRPr>
                    </a:p>
                  </a:txBody>
                  <a:tcPr marL="59933" marR="59933" marT="0" marB="0"/>
                </a:tc>
                <a:tc>
                  <a:txBody>
                    <a:bodyPr/>
                    <a:lstStyle/>
                    <a:p>
                      <a:pPr>
                        <a:lnSpc>
                          <a:spcPct val="115000"/>
                        </a:lnSpc>
                        <a:spcAft>
                          <a:spcPts val="0"/>
                        </a:spcAft>
                      </a:pPr>
                      <a:endParaRPr lang="en-GB" sz="900" b="0" dirty="0" smtClean="0">
                        <a:solidFill>
                          <a:schemeClr val="tx1"/>
                        </a:solidFill>
                        <a:effectLst/>
                        <a:latin typeface="+mn-lt"/>
                      </a:endParaRPr>
                    </a:p>
                  </a:txBody>
                  <a:tcPr marL="59933" marR="59933" marT="0" marB="0"/>
                </a:tc>
              </a:tr>
              <a:tr h="392269">
                <a:tc>
                  <a:txBody>
                    <a:bodyPr/>
                    <a:lstStyle/>
                    <a:p>
                      <a:pPr>
                        <a:lnSpc>
                          <a:spcPct val="115000"/>
                        </a:lnSpc>
                        <a:spcAft>
                          <a:spcPts val="0"/>
                        </a:spcAft>
                      </a:pPr>
                      <a:r>
                        <a:rPr lang="en-GB" sz="900" b="0" dirty="0" err="1">
                          <a:solidFill>
                            <a:schemeClr val="tx1"/>
                          </a:solidFill>
                          <a:effectLst/>
                          <a:hlinkClick r:id="rId4"/>
                        </a:rPr>
                        <a:t>DeafPlus</a:t>
                      </a:r>
                      <a:r>
                        <a:rPr lang="en-GB" sz="900" b="0" dirty="0">
                          <a:solidFill>
                            <a:schemeClr val="tx1"/>
                          </a:solidFill>
                          <a:effectLst/>
                        </a:rPr>
                        <a:t> </a:t>
                      </a:r>
                      <a:endParaRPr lang="en-GB" sz="900" b="0" dirty="0">
                        <a:solidFill>
                          <a:schemeClr val="tx1"/>
                        </a:solidFill>
                        <a:effectLst/>
                        <a:latin typeface="+mn-lt"/>
                        <a:ea typeface="Calibri"/>
                        <a:cs typeface="Times New Roman"/>
                      </a:endParaRPr>
                    </a:p>
                  </a:txBody>
                  <a:tcPr marL="59933" marR="59933" marT="0" marB="0">
                    <a:solidFill>
                      <a:srgbClr val="CDE0E8"/>
                    </a:solidFill>
                  </a:tcPr>
                </a:tc>
                <a:tc>
                  <a:txBody>
                    <a:bodyPr/>
                    <a:lstStyle/>
                    <a:p>
                      <a:pPr>
                        <a:lnSpc>
                          <a:spcPct val="115000"/>
                        </a:lnSpc>
                        <a:spcAft>
                          <a:spcPts val="0"/>
                        </a:spcAft>
                      </a:pPr>
                      <a:r>
                        <a:rPr lang="en-GB" sz="900" dirty="0" smtClean="0">
                          <a:effectLst/>
                        </a:rPr>
                        <a:t>Support</a:t>
                      </a:r>
                      <a:r>
                        <a:rPr lang="en-GB" sz="900" baseline="0" dirty="0" smtClean="0">
                          <a:effectLst/>
                        </a:rPr>
                        <a:t> and employment advice </a:t>
                      </a:r>
                      <a:endParaRPr lang="en-GB" sz="900" b="0" dirty="0" smtClean="0">
                        <a:solidFill>
                          <a:schemeClr val="tx1"/>
                        </a:solidFill>
                        <a:effectLst/>
                        <a:latin typeface="+mn-lt"/>
                      </a:endParaRPr>
                    </a:p>
                  </a:txBody>
                  <a:tcPr marL="59933" marR="59933" marT="0" marB="0"/>
                </a:tc>
                <a:tc>
                  <a:txBody>
                    <a:bodyPr/>
                    <a:lstStyle/>
                    <a:p>
                      <a:pPr>
                        <a:lnSpc>
                          <a:spcPct val="115000"/>
                        </a:lnSpc>
                        <a:spcAft>
                          <a:spcPts val="0"/>
                        </a:spcAft>
                      </a:pPr>
                      <a:r>
                        <a:rPr lang="en-GB" sz="900" u="sng" dirty="0" smtClean="0">
                          <a:effectLst/>
                          <a:hlinkClick r:id="rId5"/>
                        </a:rPr>
                        <a:t>http</a:t>
                      </a:r>
                      <a:r>
                        <a:rPr lang="en-GB" sz="900" u="sng" dirty="0">
                          <a:effectLst/>
                          <a:hlinkClick r:id="rId5"/>
                        </a:rPr>
                        <a:t>://www.deafplus.org/what-we-do/bsl-advice-helpline/</a:t>
                      </a:r>
                      <a:r>
                        <a:rPr lang="en-GB" sz="900" dirty="0">
                          <a:effectLst/>
                        </a:rPr>
                        <a:t> </a:t>
                      </a:r>
                    </a:p>
                    <a:p>
                      <a:pPr>
                        <a:lnSpc>
                          <a:spcPct val="115000"/>
                        </a:lnSpc>
                        <a:spcAft>
                          <a:spcPts val="0"/>
                        </a:spcAft>
                      </a:pPr>
                      <a:r>
                        <a:rPr lang="en-GB" sz="900" dirty="0">
                          <a:effectLst/>
                        </a:rPr>
                        <a:t>Unusual hours </a:t>
                      </a:r>
                      <a:endParaRPr lang="en-GB" sz="900" b="0" dirty="0" smtClean="0">
                        <a:solidFill>
                          <a:schemeClr val="tx1"/>
                        </a:solidFill>
                        <a:effectLst/>
                        <a:latin typeface="+mn-lt"/>
                      </a:endParaRPr>
                    </a:p>
                  </a:txBody>
                  <a:tcPr marL="59933" marR="59933" marT="0" marB="0"/>
                </a:tc>
              </a:tr>
              <a:tr h="230907">
                <a:tc>
                  <a:txBody>
                    <a:bodyPr/>
                    <a:lstStyle/>
                    <a:p>
                      <a:pPr>
                        <a:lnSpc>
                          <a:spcPct val="115000"/>
                        </a:lnSpc>
                        <a:spcAft>
                          <a:spcPts val="0"/>
                        </a:spcAft>
                      </a:pPr>
                      <a:r>
                        <a:rPr lang="en-GB" sz="900" b="0" dirty="0">
                          <a:solidFill>
                            <a:schemeClr val="tx1"/>
                          </a:solidFill>
                          <a:effectLst/>
                          <a:hlinkClick r:id="rId6"/>
                        </a:rPr>
                        <a:t>Action on Hearing Loss</a:t>
                      </a:r>
                      <a:endParaRPr lang="en-GB" sz="900" b="0" dirty="0">
                        <a:solidFill>
                          <a:schemeClr val="tx1"/>
                        </a:solidFill>
                        <a:effectLst/>
                        <a:latin typeface="+mn-lt"/>
                        <a:ea typeface="Calibri"/>
                        <a:cs typeface="Times New Roman"/>
                      </a:endParaRPr>
                    </a:p>
                  </a:txBody>
                  <a:tcPr marL="59933" marR="59933" marT="0" marB="0">
                    <a:solidFill>
                      <a:srgbClr val="CDE0E8"/>
                    </a:solidFill>
                  </a:tcPr>
                </a:tc>
                <a:tc>
                  <a:txBody>
                    <a:bodyPr/>
                    <a:lstStyle/>
                    <a:p>
                      <a:pPr>
                        <a:lnSpc>
                          <a:spcPct val="115000"/>
                        </a:lnSpc>
                        <a:spcAft>
                          <a:spcPts val="0"/>
                        </a:spcAft>
                      </a:pPr>
                      <a:r>
                        <a:rPr lang="en-GB" sz="900" dirty="0" smtClean="0">
                          <a:effectLst/>
                        </a:rPr>
                        <a:t>Support and advice</a:t>
                      </a:r>
                      <a:endParaRPr lang="en-GB" sz="900" b="0"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900" dirty="0">
                          <a:effectLst/>
                        </a:rPr>
                        <a:t>Telephone: 0808 808 </a:t>
                      </a:r>
                      <a:r>
                        <a:rPr lang="en-GB" sz="900" dirty="0" smtClean="0">
                          <a:effectLst/>
                        </a:rPr>
                        <a:t>0123</a:t>
                      </a:r>
                      <a:r>
                        <a:rPr lang="en-GB" sz="900" baseline="0" dirty="0" smtClean="0">
                          <a:effectLst/>
                        </a:rPr>
                        <a:t> / </a:t>
                      </a:r>
                      <a:r>
                        <a:rPr lang="en-GB" sz="900" dirty="0" err="1" smtClean="0">
                          <a:effectLst/>
                        </a:rPr>
                        <a:t>Textphone</a:t>
                      </a:r>
                      <a:r>
                        <a:rPr lang="en-GB" sz="900" dirty="0">
                          <a:effectLst/>
                        </a:rPr>
                        <a:t>: 0808 808 </a:t>
                      </a:r>
                      <a:r>
                        <a:rPr lang="en-GB" sz="900" dirty="0" smtClean="0">
                          <a:effectLst/>
                        </a:rPr>
                        <a:t>9000</a:t>
                      </a:r>
                      <a:r>
                        <a:rPr lang="en-GB" sz="900" baseline="0" dirty="0" smtClean="0">
                          <a:effectLst/>
                        </a:rPr>
                        <a:t> / </a:t>
                      </a:r>
                      <a:r>
                        <a:rPr lang="en-GB" sz="900" dirty="0" smtClean="0">
                          <a:effectLst/>
                        </a:rPr>
                        <a:t>Text</a:t>
                      </a:r>
                      <a:r>
                        <a:rPr lang="en-GB" sz="900" dirty="0">
                          <a:effectLst/>
                        </a:rPr>
                        <a:t>: 0780 000 </a:t>
                      </a:r>
                      <a:r>
                        <a:rPr lang="en-GB" sz="900" dirty="0" smtClean="0">
                          <a:effectLst/>
                        </a:rPr>
                        <a:t>0360</a:t>
                      </a:r>
                      <a:endParaRPr lang="en-GB" sz="900" b="0" dirty="0" smtClean="0">
                        <a:solidFill>
                          <a:schemeClr val="tx1"/>
                        </a:solidFill>
                        <a:effectLst/>
                        <a:latin typeface="+mn-lt"/>
                      </a:endParaRPr>
                    </a:p>
                  </a:txBody>
                  <a:tcPr marL="59933" marR="59933" marT="0" marB="0"/>
                </a:tc>
              </a:tr>
              <a:tr h="389012">
                <a:tc>
                  <a:txBody>
                    <a:bodyPr/>
                    <a:lstStyle/>
                    <a:p>
                      <a:pPr>
                        <a:lnSpc>
                          <a:spcPct val="115000"/>
                        </a:lnSpc>
                        <a:spcAft>
                          <a:spcPts val="0"/>
                        </a:spcAft>
                      </a:pPr>
                      <a:r>
                        <a:rPr lang="en-GB" sz="900" b="0" dirty="0">
                          <a:solidFill>
                            <a:schemeClr val="tx1"/>
                          </a:solidFill>
                          <a:effectLst/>
                          <a:hlinkClick r:id="rId7"/>
                        </a:rPr>
                        <a:t>Hearing Link </a:t>
                      </a:r>
                      <a:endParaRPr lang="en-GB" sz="900" b="0" dirty="0">
                        <a:solidFill>
                          <a:schemeClr val="tx1"/>
                        </a:solidFill>
                        <a:effectLst/>
                        <a:latin typeface="+mn-lt"/>
                        <a:ea typeface="Calibri"/>
                        <a:cs typeface="Times New Roman"/>
                      </a:endParaRPr>
                    </a:p>
                  </a:txBody>
                  <a:tcPr marL="59933" marR="59933" marT="0" marB="0">
                    <a:solidFill>
                      <a:srgbClr val="CDE0E8"/>
                    </a:solidFill>
                  </a:tcPr>
                </a:tc>
                <a:tc>
                  <a:txBody>
                    <a:bodyPr/>
                    <a:lstStyle/>
                    <a:p>
                      <a:pPr>
                        <a:lnSpc>
                          <a:spcPct val="115000"/>
                        </a:lnSpc>
                        <a:spcAft>
                          <a:spcPts val="0"/>
                        </a:spcAft>
                      </a:pPr>
                      <a:r>
                        <a:rPr lang="en-GB" sz="900" dirty="0" smtClean="0">
                          <a:effectLst/>
                        </a:rPr>
                        <a:t>Support</a:t>
                      </a:r>
                      <a:r>
                        <a:rPr lang="en-GB" sz="900" baseline="0" dirty="0" smtClean="0">
                          <a:effectLst/>
                        </a:rPr>
                        <a:t> and advice</a:t>
                      </a:r>
                      <a:endParaRPr lang="en-GB" sz="900" b="0" baseline="0" dirty="0" smtClean="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US" sz="900" dirty="0">
                          <a:effectLst/>
                        </a:rPr>
                        <a:t>Telephone: 0300 111 </a:t>
                      </a:r>
                      <a:r>
                        <a:rPr lang="en-US" sz="900" dirty="0" smtClean="0">
                          <a:effectLst/>
                        </a:rPr>
                        <a:t>1113</a:t>
                      </a:r>
                      <a:r>
                        <a:rPr lang="en-GB" sz="900" baseline="0" dirty="0" smtClean="0">
                          <a:effectLst/>
                        </a:rPr>
                        <a:t> / </a:t>
                      </a:r>
                      <a:r>
                        <a:rPr lang="en-US" sz="900" dirty="0" smtClean="0">
                          <a:effectLst/>
                        </a:rPr>
                        <a:t>Text</a:t>
                      </a:r>
                      <a:r>
                        <a:rPr lang="en-US" sz="900" dirty="0">
                          <a:effectLst/>
                        </a:rPr>
                        <a:t>: 07526 123255</a:t>
                      </a:r>
                      <a:endParaRPr lang="en-GB" sz="900" dirty="0">
                        <a:effectLst/>
                      </a:endParaRPr>
                    </a:p>
                    <a:p>
                      <a:pPr>
                        <a:lnSpc>
                          <a:spcPct val="115000"/>
                        </a:lnSpc>
                        <a:spcAft>
                          <a:spcPts val="0"/>
                        </a:spcAft>
                      </a:pPr>
                      <a:r>
                        <a:rPr lang="en-US" sz="900" dirty="0">
                          <a:effectLst/>
                        </a:rPr>
                        <a:t>Mon-Fri, 10:00-14:00 </a:t>
                      </a:r>
                      <a:endParaRPr lang="en-US" sz="900" b="0" dirty="0" smtClean="0">
                        <a:solidFill>
                          <a:schemeClr val="tx1"/>
                        </a:solidFill>
                        <a:effectLst/>
                        <a:latin typeface="+mn-lt"/>
                      </a:endParaRPr>
                    </a:p>
                  </a:txBody>
                  <a:tcPr marL="59933" marR="59933" marT="0" marB="0"/>
                </a:tc>
              </a:tr>
              <a:tr h="367591">
                <a:tc>
                  <a:txBody>
                    <a:bodyPr/>
                    <a:lstStyle/>
                    <a:p>
                      <a:pPr>
                        <a:lnSpc>
                          <a:spcPct val="115000"/>
                        </a:lnSpc>
                        <a:spcAft>
                          <a:spcPts val="0"/>
                        </a:spcAft>
                      </a:pPr>
                      <a:r>
                        <a:rPr lang="en-GB" sz="900" b="0" dirty="0" smtClean="0">
                          <a:solidFill>
                            <a:schemeClr val="tx1"/>
                          </a:solidFill>
                          <a:effectLst/>
                          <a:hlinkClick r:id="rId8"/>
                        </a:rPr>
                        <a:t>Sense</a:t>
                      </a:r>
                      <a:endParaRPr lang="en-GB" sz="900" b="0" dirty="0" smtClean="0">
                        <a:solidFill>
                          <a:schemeClr val="tx1"/>
                        </a:solidFill>
                        <a:effectLst/>
                        <a:latin typeface="+mn-lt"/>
                      </a:endParaRPr>
                    </a:p>
                  </a:txBody>
                  <a:tcPr marL="59933" marR="59933" marT="0" marB="0">
                    <a:solidFill>
                      <a:srgbClr val="CDE0E8"/>
                    </a:solidFill>
                  </a:tcPr>
                </a:tc>
                <a:tc>
                  <a:txBody>
                    <a:bodyPr/>
                    <a:lstStyle/>
                    <a:p>
                      <a:pPr>
                        <a:lnSpc>
                          <a:spcPct val="115000"/>
                        </a:lnSpc>
                        <a:spcAft>
                          <a:spcPts val="0"/>
                        </a:spcAft>
                      </a:pPr>
                      <a:r>
                        <a:rPr lang="en-GB" sz="900" dirty="0" smtClean="0">
                          <a:effectLst/>
                        </a:rPr>
                        <a:t>Support and advice for deafblind</a:t>
                      </a:r>
                      <a:r>
                        <a:rPr lang="en-GB" sz="900" baseline="0" dirty="0" smtClean="0">
                          <a:effectLst/>
                        </a:rPr>
                        <a:t> people </a:t>
                      </a:r>
                      <a:endParaRPr lang="en-GB" sz="900" b="0"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900" dirty="0" smtClean="0">
                          <a:effectLst/>
                        </a:rPr>
                        <a:t>Telephone:</a:t>
                      </a:r>
                      <a:r>
                        <a:rPr lang="en-GB" sz="900" baseline="0" dirty="0" smtClean="0">
                          <a:effectLst/>
                        </a:rPr>
                        <a:t> </a:t>
                      </a:r>
                      <a:r>
                        <a:rPr lang="en-GB" sz="900" dirty="0" smtClean="0"/>
                        <a:t>0300 330 9256 or 020 7520 0972</a:t>
                      </a:r>
                      <a:r>
                        <a:rPr lang="en-GB" sz="900" baseline="0" dirty="0" smtClean="0"/>
                        <a:t> / </a:t>
                      </a:r>
                      <a:r>
                        <a:rPr lang="en-GB" sz="900" dirty="0" err="1" smtClean="0"/>
                        <a:t>Textphone</a:t>
                      </a:r>
                      <a:r>
                        <a:rPr lang="en-GB" sz="900" dirty="0" smtClean="0"/>
                        <a:t>: 0300 330 9256 or 020 7520 0972</a:t>
                      </a:r>
                      <a:endParaRPr lang="en-GB" sz="900" b="0" dirty="0">
                        <a:solidFill>
                          <a:schemeClr val="tx1"/>
                        </a:solidFill>
                        <a:effectLst/>
                        <a:latin typeface="+mn-lt"/>
                        <a:ea typeface="Calibri"/>
                        <a:cs typeface="Times New Roman"/>
                      </a:endParaRPr>
                    </a:p>
                  </a:txBody>
                  <a:tcPr marL="59933" marR="59933" marT="0" marB="0"/>
                </a:tc>
              </a:tr>
              <a:tr h="367591">
                <a:tc>
                  <a:txBody>
                    <a:bodyPr/>
                    <a:lstStyle/>
                    <a:p>
                      <a:r>
                        <a:rPr lang="en-GB" sz="900" b="0" dirty="0" err="1" smtClean="0">
                          <a:solidFill>
                            <a:schemeClr val="tx1"/>
                          </a:solidFill>
                          <a:hlinkClick r:id="rId9"/>
                        </a:rPr>
                        <a:t>SignHealth</a:t>
                      </a:r>
                      <a:r>
                        <a:rPr lang="en-GB" sz="900" b="0" dirty="0" smtClean="0">
                          <a:solidFill>
                            <a:schemeClr val="tx1"/>
                          </a:solidFill>
                          <a:hlinkClick r:id="rId9"/>
                        </a:rPr>
                        <a:t>: </a:t>
                      </a:r>
                      <a:r>
                        <a:rPr lang="en-GB" sz="900" b="0" dirty="0" err="1" smtClean="0">
                          <a:solidFill>
                            <a:schemeClr val="tx1"/>
                          </a:solidFill>
                          <a:hlinkClick r:id="rId9"/>
                        </a:rPr>
                        <a:t>DeafHope</a:t>
                      </a:r>
                      <a:endParaRPr lang="en-GB" sz="900" b="0" dirty="0" smtClean="0">
                        <a:solidFill>
                          <a:schemeClr val="tx1"/>
                        </a:solidFill>
                        <a:latin typeface="+mn-lt"/>
                      </a:endParaRPr>
                    </a:p>
                  </a:txBody>
                  <a:tcPr>
                    <a:solidFill>
                      <a:srgbClr val="CDE0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Sign-language service for deaf women and children</a:t>
                      </a:r>
                      <a:r>
                        <a:rPr lang="en-GB" sz="900" baseline="0" dirty="0" smtClean="0"/>
                        <a:t> suffering from abuse </a:t>
                      </a:r>
                      <a:endParaRPr lang="en-GB" sz="900" b="0" baseline="0" dirty="0" smtClean="0">
                        <a:latin typeface="+mn-lt"/>
                      </a:endParaRPr>
                    </a:p>
                  </a:txBody>
                  <a:tcPr/>
                </a:tc>
                <a:tc>
                  <a:txBody>
                    <a:bodyPr/>
                    <a:lstStyle/>
                    <a:p>
                      <a:r>
                        <a:rPr lang="en-GB" sz="900" dirty="0" smtClean="0"/>
                        <a:t>Text: </a:t>
                      </a:r>
                      <a:r>
                        <a:rPr lang="en-GB" sz="900" dirty="0" smtClean="0">
                          <a:effectLst/>
                        </a:rPr>
                        <a:t>07970 350366 </a:t>
                      </a:r>
                    </a:p>
                    <a:p>
                      <a:r>
                        <a:rPr lang="en-GB" sz="900" dirty="0" smtClean="0">
                          <a:effectLst/>
                        </a:rPr>
                        <a:t>Voice/</a:t>
                      </a:r>
                      <a:r>
                        <a:rPr lang="en-GB" sz="900" dirty="0" err="1" smtClean="0">
                          <a:effectLst/>
                        </a:rPr>
                        <a:t>minicom</a:t>
                      </a:r>
                      <a:r>
                        <a:rPr lang="en-GB" sz="900" dirty="0" smtClean="0">
                          <a:effectLst/>
                        </a:rPr>
                        <a:t>:</a:t>
                      </a:r>
                      <a:r>
                        <a:rPr lang="en-GB" sz="900" baseline="0" dirty="0" smtClean="0">
                          <a:effectLst/>
                        </a:rPr>
                        <a:t> </a:t>
                      </a:r>
                      <a:r>
                        <a:rPr lang="en-GB" sz="900" dirty="0" smtClean="0">
                          <a:effectLst/>
                        </a:rPr>
                        <a:t>020 8772 3241 </a:t>
                      </a:r>
                      <a:endParaRPr lang="en-GB" sz="900" dirty="0" smtClean="0">
                        <a:effectLst/>
                        <a:latin typeface="+mn-lt"/>
                      </a:endParaRPr>
                    </a:p>
                  </a:txBody>
                  <a:tcPr/>
                </a:tc>
              </a:tr>
            </a:tbl>
          </a:graphicData>
        </a:graphic>
      </p:graphicFrame>
      <p:sp>
        <p:nvSpPr>
          <p:cNvPr id="5" name="TextBox 4"/>
          <p:cNvSpPr txBox="1"/>
          <p:nvPr/>
        </p:nvSpPr>
        <p:spPr>
          <a:xfrm>
            <a:off x="255365" y="245765"/>
            <a:ext cx="4320480" cy="369332"/>
          </a:xfrm>
          <a:prstGeom prst="rect">
            <a:avLst/>
          </a:prstGeom>
          <a:noFill/>
        </p:spPr>
        <p:txBody>
          <a:bodyPr wrap="square" rtlCol="0">
            <a:spAutoFit/>
          </a:bodyPr>
          <a:lstStyle/>
          <a:p>
            <a:r>
              <a:rPr lang="en-GB" b="1" dirty="0" smtClean="0"/>
              <a:t>Deaf/blindness </a:t>
            </a:r>
            <a:endParaRPr lang="en-GB" b="1" dirty="0"/>
          </a:p>
        </p:txBody>
      </p:sp>
      <p:sp>
        <p:nvSpPr>
          <p:cNvPr id="3" name="TextBox 2"/>
          <p:cNvSpPr txBox="1"/>
          <p:nvPr/>
        </p:nvSpPr>
        <p:spPr>
          <a:xfrm>
            <a:off x="6948264" y="245765"/>
            <a:ext cx="2088232" cy="430887"/>
          </a:xfrm>
          <a:prstGeom prst="rect">
            <a:avLst/>
          </a:prstGeom>
          <a:solidFill>
            <a:schemeClr val="bg2">
              <a:lumMod val="75000"/>
            </a:schemeClr>
          </a:solidFill>
        </p:spPr>
        <p:txBody>
          <a:bodyPr wrap="square" rtlCol="0">
            <a:spAutoFit/>
          </a:bodyPr>
          <a:lstStyle/>
          <a:p>
            <a:pPr algn="ctr"/>
            <a:r>
              <a:rPr lang="en-GB" sz="1100" dirty="0" smtClean="0">
                <a:hlinkClick r:id="rId10"/>
              </a:rPr>
              <a:t>DWP guidance for blindness</a:t>
            </a:r>
            <a:endParaRPr lang="en-GB" sz="1100" dirty="0" smtClean="0"/>
          </a:p>
          <a:p>
            <a:pPr algn="ctr"/>
            <a:r>
              <a:rPr lang="en-GB" sz="1100" dirty="0" smtClean="0">
                <a:hlinkClick r:id="rId11"/>
              </a:rPr>
              <a:t>DWP guidance for deafness </a:t>
            </a:r>
            <a:endParaRPr lang="en-GB" sz="1100" dirty="0"/>
          </a:p>
        </p:txBody>
      </p:sp>
    </p:spTree>
    <p:extLst>
      <p:ext uri="{BB962C8B-B14F-4D97-AF65-F5344CB8AC3E}">
        <p14:creationId xmlns:p14="http://schemas.microsoft.com/office/powerpoint/2010/main" val="19261204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5" y="5924910"/>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3432282395"/>
              </p:ext>
            </p:extLst>
          </p:nvPr>
        </p:nvGraphicFramePr>
        <p:xfrm>
          <a:off x="257288" y="676652"/>
          <a:ext cx="8637114" cy="3585025"/>
        </p:xfrm>
        <a:graphic>
          <a:graphicData uri="http://schemas.openxmlformats.org/drawingml/2006/table">
            <a:tbl>
              <a:tblPr firstRow="1" firstCol="1" bandRow="1">
                <a:tableStyleId>{5C22544A-7EE6-4342-B048-85BDC9FD1C3A}</a:tableStyleId>
              </a:tblPr>
              <a:tblGrid>
                <a:gridCol w="1074352"/>
                <a:gridCol w="2232248"/>
                <a:gridCol w="1584176"/>
                <a:gridCol w="3746338"/>
              </a:tblGrid>
              <a:tr h="185420">
                <a:tc>
                  <a:txBody>
                    <a:bodyPr/>
                    <a:lstStyle/>
                    <a:p>
                      <a:pPr>
                        <a:lnSpc>
                          <a:spcPct val="115000"/>
                        </a:lnSpc>
                        <a:spcAft>
                          <a:spcPts val="0"/>
                        </a:spcAft>
                      </a:pPr>
                      <a:r>
                        <a:rPr lang="en-GB" sz="900" dirty="0">
                          <a:effectLst/>
                        </a:rPr>
                        <a:t>ORGANISATION</a:t>
                      </a:r>
                      <a:endParaRPr lang="en-GB" sz="900" b="1"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900" dirty="0" smtClean="0">
                          <a:effectLst/>
                        </a:rPr>
                        <a:t>SERVICES </a:t>
                      </a:r>
                      <a:endParaRPr lang="en-GB" sz="900" b="1" dirty="0">
                        <a:solidFill>
                          <a:schemeClr val="tx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900" b="1" dirty="0" smtClean="0">
                          <a:solidFill>
                            <a:schemeClr val="bg1"/>
                          </a:solidFill>
                          <a:effectLst/>
                          <a:latin typeface="+mn-lt"/>
                          <a:ea typeface="Calibri"/>
                          <a:cs typeface="Times New Roman"/>
                        </a:rPr>
                        <a:t>WHO’S ELIGIBLE?</a:t>
                      </a:r>
                      <a:endParaRPr lang="en-GB" sz="900" b="1" dirty="0">
                        <a:solidFill>
                          <a:schemeClr val="bg1"/>
                        </a:solidFill>
                        <a:effectLst/>
                        <a:latin typeface="+mn-lt"/>
                        <a:ea typeface="Calibri"/>
                        <a:cs typeface="Times New Roman"/>
                      </a:endParaRPr>
                    </a:p>
                  </a:txBody>
                  <a:tcPr marL="59933" marR="59933" marT="0" marB="0"/>
                </a:tc>
                <a:tc>
                  <a:txBody>
                    <a:bodyPr/>
                    <a:lstStyle/>
                    <a:p>
                      <a:pPr>
                        <a:lnSpc>
                          <a:spcPct val="115000"/>
                        </a:lnSpc>
                        <a:spcAft>
                          <a:spcPts val="0"/>
                        </a:spcAft>
                      </a:pPr>
                      <a:r>
                        <a:rPr lang="en-GB" sz="900" dirty="0">
                          <a:effectLst/>
                        </a:rPr>
                        <a:t>HELPLINE AND MEETING LOCATIONS</a:t>
                      </a:r>
                      <a:endParaRPr lang="en-GB" sz="900" b="1" dirty="0">
                        <a:solidFill>
                          <a:schemeClr val="tx1"/>
                        </a:solidFill>
                        <a:effectLst/>
                        <a:latin typeface="+mn-lt"/>
                        <a:ea typeface="Calibri"/>
                        <a:cs typeface="Times New Roman"/>
                      </a:endParaRPr>
                    </a:p>
                  </a:txBody>
                  <a:tcPr marL="59933" marR="59933" marT="0" marB="0"/>
                </a:tc>
              </a:tr>
              <a:tr h="645738">
                <a:tc>
                  <a:txBody>
                    <a:bodyPr/>
                    <a:lstStyle/>
                    <a:p>
                      <a:r>
                        <a:rPr lang="en-GB" sz="900" b="0" dirty="0" smtClean="0">
                          <a:solidFill>
                            <a:schemeClr val="tx1"/>
                          </a:solidFill>
                          <a:hlinkClick r:id="rId4"/>
                        </a:rPr>
                        <a:t>Disability Advice Service Lambeth</a:t>
                      </a:r>
                      <a:endParaRPr lang="en-GB" sz="900" b="0" dirty="0" smtClean="0">
                        <a:solidFill>
                          <a:schemeClr val="tx1"/>
                        </a:solidFill>
                        <a:latin typeface="+mn-lt"/>
                      </a:endParaRPr>
                    </a:p>
                  </a:txBody>
                  <a:tcPr>
                    <a:solidFill>
                      <a:srgbClr val="CDE0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mn-lt"/>
                        </a:rPr>
                        <a:t>Range of support and advice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mn-lt"/>
                        </a:rPr>
                        <a:t>Those</a:t>
                      </a:r>
                      <a:r>
                        <a:rPr lang="en-GB" sz="900" baseline="0" dirty="0" smtClean="0">
                          <a:latin typeface="+mn-lt"/>
                        </a:rPr>
                        <a:t> with p</a:t>
                      </a:r>
                      <a:r>
                        <a:rPr lang="en-GB" sz="900" dirty="0" smtClean="0">
                          <a:latin typeface="+mn-lt"/>
                        </a:rPr>
                        <a:t>hysical and mental disabilities</a:t>
                      </a:r>
                      <a:r>
                        <a:rPr lang="en-GB" sz="900" baseline="0" dirty="0" smtClean="0">
                          <a:latin typeface="+mn-lt"/>
                        </a:rPr>
                        <a:t> incl. in Southwark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latin typeface="+mn-lt"/>
                      </a:endParaRPr>
                    </a:p>
                  </a:txBody>
                  <a:tcPr/>
                </a:tc>
                <a:tc>
                  <a:txBody>
                    <a:bodyPr/>
                    <a:lstStyle/>
                    <a:p>
                      <a:r>
                        <a:rPr lang="en-GB" sz="900" dirty="0" smtClean="0"/>
                        <a:t>020 7738 5656</a:t>
                      </a:r>
                    </a:p>
                  </a:txBody>
                  <a:tcPr/>
                </a:tc>
              </a:tr>
              <a:tr h="1294716">
                <a:tc>
                  <a:txBody>
                    <a:bodyPr/>
                    <a:lstStyle/>
                    <a:p>
                      <a:r>
                        <a:rPr lang="en-GB" sz="900" b="0" dirty="0" smtClean="0">
                          <a:solidFill>
                            <a:schemeClr val="tx1"/>
                          </a:solidFill>
                          <a:hlinkClick r:id="rId5"/>
                        </a:rPr>
                        <a:t>Royal</a:t>
                      </a:r>
                      <a:r>
                        <a:rPr lang="en-GB" sz="900" b="0" baseline="0" dirty="0" smtClean="0">
                          <a:solidFill>
                            <a:schemeClr val="tx1"/>
                          </a:solidFill>
                          <a:hlinkClick r:id="rId5"/>
                        </a:rPr>
                        <a:t> Association for Deaf People (RAD) </a:t>
                      </a:r>
                      <a:endParaRPr lang="en-GB" sz="900" b="0" baseline="0" dirty="0" smtClean="0">
                        <a:solidFill>
                          <a:schemeClr val="tx1"/>
                        </a:solidFill>
                        <a:latin typeface="+mn-lt"/>
                      </a:endParaRPr>
                    </a:p>
                  </a:txBody>
                  <a:tcPr>
                    <a:solidFill>
                      <a:srgbClr val="CDE0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t>Advice surgery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t>All deaf and hearing impaired people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aseline="0" dirty="0" smtClean="0"/>
                    </a:p>
                  </a:txBody>
                  <a:tcPr/>
                </a:tc>
                <a:tc>
                  <a:txBody>
                    <a:bodyPr/>
                    <a:lstStyle/>
                    <a:p>
                      <a:r>
                        <a:rPr lang="en-GB" sz="900" dirty="0" smtClean="0"/>
                        <a:t>0791 263 0786</a:t>
                      </a:r>
                    </a:p>
                    <a:p>
                      <a:endParaRPr lang="en-GB"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tx1"/>
                          </a:solidFill>
                          <a:hlinkClick r:id="rId4"/>
                        </a:rPr>
                        <a:t>Disability Advice Service Lambeth</a:t>
                      </a:r>
                      <a:endParaRPr lang="en-GB" sz="900" b="0" dirty="0" smtClean="0">
                        <a:solidFill>
                          <a:schemeClr val="tx1"/>
                        </a:solidFill>
                        <a:latin typeface="+mn-lt"/>
                      </a:endParaRPr>
                    </a:p>
                    <a:p>
                      <a:r>
                        <a:rPr lang="en-GB" sz="900" dirty="0" smtClean="0"/>
                        <a:t>Runs weekly </a:t>
                      </a:r>
                      <a:r>
                        <a:rPr lang="en-GB" sz="900" dirty="0" smtClean="0">
                          <a:hlinkClick r:id="rId6"/>
                        </a:rPr>
                        <a:t>advice </a:t>
                      </a:r>
                      <a:r>
                        <a:rPr lang="en-GB" sz="900" dirty="0" smtClean="0"/>
                        <a:t>surgery on Wednesdays,</a:t>
                      </a:r>
                      <a:r>
                        <a:rPr lang="en-GB" sz="900" baseline="0" dirty="0" smtClean="0"/>
                        <a:t> 10:00-16:00, </a:t>
                      </a:r>
                      <a:r>
                        <a:rPr lang="en-GB" sz="900" dirty="0" smtClean="0"/>
                        <a:t>336</a:t>
                      </a:r>
                      <a:r>
                        <a:rPr lang="en-GB" sz="900" baseline="0" dirty="0" smtClean="0"/>
                        <a:t> Brixton Road, </a:t>
                      </a:r>
                      <a:r>
                        <a:rPr lang="en-GB" sz="900" dirty="0" smtClean="0"/>
                        <a:t>SW9 7AA</a:t>
                      </a:r>
                      <a:r>
                        <a:rPr lang="en-GB" sz="900" baseline="0" dirty="0" smtClean="0"/>
                        <a:t> - </a:t>
                      </a:r>
                      <a:r>
                        <a:rPr lang="en-GB" sz="900" dirty="0" smtClean="0"/>
                        <a:t>Wed 10:00-16:00,</a:t>
                      </a:r>
                      <a:r>
                        <a:rPr lang="en-GB" sz="900" baseline="0" dirty="0" smtClean="0"/>
                        <a:t> make appointment by texting: 07912630786 / </a:t>
                      </a:r>
                      <a:r>
                        <a:rPr lang="en-GB" sz="900" baseline="0" dirty="0" smtClean="0">
                          <a:hlinkClick r:id="rId7"/>
                        </a:rPr>
                        <a:t>emailing </a:t>
                      </a:r>
                      <a:r>
                        <a:rPr lang="en-GB" sz="900" baseline="0" dirty="0" smtClean="0"/>
                        <a:t>RAD </a:t>
                      </a:r>
                    </a:p>
                    <a:p>
                      <a:endParaRPr lang="en-GB" sz="900" baseline="0" dirty="0" smtClean="0"/>
                    </a:p>
                    <a:p>
                      <a:endParaRPr lang="en-GB" sz="900" dirty="0" smtClean="0"/>
                    </a:p>
                    <a:p>
                      <a:r>
                        <a:rPr lang="en-GB" sz="900" dirty="0" smtClean="0">
                          <a:latin typeface="+mn-lt"/>
                        </a:rPr>
                        <a:t>Self-referral to general services </a:t>
                      </a:r>
                      <a:r>
                        <a:rPr lang="en-GB" sz="900" baseline="0" dirty="0" smtClean="0">
                          <a:latin typeface="+mn-lt"/>
                        </a:rPr>
                        <a:t> via </a:t>
                      </a:r>
                      <a:r>
                        <a:rPr lang="en-GB" sz="900" baseline="0" dirty="0" smtClean="0">
                          <a:latin typeface="+mn-lt"/>
                          <a:hlinkClick r:id="rId8"/>
                        </a:rPr>
                        <a:t>online form </a:t>
                      </a:r>
                      <a:endParaRPr lang="en-GB" sz="900" baseline="0" dirty="0" smtClean="0">
                        <a:latin typeface="+mn-lt"/>
                      </a:endParaRPr>
                    </a:p>
                  </a:txBody>
                  <a:tcPr/>
                </a:tc>
              </a:tr>
              <a:tr h="636513">
                <a:tc>
                  <a:txBody>
                    <a:bodyPr/>
                    <a:lstStyle/>
                    <a:p>
                      <a:pPr>
                        <a:lnSpc>
                          <a:spcPct val="115000"/>
                        </a:lnSpc>
                        <a:spcAft>
                          <a:spcPts val="0"/>
                        </a:spcAft>
                      </a:pPr>
                      <a:r>
                        <a:rPr lang="en-GB" sz="900" b="0" dirty="0">
                          <a:solidFill>
                            <a:schemeClr val="tx1"/>
                          </a:solidFill>
                          <a:effectLst/>
                          <a:hlinkClick r:id="rId9"/>
                        </a:rPr>
                        <a:t>British Tinnitus Association </a:t>
                      </a:r>
                      <a:endParaRPr lang="en-GB" sz="900" b="0" dirty="0">
                        <a:solidFill>
                          <a:schemeClr val="tx1"/>
                        </a:solidFill>
                        <a:effectLst/>
                        <a:latin typeface="+mn-lt"/>
                        <a:ea typeface="Calibri"/>
                        <a:cs typeface="Times New Roman"/>
                      </a:endParaRPr>
                    </a:p>
                  </a:txBody>
                  <a:tcPr marL="59933" marR="59933" marT="0" marB="0">
                    <a:solidFill>
                      <a:srgbClr val="CDE0E8"/>
                    </a:solidFill>
                  </a:tcPr>
                </a:tc>
                <a:tc>
                  <a:txBody>
                    <a:bodyPr/>
                    <a:lstStyle/>
                    <a:p>
                      <a:pPr>
                        <a:lnSpc>
                          <a:spcPct val="115000"/>
                        </a:lnSpc>
                        <a:spcAft>
                          <a:spcPts val="0"/>
                        </a:spcAft>
                      </a:pPr>
                      <a:r>
                        <a:rPr lang="en-GB" sz="900" baseline="0" dirty="0" smtClean="0">
                          <a:effectLst/>
                        </a:rPr>
                        <a:t>Support group</a:t>
                      </a:r>
                      <a:endParaRPr lang="en-GB" sz="900" b="0" dirty="0" smtClean="0">
                        <a:solidFill>
                          <a:schemeClr val="tx1"/>
                        </a:solidFill>
                        <a:effectLst/>
                        <a:latin typeface="+mn-lt"/>
                      </a:endParaRPr>
                    </a:p>
                  </a:txBody>
                  <a:tcPr marL="59933" marR="59933" marT="0" marB="0"/>
                </a:tc>
                <a:tc>
                  <a:txBody>
                    <a:bodyPr/>
                    <a:lstStyle/>
                    <a:p>
                      <a:pPr>
                        <a:lnSpc>
                          <a:spcPct val="115000"/>
                        </a:lnSpc>
                        <a:spcAft>
                          <a:spcPts val="0"/>
                        </a:spcAft>
                      </a:pPr>
                      <a:r>
                        <a:rPr lang="en-GB" sz="900" b="0" dirty="0" smtClean="0">
                          <a:solidFill>
                            <a:schemeClr val="tx1"/>
                          </a:solidFill>
                          <a:effectLst/>
                          <a:latin typeface="+mn-lt"/>
                        </a:rPr>
                        <a:t>All with tinnitus </a:t>
                      </a:r>
                    </a:p>
                    <a:p>
                      <a:pPr>
                        <a:lnSpc>
                          <a:spcPct val="115000"/>
                        </a:lnSpc>
                        <a:spcAft>
                          <a:spcPts val="0"/>
                        </a:spcAft>
                      </a:pPr>
                      <a:endParaRPr lang="en-GB" sz="900" b="0" dirty="0" smtClean="0">
                        <a:solidFill>
                          <a:schemeClr val="tx1"/>
                        </a:solidFill>
                        <a:effectLst/>
                        <a:latin typeface="+mn-lt"/>
                      </a:endParaRPr>
                    </a:p>
                  </a:txBody>
                  <a:tcPr marL="59933" marR="59933"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dirty="0" smtClean="0">
                          <a:effectLst/>
                        </a:rPr>
                        <a:t>Helpline: 08000180527</a:t>
                      </a:r>
                    </a:p>
                    <a:p>
                      <a:pPr>
                        <a:lnSpc>
                          <a:spcPct val="115000"/>
                        </a:lnSpc>
                        <a:spcAft>
                          <a:spcPts val="0"/>
                        </a:spcAft>
                      </a:pPr>
                      <a:r>
                        <a:rPr lang="en-GB" sz="900" dirty="0" smtClean="0">
                          <a:effectLst/>
                        </a:rPr>
                        <a:t>Support Group:</a:t>
                      </a:r>
                      <a:r>
                        <a:rPr lang="en-GB" sz="900" baseline="0" dirty="0" smtClean="0">
                          <a:effectLst/>
                        </a:rPr>
                        <a:t> </a:t>
                      </a:r>
                      <a:r>
                        <a:rPr lang="en-GB" sz="900" dirty="0" smtClean="0">
                          <a:effectLst/>
                        </a:rPr>
                        <a:t>Dragonfly </a:t>
                      </a:r>
                      <a:r>
                        <a:rPr lang="en-GB" sz="900" dirty="0">
                          <a:effectLst/>
                        </a:rPr>
                        <a:t>Lifestyle, 6 </a:t>
                      </a:r>
                      <a:r>
                        <a:rPr lang="en-GB" sz="900" dirty="0" err="1">
                          <a:effectLst/>
                        </a:rPr>
                        <a:t>Turnpin</a:t>
                      </a:r>
                      <a:r>
                        <a:rPr lang="en-GB" sz="900" dirty="0">
                          <a:effectLst/>
                        </a:rPr>
                        <a:t> Lane, Greenwich Market, SE10 </a:t>
                      </a:r>
                      <a:r>
                        <a:rPr lang="en-GB" sz="900" dirty="0" smtClean="0">
                          <a:effectLst/>
                        </a:rPr>
                        <a:t>9JA – every other month </a:t>
                      </a:r>
                      <a:endParaRPr lang="en-GB" sz="900" dirty="0">
                        <a:effectLst/>
                      </a:endParaRPr>
                    </a:p>
                    <a:p>
                      <a:pPr>
                        <a:lnSpc>
                          <a:spcPct val="115000"/>
                        </a:lnSpc>
                        <a:spcAft>
                          <a:spcPts val="0"/>
                        </a:spcAft>
                      </a:pPr>
                      <a:r>
                        <a:rPr lang="en-GB" sz="900" dirty="0" smtClean="0">
                          <a:effectLst/>
                        </a:rPr>
                        <a:t>07377722757</a:t>
                      </a:r>
                    </a:p>
                  </a:txBody>
                  <a:tcPr marL="59933" marR="59933" marT="0" marB="0"/>
                </a:tc>
              </a:tr>
              <a:tr h="395737">
                <a:tc>
                  <a:txBody>
                    <a:bodyPr/>
                    <a:lstStyle/>
                    <a:p>
                      <a:r>
                        <a:rPr lang="en-GB" sz="900" b="0" dirty="0" smtClean="0">
                          <a:solidFill>
                            <a:schemeClr val="tx1"/>
                          </a:solidFill>
                          <a:hlinkClick r:id="rId10"/>
                        </a:rPr>
                        <a:t>Face</a:t>
                      </a:r>
                      <a:r>
                        <a:rPr lang="en-GB" sz="900" b="0" baseline="0" dirty="0" smtClean="0">
                          <a:solidFill>
                            <a:schemeClr val="tx1"/>
                          </a:solidFill>
                          <a:hlinkClick r:id="rId10"/>
                        </a:rPr>
                        <a:t> Bl</a:t>
                      </a:r>
                      <a:r>
                        <a:rPr lang="en-GB" sz="900" b="0" dirty="0" smtClean="0">
                          <a:solidFill>
                            <a:schemeClr val="tx1"/>
                          </a:solidFill>
                          <a:hlinkClick r:id="rId10"/>
                        </a:rPr>
                        <a:t>ind UK </a:t>
                      </a:r>
                      <a:endParaRPr lang="en-GB" sz="900" b="0" dirty="0">
                        <a:solidFill>
                          <a:schemeClr val="tx1"/>
                        </a:solidFill>
                        <a:latin typeface="+mn-lt"/>
                      </a:endParaRPr>
                    </a:p>
                  </a:txBody>
                  <a:tcPr>
                    <a:solidFill>
                      <a:srgbClr val="CDE0E8"/>
                    </a:solidFill>
                  </a:tcPr>
                </a:tc>
                <a:tc>
                  <a:txBody>
                    <a:bodyPr/>
                    <a:lstStyle/>
                    <a:p>
                      <a:r>
                        <a:rPr lang="en-GB" sz="900" dirty="0" smtClean="0"/>
                        <a:t>Support</a:t>
                      </a:r>
                      <a:r>
                        <a:rPr lang="en-GB" sz="900" baseline="0" dirty="0" smtClean="0"/>
                        <a:t> group</a:t>
                      </a:r>
                      <a:endParaRPr lang="en-GB" sz="900" dirty="0">
                        <a:latin typeface="+mn-lt"/>
                      </a:endParaRPr>
                    </a:p>
                  </a:txBody>
                  <a:tcPr/>
                </a:tc>
                <a:tc>
                  <a:txBody>
                    <a:bodyPr/>
                    <a:lstStyle/>
                    <a:p>
                      <a:r>
                        <a:rPr lang="en-GB" sz="900" dirty="0" smtClean="0">
                          <a:latin typeface="+mn-lt"/>
                        </a:rPr>
                        <a:t>All suffering</a:t>
                      </a:r>
                      <a:r>
                        <a:rPr lang="en-GB" sz="900" baseline="0" dirty="0" smtClean="0">
                          <a:latin typeface="+mn-lt"/>
                        </a:rPr>
                        <a:t> from </a:t>
                      </a:r>
                      <a:r>
                        <a:rPr lang="en-GB" sz="900" baseline="0" dirty="0" err="1" smtClean="0">
                          <a:latin typeface="+mn-lt"/>
                        </a:rPr>
                        <a:t>faceblindness</a:t>
                      </a:r>
                      <a:r>
                        <a:rPr lang="en-GB" sz="900" baseline="0" dirty="0" smtClean="0">
                          <a:latin typeface="+mn-lt"/>
                        </a:rPr>
                        <a:t> </a:t>
                      </a:r>
                      <a:endParaRPr lang="en-GB" sz="900" dirty="0">
                        <a:latin typeface="+mn-lt"/>
                      </a:endParaRPr>
                    </a:p>
                  </a:txBody>
                  <a:tcPr/>
                </a:tc>
                <a:tc>
                  <a:txBody>
                    <a:bodyPr/>
                    <a:lstStyle/>
                    <a:p>
                      <a:r>
                        <a:rPr lang="en-GB" sz="900" dirty="0" err="1" smtClean="0"/>
                        <a:t>Birkbeck</a:t>
                      </a:r>
                      <a:r>
                        <a:rPr lang="en-GB" sz="900" dirty="0" smtClean="0"/>
                        <a:t> University,</a:t>
                      </a:r>
                      <a:r>
                        <a:rPr lang="en-GB" sz="900" baseline="0" dirty="0" smtClean="0"/>
                        <a:t> </a:t>
                      </a:r>
                      <a:r>
                        <a:rPr lang="en-GB" sz="900" dirty="0" smtClean="0"/>
                        <a:t>Henry Welcome Building, </a:t>
                      </a:r>
                      <a:r>
                        <a:rPr lang="en-GB" sz="900" dirty="0" err="1" smtClean="0"/>
                        <a:t>Malet</a:t>
                      </a:r>
                      <a:r>
                        <a:rPr lang="en-GB" sz="900" dirty="0" smtClean="0"/>
                        <a:t> Street, WC1H 0AA</a:t>
                      </a:r>
                      <a:r>
                        <a:rPr lang="en-GB" sz="900" baseline="0" dirty="0" smtClean="0"/>
                        <a:t> </a:t>
                      </a:r>
                      <a:r>
                        <a:rPr lang="en-GB" sz="900" baseline="0" dirty="0" smtClean="0">
                          <a:hlinkClick r:id="rId10"/>
                        </a:rPr>
                        <a:t>–</a:t>
                      </a:r>
                      <a:r>
                        <a:rPr lang="en-GB" sz="900" baseline="0" dirty="0" smtClean="0"/>
                        <a:t> </a:t>
                      </a:r>
                      <a:r>
                        <a:rPr lang="en-GB" sz="900" baseline="0" dirty="0" err="1" smtClean="0"/>
                        <a:t>i</a:t>
                      </a:r>
                      <a:r>
                        <a:rPr lang="en-GB" sz="900" dirty="0" err="1" smtClean="0">
                          <a:latin typeface="+mn-lt"/>
                          <a:hlinkClick r:id="rId10"/>
                        </a:rPr>
                        <a:t>information</a:t>
                      </a:r>
                      <a:r>
                        <a:rPr lang="en-GB" sz="900" baseline="0" dirty="0" smtClean="0">
                          <a:latin typeface="+mn-lt"/>
                          <a:hlinkClick r:id="rId10"/>
                        </a:rPr>
                        <a:t> </a:t>
                      </a:r>
                      <a:r>
                        <a:rPr lang="en-GB" sz="900" baseline="0" dirty="0" err="1" smtClean="0">
                          <a:latin typeface="+mn-lt"/>
                          <a:hlinkClick r:id="rId10"/>
                        </a:rPr>
                        <a:t>abutt</a:t>
                      </a:r>
                      <a:r>
                        <a:rPr lang="en-GB" sz="900" baseline="0" dirty="0" smtClean="0">
                          <a:latin typeface="+mn-lt"/>
                          <a:hlinkClick r:id="rId10"/>
                        </a:rPr>
                        <a:t> group </a:t>
                      </a:r>
                      <a:endParaRPr lang="en-GB" sz="900" dirty="0">
                        <a:latin typeface="+mn-lt"/>
                      </a:endParaRPr>
                    </a:p>
                  </a:txBody>
                  <a:tcPr/>
                </a:tc>
              </a:tr>
              <a:tr h="395737">
                <a:tc>
                  <a:txBody>
                    <a:bodyPr/>
                    <a:lstStyle/>
                    <a:p>
                      <a:r>
                        <a:rPr lang="en-GB" sz="900" b="0" baseline="0" dirty="0" smtClean="0">
                          <a:solidFill>
                            <a:schemeClr val="tx1"/>
                          </a:solidFill>
                          <a:hlinkClick r:id="rId11"/>
                        </a:rPr>
                        <a:t>SELVIS</a:t>
                      </a:r>
                      <a:endParaRPr lang="en-GB" sz="900" b="0" baseline="0" dirty="0" smtClean="0">
                        <a:solidFill>
                          <a:schemeClr val="tx1"/>
                        </a:solidFill>
                        <a:latin typeface="+mn-lt"/>
                      </a:endParaRPr>
                    </a:p>
                  </a:txBody>
                  <a:tcPr>
                    <a:solidFill>
                      <a:srgbClr val="CDE0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t>Support incl. independence and economic wellbeing </a:t>
                      </a:r>
                      <a:endParaRPr lang="en-GB" sz="900" b="0" baseline="0" dirty="0" smtClean="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baseline="0" dirty="0" smtClean="0">
                          <a:latin typeface="+mn-lt"/>
                        </a:rPr>
                        <a:t>All with sight loss in South East London </a:t>
                      </a:r>
                    </a:p>
                  </a:txBody>
                  <a:tcPr/>
                </a:tc>
                <a:tc>
                  <a:txBody>
                    <a:bodyPr/>
                    <a:lstStyle/>
                    <a:p>
                      <a:r>
                        <a:rPr lang="en-GB" sz="900" dirty="0" smtClean="0"/>
                        <a:t>020 3815 3660</a:t>
                      </a:r>
                    </a:p>
                    <a:p>
                      <a:r>
                        <a:rPr lang="en-GB" sz="900" dirty="0" smtClean="0">
                          <a:effectLst/>
                          <a:latin typeface="+mn-lt"/>
                        </a:rPr>
                        <a:t>Fill out </a:t>
                      </a:r>
                      <a:r>
                        <a:rPr lang="en-GB" sz="900" dirty="0" smtClean="0">
                          <a:effectLst/>
                          <a:latin typeface="+mn-lt"/>
                          <a:hlinkClick r:id="rId12"/>
                        </a:rPr>
                        <a:t>form </a:t>
                      </a:r>
                      <a:endParaRPr lang="en-GB" sz="900" dirty="0" smtClean="0">
                        <a:effectLst/>
                        <a:latin typeface="+mn-lt"/>
                      </a:endParaRPr>
                    </a:p>
                  </a:txBody>
                  <a:tcPr/>
                </a:tc>
              </a:tr>
            </a:tbl>
          </a:graphicData>
        </a:graphic>
      </p:graphicFrame>
      <p:sp>
        <p:nvSpPr>
          <p:cNvPr id="5" name="TextBox 4"/>
          <p:cNvSpPr txBox="1"/>
          <p:nvPr/>
        </p:nvSpPr>
        <p:spPr>
          <a:xfrm>
            <a:off x="255365" y="245765"/>
            <a:ext cx="4320480" cy="369332"/>
          </a:xfrm>
          <a:prstGeom prst="rect">
            <a:avLst/>
          </a:prstGeom>
          <a:noFill/>
        </p:spPr>
        <p:txBody>
          <a:bodyPr wrap="square" rtlCol="0">
            <a:spAutoFit/>
          </a:bodyPr>
          <a:lstStyle/>
          <a:p>
            <a:r>
              <a:rPr lang="en-GB" b="1" dirty="0" smtClean="0"/>
              <a:t>Deaf/blindness: local info </a:t>
            </a:r>
            <a:endParaRPr lang="en-GB" b="1" dirty="0"/>
          </a:p>
        </p:txBody>
      </p:sp>
    </p:spTree>
    <p:extLst>
      <p:ext uri="{BB962C8B-B14F-4D97-AF65-F5344CB8AC3E}">
        <p14:creationId xmlns:p14="http://schemas.microsoft.com/office/powerpoint/2010/main" val="2301019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1572437940"/>
              </p:ext>
            </p:extLst>
          </p:nvPr>
        </p:nvGraphicFramePr>
        <p:xfrm>
          <a:off x="287524" y="629980"/>
          <a:ext cx="8568951" cy="5771728"/>
        </p:xfrm>
        <a:graphic>
          <a:graphicData uri="http://schemas.openxmlformats.org/drawingml/2006/table">
            <a:tbl>
              <a:tblPr firstRow="1" bandRow="1">
                <a:tableStyleId>{5C22544A-7EE6-4342-B048-85BDC9FD1C3A}</a:tableStyleId>
              </a:tblPr>
              <a:tblGrid>
                <a:gridCol w="1487665"/>
                <a:gridCol w="2040727"/>
                <a:gridCol w="934603"/>
                <a:gridCol w="4105956"/>
              </a:tblGrid>
              <a:tr h="370840">
                <a:tc>
                  <a:txBody>
                    <a:bodyPr/>
                    <a:lstStyle/>
                    <a:p>
                      <a:r>
                        <a:rPr lang="en-GB" sz="900" b="0" dirty="0" smtClean="0"/>
                        <a:t>ORGANISATION</a:t>
                      </a:r>
                      <a:endParaRPr lang="en-GB" sz="900" b="0" dirty="0"/>
                    </a:p>
                  </a:txBody>
                  <a:tcPr/>
                </a:tc>
                <a:tc>
                  <a:txBody>
                    <a:bodyPr/>
                    <a:lstStyle/>
                    <a:p>
                      <a:r>
                        <a:rPr lang="en-GB" sz="900" b="0" dirty="0" smtClean="0"/>
                        <a:t>SERVICES</a:t>
                      </a:r>
                      <a:endParaRPr lang="en-GB" sz="900" b="0" dirty="0"/>
                    </a:p>
                  </a:txBody>
                  <a:tcPr/>
                </a:tc>
                <a:tc>
                  <a:txBody>
                    <a:bodyPr/>
                    <a:lstStyle/>
                    <a:p>
                      <a:r>
                        <a:rPr lang="en-GB" sz="900" b="0" dirty="0" smtClean="0"/>
                        <a:t>WHO’S ELIGIBLE? </a:t>
                      </a:r>
                      <a:endParaRPr lang="en-GB" sz="900" b="0" dirty="0"/>
                    </a:p>
                  </a:txBody>
                  <a:tcPr/>
                </a:tc>
                <a:tc>
                  <a:txBody>
                    <a:bodyPr/>
                    <a:lstStyle/>
                    <a:p>
                      <a:r>
                        <a:rPr lang="en-GB" sz="900" b="0" dirty="0" smtClean="0"/>
                        <a:t>CONTACT</a:t>
                      </a:r>
                      <a:r>
                        <a:rPr lang="en-GB" sz="900" b="0" baseline="0" dirty="0" smtClean="0"/>
                        <a:t> </a:t>
                      </a:r>
                      <a:endParaRPr lang="en-GB" sz="900" b="0" dirty="0"/>
                    </a:p>
                  </a:txBody>
                  <a:tcPr/>
                </a:tc>
              </a:tr>
              <a:tr h="277232">
                <a:tc>
                  <a:txBody>
                    <a:bodyPr/>
                    <a:lstStyle/>
                    <a:p>
                      <a:r>
                        <a:rPr lang="en-GB" sz="900" b="1" dirty="0" smtClean="0"/>
                        <a:t>LOCAL</a:t>
                      </a:r>
                      <a:endParaRPr lang="en-GB" sz="900" b="1" dirty="0"/>
                    </a:p>
                  </a:txBody>
                  <a:tcPr/>
                </a:tc>
                <a:tc>
                  <a:txBody>
                    <a:bodyPr/>
                    <a:lstStyle/>
                    <a:p>
                      <a:endParaRPr lang="en-GB" sz="900" b="0" dirty="0"/>
                    </a:p>
                  </a:txBody>
                  <a:tcPr/>
                </a:tc>
                <a:tc>
                  <a:txBody>
                    <a:bodyPr/>
                    <a:lstStyle/>
                    <a:p>
                      <a:endParaRPr lang="en-GB" sz="900" b="0" dirty="0"/>
                    </a:p>
                  </a:txBody>
                  <a:tcPr/>
                </a:tc>
                <a:tc>
                  <a:txBody>
                    <a:bodyPr/>
                    <a:lstStyle/>
                    <a:p>
                      <a:endParaRPr lang="en-GB" sz="900" b="0" dirty="0"/>
                    </a:p>
                  </a:txBody>
                  <a:tcPr/>
                </a:tc>
              </a:tr>
              <a:tr h="1080120">
                <a:tc>
                  <a:txBody>
                    <a:bodyPr/>
                    <a:lstStyle/>
                    <a:p>
                      <a:r>
                        <a:rPr lang="en-GB" sz="900" b="1" dirty="0" smtClean="0">
                          <a:hlinkClick r:id="rId4"/>
                        </a:rPr>
                        <a:t>Brixton Advice Centre</a:t>
                      </a:r>
                      <a:endParaRPr lang="en-GB" sz="900" b="1" dirty="0"/>
                    </a:p>
                  </a:txBody>
                  <a:tcPr/>
                </a:tc>
                <a:tc>
                  <a:txBody>
                    <a:bodyPr/>
                    <a:lstStyle/>
                    <a:p>
                      <a:r>
                        <a:rPr lang="en-GB" sz="900" dirty="0" smtClean="0"/>
                        <a:t>They provide a free legal advice clinic every other Thursday evening. Advice is given on a first come first served basis </a:t>
                      </a:r>
                      <a:endParaRPr lang="en-GB" sz="900" b="0" dirty="0"/>
                    </a:p>
                  </a:txBody>
                  <a:tcPr/>
                </a:tc>
                <a:tc>
                  <a:txBody>
                    <a:bodyPr/>
                    <a:lstStyle/>
                    <a:p>
                      <a:r>
                        <a:rPr lang="en-GB" sz="900" b="0" dirty="0" smtClean="0"/>
                        <a:t>All affected by debt </a:t>
                      </a:r>
                      <a:endParaRPr lang="en-GB" sz="900" b="0" dirty="0"/>
                    </a:p>
                  </a:txBody>
                  <a:tcPr/>
                </a:tc>
                <a:tc>
                  <a:txBody>
                    <a:bodyPr/>
                    <a:lstStyle/>
                    <a:p>
                      <a:r>
                        <a:rPr lang="en-GB" sz="900" b="1" dirty="0" smtClean="0"/>
                        <a:t>Brixton Advice Centre</a:t>
                      </a:r>
                    </a:p>
                    <a:p>
                      <a:r>
                        <a:rPr lang="en-GB" sz="900" b="1" dirty="0" smtClean="0"/>
                        <a:t>167 </a:t>
                      </a:r>
                      <a:r>
                        <a:rPr lang="en-GB" sz="900" b="1" dirty="0" err="1" smtClean="0"/>
                        <a:t>Railton</a:t>
                      </a:r>
                      <a:r>
                        <a:rPr lang="en-GB" sz="900" b="1" dirty="0" smtClean="0"/>
                        <a:t> Road</a:t>
                      </a:r>
                    </a:p>
                    <a:p>
                      <a:r>
                        <a:rPr lang="en-GB" sz="900" b="1" dirty="0" smtClean="0"/>
                        <a:t>Brixton London</a:t>
                      </a:r>
                    </a:p>
                    <a:p>
                      <a:r>
                        <a:rPr lang="en-GB" sz="900" b="1" dirty="0" smtClean="0"/>
                        <a:t>SE24 0L</a:t>
                      </a:r>
                    </a:p>
                    <a:p>
                      <a:endParaRPr lang="en-GB" sz="900" b="1" dirty="0" smtClean="0"/>
                    </a:p>
                    <a:p>
                      <a:r>
                        <a:rPr lang="en-GB" sz="900" dirty="0" smtClean="0"/>
                        <a:t>Open Monday to Thursday between 10am and 3pm, and provide a legal advice clinic every other Thursday evening between 6.30 and 7.30pm </a:t>
                      </a:r>
                      <a:endParaRPr lang="en-GB" sz="900" b="1" dirty="0" smtClean="0"/>
                    </a:p>
                    <a:p>
                      <a:endParaRPr lang="en-GB" sz="900" b="0" dirty="0" smtClean="0"/>
                    </a:p>
                  </a:txBody>
                  <a:tcPr/>
                </a:tc>
              </a:tr>
              <a:tr h="277232">
                <a:tc>
                  <a:txBody>
                    <a:bodyPr/>
                    <a:lstStyle/>
                    <a:p>
                      <a:r>
                        <a:rPr lang="en-GB" sz="900" b="1" dirty="0" smtClean="0">
                          <a:hlinkClick r:id="rId5"/>
                        </a:rPr>
                        <a:t>Lambeth Council</a:t>
                      </a:r>
                      <a:r>
                        <a:rPr lang="en-GB" sz="900" b="1" baseline="0" dirty="0" smtClean="0">
                          <a:hlinkClick r:id="rId5"/>
                        </a:rPr>
                        <a:t> </a:t>
                      </a:r>
                      <a:endParaRPr lang="en-GB" sz="9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effectLst/>
                        </a:rPr>
                        <a:t>You can talk to advisers over the phone, using web chat or by email. They will help you work out what you need to do next in your particular circumstances. </a:t>
                      </a:r>
                      <a:endParaRPr lang="en-GB" sz="900" b="0" dirty="0" smtClean="0">
                        <a:solidFill>
                          <a:srgbClr val="FF0000"/>
                        </a:solidFill>
                      </a:endParaRPr>
                    </a:p>
                  </a:txBody>
                  <a:tcPr/>
                </a:tc>
                <a:tc>
                  <a:txBody>
                    <a:bodyPr/>
                    <a:lstStyle/>
                    <a:p>
                      <a:r>
                        <a:rPr lang="en-GB" sz="900" b="0" dirty="0" smtClean="0"/>
                        <a:t>All affected by debt </a:t>
                      </a:r>
                      <a:endParaRPr lang="en-GB" sz="900" b="0" dirty="0"/>
                    </a:p>
                  </a:txBody>
                  <a:tcPr/>
                </a:tc>
                <a:tc>
                  <a:txBody>
                    <a:bodyPr/>
                    <a:lstStyle/>
                    <a:p>
                      <a:pPr marL="0" marR="0">
                        <a:spcBef>
                          <a:spcPts val="0"/>
                        </a:spcBef>
                        <a:spcAft>
                          <a:spcPts val="0"/>
                        </a:spcAft>
                      </a:pPr>
                      <a:r>
                        <a:rPr lang="en-GB" sz="900" b="1" dirty="0" smtClean="0">
                          <a:effectLst/>
                          <a:latin typeface="Lato"/>
                        </a:rPr>
                        <a:t>Do it online</a:t>
                      </a:r>
                    </a:p>
                    <a:p>
                      <a:pPr marL="0" marR="0">
                        <a:spcBef>
                          <a:spcPts val="0"/>
                        </a:spcBef>
                        <a:spcAft>
                          <a:spcPts val="0"/>
                        </a:spcAft>
                      </a:pPr>
                      <a:r>
                        <a:rPr lang="en-GB" sz="900" dirty="0" smtClean="0">
                          <a:effectLst/>
                          <a:hlinkClick r:id="rId6"/>
                        </a:rPr>
                        <a:t>One Lambeth Advice</a:t>
                      </a:r>
                      <a:endParaRPr lang="en-GB" sz="900" dirty="0" smtClean="0">
                        <a:effectLst/>
                      </a:endParaRPr>
                    </a:p>
                    <a:p>
                      <a:pPr marL="0" marR="0">
                        <a:spcBef>
                          <a:spcPts val="0"/>
                        </a:spcBef>
                        <a:spcAft>
                          <a:spcPts val="0"/>
                        </a:spcAft>
                      </a:pPr>
                      <a:r>
                        <a:rPr lang="en-GB" sz="900" dirty="0" smtClean="0">
                          <a:effectLst/>
                        </a:rPr>
                        <a:t/>
                      </a:r>
                      <a:br>
                        <a:rPr lang="en-GB" sz="900" dirty="0" smtClean="0">
                          <a:effectLst/>
                        </a:rPr>
                      </a:br>
                      <a:r>
                        <a:rPr lang="en-GB" sz="900" dirty="0" smtClean="0">
                          <a:effectLst/>
                        </a:rPr>
                        <a:t>You can also phone us on </a:t>
                      </a:r>
                      <a:r>
                        <a:rPr lang="en-GB" sz="900" b="1" dirty="0" smtClean="0">
                          <a:effectLst/>
                        </a:rPr>
                        <a:t>0800 254 0298</a:t>
                      </a:r>
                      <a:r>
                        <a:rPr lang="en-GB" sz="900" dirty="0" smtClean="0">
                          <a:effectLst/>
                        </a:rPr>
                        <a:t>.</a:t>
                      </a:r>
                      <a:endParaRPr lang="en-GB" sz="900" dirty="0">
                        <a:effectLst/>
                      </a:endParaRPr>
                    </a:p>
                  </a:txBody>
                  <a:tcPr/>
                </a:tc>
              </a:tr>
              <a:tr h="277232">
                <a:tc>
                  <a:txBody>
                    <a:bodyPr/>
                    <a:lstStyle/>
                    <a:p>
                      <a:r>
                        <a:rPr lang="en-GB" sz="900" b="0" dirty="0" smtClean="0">
                          <a:hlinkClick r:id="rId7"/>
                        </a:rPr>
                        <a:t>Citizens’ Advice</a:t>
                      </a:r>
                      <a:endParaRPr lang="en-GB" sz="900" b="0" dirty="0"/>
                    </a:p>
                  </a:txBody>
                  <a:tcPr/>
                </a:tc>
                <a:tc>
                  <a:txBody>
                    <a:bodyPr/>
                    <a:lstStyle/>
                    <a:p>
                      <a:r>
                        <a:rPr lang="en-GB" sz="900" b="0" dirty="0" smtClean="0"/>
                        <a:t>Support</a:t>
                      </a:r>
                      <a:r>
                        <a:rPr lang="en-GB" sz="900" b="0" baseline="0" dirty="0" smtClean="0"/>
                        <a:t> and advice </a:t>
                      </a:r>
                      <a:endParaRPr lang="en-GB" sz="900" b="0" dirty="0"/>
                    </a:p>
                  </a:txBody>
                  <a:tcPr/>
                </a:tc>
                <a:tc>
                  <a:txBody>
                    <a:bodyPr/>
                    <a:lstStyle/>
                    <a:p>
                      <a:r>
                        <a:rPr lang="en-GB" sz="900" b="0" dirty="0" smtClean="0"/>
                        <a:t>All </a:t>
                      </a:r>
                      <a:endParaRPr lang="en-GB" sz="900" b="0" dirty="0"/>
                    </a:p>
                  </a:txBody>
                  <a:tcPr/>
                </a:tc>
                <a:tc>
                  <a:txBody>
                    <a:bodyPr/>
                    <a:lstStyle/>
                    <a:p>
                      <a:r>
                        <a:rPr lang="en-GB" sz="900" dirty="0" smtClean="0">
                          <a:effectLst/>
                          <a:latin typeface="arial"/>
                        </a:rPr>
                        <a:t>0344 243 8430</a:t>
                      </a:r>
                    </a:p>
                    <a:p>
                      <a:r>
                        <a:rPr kumimoji="0" lang="en-GB" sz="900" kern="1200" dirty="0" smtClean="0">
                          <a:solidFill>
                            <a:schemeClr val="dk1"/>
                          </a:solidFill>
                          <a:effectLst/>
                          <a:latin typeface="+mn-lt"/>
                          <a:ea typeface="+mn-ea"/>
                          <a:cs typeface="+mn-cs"/>
                        </a:rPr>
                        <a:t>Barrhill Rd, London SW2 4RJ</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900" b="0" kern="1200" dirty="0" smtClean="0">
                          <a:solidFill>
                            <a:schemeClr val="dk1"/>
                          </a:solidFill>
                          <a:effectLst/>
                          <a:latin typeface="+mn-lt"/>
                          <a:ea typeface="+mn-ea"/>
                          <a:cs typeface="+mn-cs"/>
                        </a:rPr>
                        <a:t>Drop=in </a:t>
                      </a:r>
                    </a:p>
                  </a:txBody>
                  <a:tcPr/>
                </a:tc>
              </a:tr>
              <a:tr h="277232">
                <a:tc>
                  <a:txBody>
                    <a:bodyPr/>
                    <a:lstStyle/>
                    <a:p>
                      <a:r>
                        <a:rPr lang="en-GB" sz="900" b="1" dirty="0" smtClean="0"/>
                        <a:t>HELPLINES</a:t>
                      </a:r>
                      <a:endParaRPr lang="en-GB" sz="900" b="1" dirty="0"/>
                    </a:p>
                  </a:txBody>
                  <a:tcPr/>
                </a:tc>
                <a:tc>
                  <a:txBody>
                    <a:bodyPr/>
                    <a:lstStyle/>
                    <a:p>
                      <a:endParaRPr lang="en-GB" sz="900" b="0" dirty="0"/>
                    </a:p>
                  </a:txBody>
                  <a:tcPr/>
                </a:tc>
                <a:tc>
                  <a:txBody>
                    <a:bodyPr/>
                    <a:lstStyle/>
                    <a:p>
                      <a:endParaRPr lang="en-GB" sz="900" b="0" dirty="0"/>
                    </a:p>
                  </a:txBody>
                  <a:tcPr/>
                </a:tc>
                <a:tc>
                  <a:txBody>
                    <a:bodyPr/>
                    <a:lstStyle/>
                    <a:p>
                      <a:endParaRPr lang="en-GB" sz="900" b="0" dirty="0"/>
                    </a:p>
                  </a:txBody>
                  <a:tcPr/>
                </a:tc>
              </a:tr>
              <a:tr h="277232">
                <a:tc>
                  <a:txBody>
                    <a:bodyPr/>
                    <a:lstStyle/>
                    <a:p>
                      <a:r>
                        <a:rPr lang="en-GB" sz="900" b="0" dirty="0" smtClean="0">
                          <a:hlinkClick r:id="rId8"/>
                        </a:rPr>
                        <a:t>National</a:t>
                      </a:r>
                      <a:r>
                        <a:rPr lang="en-GB" sz="900" b="0" baseline="0" dirty="0" smtClean="0">
                          <a:hlinkClick r:id="rId8"/>
                        </a:rPr>
                        <a:t> Debtline </a:t>
                      </a:r>
                      <a:endParaRPr lang="en-GB" sz="900" b="0" dirty="0"/>
                    </a:p>
                  </a:txBody>
                  <a:tcPr/>
                </a:tc>
                <a:tc>
                  <a:txBody>
                    <a:bodyPr/>
                    <a:lstStyle/>
                    <a:p>
                      <a:r>
                        <a:rPr lang="en-GB" sz="900" b="0" dirty="0" smtClean="0"/>
                        <a:t>Helpline</a:t>
                      </a:r>
                      <a:endParaRPr lang="en-GB" sz="900" b="0" dirty="0"/>
                    </a:p>
                  </a:txBody>
                  <a:tcPr/>
                </a:tc>
                <a:tc>
                  <a:txBody>
                    <a:bodyPr/>
                    <a:lstStyle/>
                    <a:p>
                      <a:endParaRPr lang="en-GB" sz="900" b="0" dirty="0"/>
                    </a:p>
                  </a:txBody>
                  <a:tcPr/>
                </a:tc>
                <a:tc>
                  <a:txBody>
                    <a:bodyPr/>
                    <a:lstStyle/>
                    <a:p>
                      <a:r>
                        <a:rPr lang="en-GB" sz="900" b="0" dirty="0" smtClean="0">
                          <a:effectLst/>
                        </a:rPr>
                        <a:t>0808 808 4000 – free, Mon-Fri,</a:t>
                      </a:r>
                      <a:r>
                        <a:rPr lang="en-GB" sz="900" b="0" baseline="0" dirty="0" smtClean="0">
                          <a:effectLst/>
                        </a:rPr>
                        <a:t> 09:00-20:00; Sat, 09:30-13:00 </a:t>
                      </a:r>
                      <a:endParaRPr lang="en-GB" sz="900" b="0" dirty="0"/>
                    </a:p>
                  </a:txBody>
                  <a:tcPr/>
                </a:tc>
              </a:tr>
              <a:tr h="246112">
                <a:tc>
                  <a:txBody>
                    <a:bodyPr/>
                    <a:lstStyle/>
                    <a:p>
                      <a:r>
                        <a:rPr lang="en-GB" sz="900" b="0" dirty="0" err="1" smtClean="0">
                          <a:hlinkClick r:id="rId9"/>
                        </a:rPr>
                        <a:t>Stepchange</a:t>
                      </a:r>
                      <a:endParaRPr lang="en-GB" sz="9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t>Helpline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900" b="0" dirty="0" smtClean="0"/>
                    </a:p>
                  </a:txBody>
                  <a:tcPr/>
                </a:tc>
                <a:tc>
                  <a:txBody>
                    <a:bodyPr/>
                    <a:lstStyle/>
                    <a:p>
                      <a:r>
                        <a:rPr lang="en-GB" sz="900" b="0" dirty="0" smtClean="0"/>
                        <a:t>0800 138 1111</a:t>
                      </a:r>
                    </a:p>
                  </a:txBody>
                  <a:tcPr/>
                </a:tc>
              </a:tr>
              <a:tr h="370840">
                <a:tc>
                  <a:txBody>
                    <a:bodyPr/>
                    <a:lstStyle/>
                    <a:p>
                      <a:r>
                        <a:rPr lang="en-GB" sz="900" b="0" dirty="0" smtClean="0">
                          <a:hlinkClick r:id="rId10"/>
                        </a:rPr>
                        <a:t>Shelter</a:t>
                      </a:r>
                      <a:endParaRPr lang="en-GB" sz="900" b="0" dirty="0"/>
                    </a:p>
                  </a:txBody>
                  <a:tcPr/>
                </a:tc>
                <a:tc>
                  <a:txBody>
                    <a:bodyPr/>
                    <a:lstStyle/>
                    <a:p>
                      <a:r>
                        <a:rPr lang="en-GB" sz="900" b="0" dirty="0" smtClean="0"/>
                        <a:t>Helpline</a:t>
                      </a:r>
                      <a:endParaRPr lang="en-GB" sz="900" b="0" dirty="0"/>
                    </a:p>
                  </a:txBody>
                  <a:tcPr/>
                </a:tc>
                <a:tc>
                  <a:txBody>
                    <a:bodyPr/>
                    <a:lstStyle/>
                    <a:p>
                      <a:endParaRPr lang="en-GB" sz="900" b="0" dirty="0"/>
                    </a:p>
                  </a:txBody>
                  <a:tcPr/>
                </a:tc>
                <a:tc>
                  <a:txBody>
                    <a:bodyPr/>
                    <a:lstStyle/>
                    <a:p>
                      <a:r>
                        <a:rPr lang="en-GB" sz="900" b="0" baseline="0" dirty="0" smtClean="0">
                          <a:effectLst/>
                        </a:rPr>
                        <a:t>Public advice line: </a:t>
                      </a:r>
                      <a:r>
                        <a:rPr lang="en-GB" sz="900" b="0" dirty="0" smtClean="0"/>
                        <a:t>0344 515 1540</a:t>
                      </a:r>
                    </a:p>
                    <a:p>
                      <a:r>
                        <a:rPr lang="en-GB" sz="900" b="0" baseline="0" dirty="0" smtClean="0">
                          <a:effectLst/>
                        </a:rPr>
                        <a:t>For under 25s: </a:t>
                      </a:r>
                      <a:r>
                        <a:rPr lang="en-GB" sz="900" b="0" dirty="0" smtClean="0"/>
                        <a:t>0344 515 1540</a:t>
                      </a:r>
                    </a:p>
                  </a:txBody>
                  <a:tcPr/>
                </a:tc>
              </a:tr>
              <a:tr h="370840">
                <a:tc>
                  <a:txBody>
                    <a:bodyPr/>
                    <a:lstStyle/>
                    <a:p>
                      <a:r>
                        <a:rPr lang="en-GB" sz="900" b="0" dirty="0" smtClean="0">
                          <a:hlinkClick r:id="rId11"/>
                        </a:rPr>
                        <a:t>NHS stress</a:t>
                      </a:r>
                      <a:r>
                        <a:rPr lang="en-GB" sz="900" b="0" baseline="0" dirty="0" smtClean="0">
                          <a:hlinkClick r:id="rId11"/>
                        </a:rPr>
                        <a:t> line</a:t>
                      </a:r>
                      <a:endParaRPr lang="en-GB" sz="900" b="0" dirty="0"/>
                    </a:p>
                  </a:txBody>
                  <a:tcPr/>
                </a:tc>
                <a:tc>
                  <a:txBody>
                    <a:bodyPr/>
                    <a:lstStyle/>
                    <a:p>
                      <a:r>
                        <a:rPr lang="en-GB" sz="900" b="0" dirty="0" smtClean="0"/>
                        <a:t>Helpline </a:t>
                      </a:r>
                      <a:endParaRPr lang="en-GB" sz="900" b="0" dirty="0"/>
                    </a:p>
                  </a:txBody>
                  <a:tcPr/>
                </a:tc>
                <a:tc>
                  <a:txBody>
                    <a:bodyPr/>
                    <a:lstStyle/>
                    <a:p>
                      <a:endParaRPr lang="en-GB" sz="900" b="0" dirty="0"/>
                    </a:p>
                  </a:txBody>
                  <a:tcPr/>
                </a:tc>
                <a:tc>
                  <a:txBody>
                    <a:bodyPr/>
                    <a:lstStyle/>
                    <a:p>
                      <a:r>
                        <a:rPr kumimoji="0" lang="en-GB" sz="900" b="0" i="0" u="none" strike="noStrike" kern="1200" baseline="0" dirty="0" smtClean="0">
                          <a:solidFill>
                            <a:schemeClr val="dk1"/>
                          </a:solidFill>
                          <a:latin typeface="+mn-lt"/>
                          <a:ea typeface="+mn-ea"/>
                          <a:cs typeface="+mn-cs"/>
                        </a:rPr>
                        <a:t>0300 123 2000 – 7 days, 08:00-22:00 </a:t>
                      </a:r>
                      <a:endParaRPr lang="en-GB" sz="900" b="0" dirty="0" smtClean="0"/>
                    </a:p>
                  </a:txBody>
                  <a:tcPr/>
                </a:tc>
              </a:tr>
              <a:tr h="370840">
                <a:tc>
                  <a:txBody>
                    <a:bodyPr/>
                    <a:lstStyle/>
                    <a:p>
                      <a:r>
                        <a:rPr lang="en-GB" sz="900" b="0" dirty="0" smtClean="0">
                          <a:hlinkClick r:id="rId12"/>
                        </a:rPr>
                        <a:t>Southwark Legal Advice Network</a:t>
                      </a:r>
                      <a:endParaRPr lang="en-GB" sz="900" b="0" dirty="0"/>
                    </a:p>
                  </a:txBody>
                  <a:tcPr/>
                </a:tc>
                <a:tc>
                  <a:txBody>
                    <a:bodyPr/>
                    <a:lstStyle/>
                    <a:p>
                      <a:r>
                        <a:rPr lang="en-GB" sz="900" b="0" dirty="0" smtClean="0"/>
                        <a:t>Legal</a:t>
                      </a:r>
                      <a:r>
                        <a:rPr lang="en-GB" sz="900" b="0" baseline="0" dirty="0" smtClean="0"/>
                        <a:t> advice </a:t>
                      </a:r>
                      <a:endParaRPr lang="en-GB" sz="900" b="0" dirty="0"/>
                    </a:p>
                  </a:txBody>
                  <a:tcPr/>
                </a:tc>
                <a:tc>
                  <a:txBody>
                    <a:bodyPr/>
                    <a:lstStyle/>
                    <a:p>
                      <a:endParaRPr lang="en-GB" sz="900" b="0" dirty="0"/>
                    </a:p>
                  </a:txBody>
                  <a:tcPr/>
                </a:tc>
                <a:tc>
                  <a:txBody>
                    <a:bodyPr/>
                    <a:lstStyle/>
                    <a:p>
                      <a:r>
                        <a:rPr lang="en-GB" sz="900" b="0" dirty="0" smtClean="0"/>
                        <a:t>0344 499 4134 (unusual</a:t>
                      </a:r>
                      <a:r>
                        <a:rPr lang="en-GB" sz="900" b="0" baseline="0" dirty="0" smtClean="0"/>
                        <a:t> hours) </a:t>
                      </a:r>
                      <a:endParaRPr lang="en-GB" sz="900" b="0" dirty="0" smtClean="0">
                        <a:hlinkClick r:id="rId13"/>
                      </a:endParaRPr>
                    </a:p>
                    <a:p>
                      <a:r>
                        <a:rPr lang="en-GB" sz="900" b="0" dirty="0" smtClean="0">
                          <a:hlinkClick r:id="rId13"/>
                        </a:rPr>
                        <a:t>You</a:t>
                      </a:r>
                      <a:r>
                        <a:rPr lang="en-GB" sz="900" b="0" baseline="0" dirty="0" smtClean="0">
                          <a:hlinkClick r:id="rId13"/>
                        </a:rPr>
                        <a:t> and Your Money booklet </a:t>
                      </a:r>
                      <a:endParaRPr lang="en-GB" sz="900" b="0" dirty="0" smtClean="0"/>
                    </a:p>
                  </a:txBody>
                  <a:tcPr/>
                </a:tc>
              </a:tr>
              <a:tr h="370840">
                <a:tc>
                  <a:txBody>
                    <a:bodyPr/>
                    <a:lstStyle/>
                    <a:p>
                      <a:r>
                        <a:rPr lang="en-GB" sz="900" b="0" dirty="0" err="1" smtClean="0">
                          <a:hlinkClick r:id="rId14"/>
                        </a:rPr>
                        <a:t>TaxAid</a:t>
                      </a:r>
                      <a:endParaRPr lang="en-GB" sz="900" b="0" dirty="0"/>
                    </a:p>
                  </a:txBody>
                  <a:tcPr/>
                </a:tc>
                <a:tc>
                  <a:txBody>
                    <a:bodyPr/>
                    <a:lstStyle/>
                    <a:p>
                      <a:r>
                        <a:rPr lang="en-GB" sz="900" b="0" dirty="0" smtClean="0"/>
                        <a:t>Advice</a:t>
                      </a:r>
                      <a:r>
                        <a:rPr lang="en-GB" sz="900" b="0" baseline="0" dirty="0" smtClean="0"/>
                        <a:t> on tax to those on low incomes (up to £20k a year) </a:t>
                      </a:r>
                      <a:endParaRPr lang="en-GB" sz="900" b="0" dirty="0"/>
                    </a:p>
                  </a:txBody>
                  <a:tcPr/>
                </a:tc>
                <a:tc>
                  <a:txBody>
                    <a:bodyPr/>
                    <a:lstStyle/>
                    <a:p>
                      <a:endParaRPr lang="en-GB" sz="900" b="0" dirty="0"/>
                    </a:p>
                  </a:txBody>
                  <a:tcPr/>
                </a:tc>
                <a:tc>
                  <a:txBody>
                    <a:bodyPr/>
                    <a:lstStyle/>
                    <a:p>
                      <a:r>
                        <a:rPr lang="en-GB" sz="900" b="0" dirty="0" smtClean="0"/>
                        <a:t>0345 120 3779</a:t>
                      </a:r>
                      <a:r>
                        <a:rPr lang="en-GB" sz="900" b="0" baseline="0" dirty="0" smtClean="0"/>
                        <a:t> – Mon-Fri 10:00-12:00 </a:t>
                      </a:r>
                      <a:endParaRPr lang="en-GB" sz="900" b="0" dirty="0" smtClean="0"/>
                    </a:p>
                  </a:txBody>
                  <a:tcPr/>
                </a:tc>
              </a:tr>
              <a:tr h="370840">
                <a:tc>
                  <a:txBody>
                    <a:bodyPr/>
                    <a:lstStyle/>
                    <a:p>
                      <a:r>
                        <a:rPr lang="en-GB" sz="900" b="0" dirty="0" smtClean="0">
                          <a:hlinkClick r:id="rId15"/>
                        </a:rPr>
                        <a:t>Debt Advice</a:t>
                      </a:r>
                      <a:r>
                        <a:rPr lang="en-GB" sz="900" b="0" baseline="0" dirty="0" smtClean="0">
                          <a:hlinkClick r:id="rId15"/>
                        </a:rPr>
                        <a:t> Foundation</a:t>
                      </a:r>
                      <a:endParaRPr lang="en-GB" sz="900" b="0" dirty="0"/>
                    </a:p>
                  </a:txBody>
                  <a:tcPr/>
                </a:tc>
                <a:tc>
                  <a:txBody>
                    <a:bodyPr/>
                    <a:lstStyle/>
                    <a:p>
                      <a:r>
                        <a:rPr lang="en-GB" sz="900" b="0" dirty="0" smtClean="0"/>
                        <a:t>Helpline </a:t>
                      </a:r>
                      <a:endParaRPr lang="en-GB" sz="900" b="0" dirty="0"/>
                    </a:p>
                  </a:txBody>
                  <a:tcPr/>
                </a:tc>
                <a:tc>
                  <a:txBody>
                    <a:bodyPr/>
                    <a:lstStyle/>
                    <a:p>
                      <a:endParaRPr lang="en-GB" sz="900" b="0" dirty="0"/>
                    </a:p>
                  </a:txBody>
                  <a:tcPr/>
                </a:tc>
                <a:tc>
                  <a:txBody>
                    <a:bodyPr/>
                    <a:lstStyle/>
                    <a:p>
                      <a:r>
                        <a:rPr lang="en-GB" sz="900" b="0" dirty="0" smtClean="0"/>
                        <a:t>0800 043 40 50</a:t>
                      </a:r>
                      <a:r>
                        <a:rPr lang="en-GB" sz="900" b="0" baseline="0" dirty="0" smtClean="0"/>
                        <a:t> – </a:t>
                      </a:r>
                      <a:r>
                        <a:rPr lang="en-GB" sz="900" b="0" dirty="0" smtClean="0"/>
                        <a:t>Mon-Fri 08:00-20:00, Sat 09:00-15:00</a:t>
                      </a:r>
                      <a:r>
                        <a:rPr lang="en-GB" sz="900" b="0" baseline="0" dirty="0" smtClean="0"/>
                        <a:t> </a:t>
                      </a:r>
                      <a:endParaRPr lang="en-GB" sz="900" b="0" dirty="0" smtClean="0"/>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Debt  </a:t>
            </a:r>
            <a:endParaRPr lang="en-GB" b="1" dirty="0"/>
          </a:p>
        </p:txBody>
      </p:sp>
    </p:spTree>
    <p:extLst>
      <p:ext uri="{BB962C8B-B14F-4D97-AF65-F5344CB8AC3E}">
        <p14:creationId xmlns:p14="http://schemas.microsoft.com/office/powerpoint/2010/main" val="18148474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896574524"/>
              </p:ext>
            </p:extLst>
          </p:nvPr>
        </p:nvGraphicFramePr>
        <p:xfrm>
          <a:off x="323528" y="827112"/>
          <a:ext cx="8496944" cy="4155440"/>
        </p:xfrm>
        <a:graphic>
          <a:graphicData uri="http://schemas.openxmlformats.org/drawingml/2006/table">
            <a:tbl>
              <a:tblPr firstRow="1" bandRow="1">
                <a:tableStyleId>{5C22544A-7EE6-4342-B048-85BDC9FD1C3A}</a:tableStyleId>
              </a:tblPr>
              <a:tblGrid>
                <a:gridCol w="1224136"/>
                <a:gridCol w="3024336"/>
                <a:gridCol w="1112017"/>
                <a:gridCol w="3136455"/>
              </a:tblGrid>
              <a:tr h="370840">
                <a:tc>
                  <a:txBody>
                    <a:bodyPr/>
                    <a:lstStyle/>
                    <a:p>
                      <a:r>
                        <a:rPr lang="en-GB" sz="1000" dirty="0" smtClean="0"/>
                        <a:t>ORGANISATION</a:t>
                      </a:r>
                      <a:endParaRPr lang="en-GB" sz="1000" dirty="0"/>
                    </a:p>
                  </a:txBody>
                  <a:tcPr/>
                </a:tc>
                <a:tc>
                  <a:txBody>
                    <a:bodyPr/>
                    <a:lstStyle/>
                    <a:p>
                      <a:r>
                        <a:rPr lang="en-GB" sz="1000" dirty="0" smtClean="0"/>
                        <a:t>SERVICES </a:t>
                      </a:r>
                      <a:endParaRPr lang="en-GB" sz="1000" dirty="0"/>
                    </a:p>
                  </a:txBody>
                  <a:tcPr/>
                </a:tc>
                <a:tc>
                  <a:txBody>
                    <a:bodyPr/>
                    <a:lstStyle/>
                    <a:p>
                      <a:r>
                        <a:rPr lang="en-GB" sz="1000" dirty="0" smtClean="0"/>
                        <a:t>WHO’S ELIGIBLE?</a:t>
                      </a:r>
                      <a:endParaRPr lang="en-GB" sz="1000" dirty="0"/>
                    </a:p>
                  </a:txBody>
                  <a:tcPr/>
                </a:tc>
                <a:tc>
                  <a:txBody>
                    <a:bodyPr/>
                    <a:lstStyle/>
                    <a:p>
                      <a:r>
                        <a:rPr lang="en-GB" sz="1000" dirty="0" smtClean="0"/>
                        <a:t>CONTACT</a:t>
                      </a:r>
                      <a:endParaRPr lang="en-GB" sz="1000" dirty="0"/>
                    </a:p>
                  </a:txBody>
                  <a:tcPr/>
                </a:tc>
              </a:tr>
              <a:tr h="205224">
                <a:tc>
                  <a:txBody>
                    <a:bodyPr/>
                    <a:lstStyle/>
                    <a:p>
                      <a:r>
                        <a:rPr lang="en-GB" sz="900" dirty="0" smtClean="0">
                          <a:hlinkClick r:id="rId4"/>
                        </a:rPr>
                        <a:t>Refuge </a:t>
                      </a:r>
                      <a:endParaRPr lang="en-GB"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t>National</a:t>
                      </a:r>
                      <a:r>
                        <a:rPr lang="en-GB" sz="900" b="0" baseline="0" dirty="0" smtClean="0"/>
                        <a:t> helpline and outreach services </a:t>
                      </a:r>
                      <a:endParaRPr lang="en-GB" sz="9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t>Women</a:t>
                      </a:r>
                      <a:r>
                        <a:rPr lang="en-GB" sz="900" b="0" baseline="0" dirty="0" smtClean="0"/>
                        <a:t> suffering from domestic/sexual violence </a:t>
                      </a:r>
                      <a:endParaRPr lang="en-GB" sz="900" b="0" dirty="0" smtClean="0"/>
                    </a:p>
                  </a:txBody>
                  <a:tcPr/>
                </a:tc>
                <a:tc>
                  <a:txBody>
                    <a:bodyPr/>
                    <a:lstStyle/>
                    <a:p>
                      <a:r>
                        <a:rPr lang="en-GB" sz="900" b="0" i="0" dirty="0" smtClean="0"/>
                        <a:t>0808 2000 247 – free, 24hr</a:t>
                      </a:r>
                      <a:r>
                        <a:rPr lang="en-GB" sz="900" b="0" i="0" baseline="0" dirty="0" smtClean="0"/>
                        <a:t> </a:t>
                      </a:r>
                      <a:endParaRPr lang="en-GB" sz="900" b="0" i="0" dirty="0"/>
                    </a:p>
                  </a:txBody>
                  <a:tcPr/>
                </a:tc>
              </a:tr>
              <a:tr h="370840">
                <a:tc>
                  <a:txBody>
                    <a:bodyPr/>
                    <a:lstStyle/>
                    <a:p>
                      <a:r>
                        <a:rPr lang="en-GB" sz="900" dirty="0" smtClean="0">
                          <a:hlinkClick r:id="rId5"/>
                        </a:rPr>
                        <a:t>Solace</a:t>
                      </a:r>
                      <a:endParaRPr lang="en-GB"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t>SASS: advocacy for 16+ adults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t>Sanctuary</a:t>
                      </a:r>
                      <a:r>
                        <a:rPr lang="en-GB" sz="900" b="0" baseline="0" dirty="0" smtClean="0"/>
                        <a:t> scheme: to prevent homelessness as a result of abuse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baseline="0" dirty="0" smtClean="0"/>
                        <a:t>Family and Children’s Support: therapeutic support for young people incl. support group for mothers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baseline="0" dirty="0" smtClean="0"/>
                        <a:t>WRAP: support groups for women affected by abuse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baseline="0" dirty="0" smtClean="0"/>
                        <a:t>Peer support: survivors trained to offer 1-1 support to women experiencing abuse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baseline="0" dirty="0" smtClean="0"/>
                        <a:t>Perpetrator intervention: to help them change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baseline="0" dirty="0" smtClean="0"/>
                        <a:t>Counselling: for 16+ women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baseline="0" dirty="0" smtClean="0"/>
                        <a:t>Legal advice and representation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baseline="0" dirty="0" smtClean="0"/>
                        <a:t>Silver Project: support for 55+ women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baseline="0" dirty="0" smtClean="0"/>
                        <a:t>Irish and Irish Traveller service </a:t>
                      </a:r>
                      <a:endParaRPr lang="en-GB" sz="9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t>Range of services</a:t>
                      </a:r>
                      <a:r>
                        <a:rPr lang="en-GB" sz="900" b="0" baseline="0" dirty="0" smtClean="0"/>
                        <a:t> differ </a:t>
                      </a:r>
                      <a:endParaRPr lang="en-GB" sz="900" b="0" dirty="0" smtClean="0"/>
                    </a:p>
                    <a:p>
                      <a:endParaRPr lang="en-GB" sz="9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Lambeth Contact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0808 802 5565</a:t>
                      </a:r>
                      <a:endParaRPr lang="en-GB" sz="900" b="0" i="0" dirty="0" smtClean="0"/>
                    </a:p>
                  </a:txBody>
                  <a:tcPr/>
                </a:tc>
              </a:tr>
              <a:tr h="370840">
                <a:tc>
                  <a:txBody>
                    <a:bodyPr/>
                    <a:lstStyle/>
                    <a:p>
                      <a:r>
                        <a:rPr lang="en-GB" sz="900" dirty="0" smtClean="0">
                          <a:hlinkClick r:id="rId6"/>
                        </a:rPr>
                        <a:t>South London Rape Crisis </a:t>
                      </a:r>
                      <a:endParaRPr lang="en-GB" sz="900" dirty="0"/>
                    </a:p>
                  </a:txBody>
                  <a:tcPr/>
                </a:tc>
                <a:tc>
                  <a:txBody>
                    <a:bodyPr/>
                    <a:lstStyle/>
                    <a:p>
                      <a:r>
                        <a:rPr lang="en-GB" sz="900" dirty="0" smtClean="0"/>
                        <a:t>Face-to-face</a:t>
                      </a:r>
                      <a:r>
                        <a:rPr lang="en-GB" sz="900" baseline="0" dirty="0" smtClean="0"/>
                        <a:t> and group therapy incl. for parents, partners and friends of survivors </a:t>
                      </a:r>
                    </a:p>
                    <a:p>
                      <a:r>
                        <a:rPr lang="en-GB" sz="900" dirty="0" smtClean="0"/>
                        <a:t>Advocacy for legal system </a:t>
                      </a:r>
                    </a:p>
                  </a:txBody>
                  <a:tcPr/>
                </a:tc>
                <a:tc>
                  <a:txBody>
                    <a:bodyPr/>
                    <a:lstStyle/>
                    <a:p>
                      <a:r>
                        <a:rPr lang="en-GB" sz="900" dirty="0" smtClean="0"/>
                        <a:t>Women and girls</a:t>
                      </a:r>
                      <a:r>
                        <a:rPr lang="en-GB" sz="900" baseline="0" dirty="0" smtClean="0"/>
                        <a:t> 14+ </a:t>
                      </a:r>
                      <a:endParaRPr lang="en-GB" sz="900" dirty="0"/>
                    </a:p>
                  </a:txBody>
                  <a:tcPr/>
                </a:tc>
                <a:tc>
                  <a:txBody>
                    <a:bodyPr/>
                    <a:lstStyle/>
                    <a:p>
                      <a:r>
                        <a:rPr lang="en-GB" sz="900" b="0" i="0" dirty="0" smtClean="0"/>
                        <a:t>Helpline: 0808 802 9999 –</a:t>
                      </a:r>
                      <a:r>
                        <a:rPr lang="en-GB" sz="900" b="0" i="0" baseline="0" dirty="0" smtClean="0"/>
                        <a:t> 7 days, 12:00-14:30; 19:00-21:00 ; Mon-Fri 15:00-17:30 </a:t>
                      </a:r>
                    </a:p>
                    <a:p>
                      <a:r>
                        <a:rPr lang="en-GB" sz="900" b="0" i="0" baseline="0" dirty="0" smtClean="0"/>
                        <a:t>South London centre: </a:t>
                      </a:r>
                      <a:r>
                        <a:rPr lang="en-GB" sz="900" b="0" i="0" dirty="0" smtClean="0"/>
                        <a:t>0208 683 3366, CR9 2AW </a:t>
                      </a:r>
                      <a:endParaRPr lang="en-GB" sz="900" b="0" i="0" dirty="0"/>
                    </a:p>
                  </a:txBody>
                  <a:tcPr/>
                </a:tc>
              </a:tr>
              <a:tr h="370840">
                <a:tc>
                  <a:txBody>
                    <a:bodyPr/>
                    <a:lstStyle/>
                    <a:p>
                      <a:r>
                        <a:rPr lang="en-GB" sz="900" dirty="0" smtClean="0">
                          <a:hlinkClick r:id="rId7"/>
                        </a:rPr>
                        <a:t>Woman’s</a:t>
                      </a:r>
                      <a:r>
                        <a:rPr lang="en-GB" sz="900" baseline="0" dirty="0" smtClean="0">
                          <a:hlinkClick r:id="rId7"/>
                        </a:rPr>
                        <a:t> Trust</a:t>
                      </a:r>
                      <a:endParaRPr lang="en-GB" sz="900"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t>Counselling and support groups </a:t>
                      </a:r>
                      <a:endParaRPr lang="en-GB" sz="900" dirty="0" smtClean="0"/>
                    </a:p>
                    <a:p>
                      <a:endParaRPr lang="en-GB" sz="900" dirty="0"/>
                    </a:p>
                  </a:txBody>
                  <a:tcPr/>
                </a:tc>
                <a:tc>
                  <a:txBody>
                    <a:bodyPr/>
                    <a:lstStyle/>
                    <a:p>
                      <a:endParaRPr lang="en-GB" sz="900" dirty="0"/>
                    </a:p>
                  </a:txBody>
                  <a:tcPr/>
                </a:tc>
                <a:tc>
                  <a:txBody>
                    <a:bodyPr/>
                    <a:lstStyle/>
                    <a:p>
                      <a:r>
                        <a:rPr lang="en-GB" sz="900" b="0" i="0" dirty="0" smtClean="0"/>
                        <a:t>020 7034 0303/0304,</a:t>
                      </a:r>
                      <a:r>
                        <a:rPr lang="en-GB" sz="900" b="0" i="0" baseline="0" dirty="0" smtClean="0"/>
                        <a:t> Mon-Fri 09:30-17:00 </a:t>
                      </a:r>
                      <a:endParaRPr lang="en-GB" sz="900" b="0" i="0" dirty="0"/>
                    </a:p>
                  </a:txBody>
                  <a:tcPr/>
                </a:tc>
              </a:tr>
              <a:tr h="370840">
                <a:tc>
                  <a:txBody>
                    <a:bodyPr/>
                    <a:lstStyle/>
                    <a:p>
                      <a:r>
                        <a:rPr lang="en-GB" sz="900" dirty="0" smtClean="0">
                          <a:hlinkClick r:id="rId8"/>
                        </a:rPr>
                        <a:t>Rights</a:t>
                      </a:r>
                      <a:r>
                        <a:rPr lang="en-GB" sz="900" baseline="0" dirty="0" smtClean="0">
                          <a:hlinkClick r:id="rId8"/>
                        </a:rPr>
                        <a:t> of Women</a:t>
                      </a:r>
                      <a:endParaRPr lang="en-GB" sz="900"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t>Free legal advice </a:t>
                      </a:r>
                      <a:endParaRPr lang="en-GB" sz="900" dirty="0" smtClean="0"/>
                    </a:p>
                    <a:p>
                      <a:endParaRPr lang="en-GB" sz="900" dirty="0"/>
                    </a:p>
                  </a:txBody>
                  <a:tcPr/>
                </a:tc>
                <a:tc>
                  <a:txBody>
                    <a:bodyPr/>
                    <a:lstStyle/>
                    <a:p>
                      <a:endParaRPr lang="en-GB" sz="900" dirty="0"/>
                    </a:p>
                  </a:txBody>
                  <a:tcPr/>
                </a:tc>
                <a:tc>
                  <a:txBody>
                    <a:bodyPr/>
                    <a:lstStyle/>
                    <a:p>
                      <a:r>
                        <a:rPr lang="en-GB" sz="900" b="0" i="0" dirty="0" smtClean="0"/>
                        <a:t>020 7251 6577</a:t>
                      </a:r>
                      <a:r>
                        <a:rPr lang="en-GB" sz="900" b="0" i="0" baseline="0" dirty="0" smtClean="0"/>
                        <a:t> – Mon 11:00-13:00; Tues-Thurs 14:00-16:00 </a:t>
                      </a:r>
                      <a:endParaRPr lang="en-GB" sz="900" b="0" i="0" dirty="0"/>
                    </a:p>
                  </a:txBody>
                  <a:tcPr/>
                </a:tc>
              </a:tr>
            </a:tbl>
          </a:graphicData>
        </a:graphic>
      </p:graphicFrame>
      <p:sp>
        <p:nvSpPr>
          <p:cNvPr id="5" name="TextBox 4"/>
          <p:cNvSpPr txBox="1"/>
          <p:nvPr/>
        </p:nvSpPr>
        <p:spPr>
          <a:xfrm>
            <a:off x="251520" y="260648"/>
            <a:ext cx="8496944" cy="369332"/>
          </a:xfrm>
          <a:prstGeom prst="rect">
            <a:avLst/>
          </a:prstGeom>
          <a:noFill/>
        </p:spPr>
        <p:txBody>
          <a:bodyPr wrap="square" rtlCol="0">
            <a:spAutoFit/>
          </a:bodyPr>
          <a:lstStyle/>
          <a:p>
            <a:r>
              <a:rPr lang="en-GB" b="1" dirty="0" smtClean="0"/>
              <a:t>Domestic/sexual violence					1/2 </a:t>
            </a:r>
            <a:endParaRPr lang="en-GB" b="1" dirty="0"/>
          </a:p>
        </p:txBody>
      </p:sp>
    </p:spTree>
    <p:extLst>
      <p:ext uri="{BB962C8B-B14F-4D97-AF65-F5344CB8AC3E}">
        <p14:creationId xmlns:p14="http://schemas.microsoft.com/office/powerpoint/2010/main" val="2659489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847177256"/>
              </p:ext>
            </p:extLst>
          </p:nvPr>
        </p:nvGraphicFramePr>
        <p:xfrm>
          <a:off x="323528" y="827112"/>
          <a:ext cx="8496943" cy="2697480"/>
        </p:xfrm>
        <a:graphic>
          <a:graphicData uri="http://schemas.openxmlformats.org/drawingml/2006/table">
            <a:tbl>
              <a:tblPr firstRow="1" bandRow="1">
                <a:tableStyleId>{5C22544A-7EE6-4342-B048-85BDC9FD1C3A}</a:tableStyleId>
              </a:tblPr>
              <a:tblGrid>
                <a:gridCol w="2304256"/>
                <a:gridCol w="2232248"/>
                <a:gridCol w="3960439"/>
              </a:tblGrid>
              <a:tr h="370840">
                <a:tc>
                  <a:txBody>
                    <a:bodyPr/>
                    <a:lstStyle/>
                    <a:p>
                      <a:r>
                        <a:rPr lang="en-GB" sz="1000" dirty="0" smtClean="0"/>
                        <a:t>ORGANISATION</a:t>
                      </a:r>
                      <a:endParaRPr lang="en-GB" sz="1000" dirty="0"/>
                    </a:p>
                  </a:txBody>
                  <a:tcPr/>
                </a:tc>
                <a:tc>
                  <a:txBody>
                    <a:bodyPr/>
                    <a:lstStyle/>
                    <a:p>
                      <a:r>
                        <a:rPr lang="en-GB" sz="1000" dirty="0" smtClean="0"/>
                        <a:t>SERVICES </a:t>
                      </a:r>
                      <a:endParaRPr lang="en-GB" sz="1000" dirty="0"/>
                    </a:p>
                  </a:txBody>
                  <a:tcPr/>
                </a:tc>
                <a:tc>
                  <a:txBody>
                    <a:bodyPr/>
                    <a:lstStyle/>
                    <a:p>
                      <a:r>
                        <a:rPr lang="en-GB" sz="1000" dirty="0" smtClean="0"/>
                        <a:t>CONTACT</a:t>
                      </a:r>
                      <a:endParaRPr lang="en-GB" sz="1000" dirty="0"/>
                    </a:p>
                  </a:txBody>
                  <a:tcPr/>
                </a:tc>
              </a:tr>
              <a:tr h="370840">
                <a:tc>
                  <a:txBody>
                    <a:bodyPr/>
                    <a:lstStyle/>
                    <a:p>
                      <a:r>
                        <a:rPr lang="en-GB" sz="1000" dirty="0" smtClean="0">
                          <a:hlinkClick r:id="rId4"/>
                        </a:rPr>
                        <a:t>LGBT Domestic Abuse Partnership</a:t>
                      </a:r>
                      <a:r>
                        <a:rPr lang="en-GB" sz="1000" baseline="0" dirty="0" smtClean="0">
                          <a:hlinkClick r:id="rId4"/>
                        </a:rPr>
                        <a:t> </a:t>
                      </a:r>
                      <a:endParaRPr lang="en-GB" sz="1000" dirty="0"/>
                    </a:p>
                  </a:txBody>
                  <a:tcPr/>
                </a:tc>
                <a:tc>
                  <a:txBody>
                    <a:bodyPr/>
                    <a:lstStyle/>
                    <a:p>
                      <a:r>
                        <a:rPr lang="en-GB" sz="1000" dirty="0" smtClean="0"/>
                        <a:t>Support and advice </a:t>
                      </a:r>
                      <a:endParaRPr lang="en-GB" sz="1000" dirty="0"/>
                    </a:p>
                  </a:txBody>
                  <a:tcPr/>
                </a:tc>
                <a:tc>
                  <a:txBody>
                    <a:bodyPr/>
                    <a:lstStyle/>
                    <a:p>
                      <a:r>
                        <a:rPr lang="en-GB" sz="1000" b="0" i="0" dirty="0" smtClean="0"/>
                        <a:t>0207 704 2040 </a:t>
                      </a:r>
                      <a:endParaRPr lang="en-GB" sz="1000" b="0" i="0" dirty="0"/>
                    </a:p>
                  </a:txBody>
                  <a:tcPr/>
                </a:tc>
              </a:tr>
              <a:tr h="370840">
                <a:tc>
                  <a:txBody>
                    <a:bodyPr/>
                    <a:lstStyle/>
                    <a:p>
                      <a:r>
                        <a:rPr lang="en-GB" sz="1000" dirty="0" smtClean="0">
                          <a:hlinkClick r:id="rId5"/>
                        </a:rPr>
                        <a:t>Mankind </a:t>
                      </a:r>
                      <a:endParaRPr lang="en-GB"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t>Helpline for men</a:t>
                      </a:r>
                      <a:endParaRPr lang="en-GB" sz="1000" dirty="0"/>
                    </a:p>
                  </a:txBody>
                  <a:tcPr/>
                </a:tc>
                <a:tc>
                  <a:txBody>
                    <a:bodyPr/>
                    <a:lstStyle/>
                    <a:p>
                      <a:r>
                        <a:rPr lang="en-GB" sz="1000" b="0" i="0" dirty="0" smtClean="0"/>
                        <a:t>01823 334 244, Mon-Fri 10:00-16:00 </a:t>
                      </a:r>
                      <a:endParaRPr lang="en-GB" sz="1000" b="0" i="0" dirty="0"/>
                    </a:p>
                  </a:txBody>
                  <a:tcPr/>
                </a:tc>
              </a:tr>
              <a:tr h="370840">
                <a:tc>
                  <a:txBody>
                    <a:bodyPr/>
                    <a:lstStyle/>
                    <a:p>
                      <a:r>
                        <a:rPr lang="en-GB" sz="1000" dirty="0" smtClean="0">
                          <a:hlinkClick r:id="rId6"/>
                        </a:rPr>
                        <a:t>Men’s Advice Line</a:t>
                      </a:r>
                      <a:endParaRPr lang="en-GB"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t>Helpline</a:t>
                      </a:r>
                      <a:r>
                        <a:rPr lang="en-GB" sz="1000" baseline="0" dirty="0" smtClean="0"/>
                        <a:t> for men </a:t>
                      </a:r>
                      <a:endParaRPr lang="en-GB" sz="1000" dirty="0" smtClean="0"/>
                    </a:p>
                    <a:p>
                      <a:endParaRPr lang="en-GB" sz="1000" dirty="0"/>
                    </a:p>
                  </a:txBody>
                  <a:tcPr/>
                </a:tc>
                <a:tc>
                  <a:txBody>
                    <a:bodyPr/>
                    <a:lstStyle/>
                    <a:p>
                      <a:r>
                        <a:rPr lang="en-GB" sz="1000" b="0" i="0" dirty="0" smtClean="0">
                          <a:effectLst/>
                        </a:rPr>
                        <a:t>0808 801 0327</a:t>
                      </a:r>
                      <a:r>
                        <a:rPr lang="en-GB" sz="1000" b="0" i="0" baseline="0" dirty="0" smtClean="0">
                          <a:effectLst/>
                        </a:rPr>
                        <a:t> – Mon-Fri 9:00-17:00</a:t>
                      </a:r>
                      <a:endParaRPr lang="en-GB" sz="1000" b="0" i="0" dirty="0"/>
                    </a:p>
                  </a:txBody>
                  <a:tcPr/>
                </a:tc>
              </a:tr>
              <a:tr h="370840">
                <a:tc>
                  <a:txBody>
                    <a:bodyPr/>
                    <a:lstStyle/>
                    <a:p>
                      <a:r>
                        <a:rPr lang="en-GB" sz="1000" dirty="0" smtClean="0">
                          <a:hlinkClick r:id="rId7"/>
                        </a:rPr>
                        <a:t>Domestic</a:t>
                      </a:r>
                      <a:r>
                        <a:rPr lang="en-GB" sz="1000" baseline="0" dirty="0" smtClean="0">
                          <a:hlinkClick r:id="rId7"/>
                        </a:rPr>
                        <a:t> Violence Intervention Project </a:t>
                      </a:r>
                      <a:endParaRPr lang="en-GB" sz="1000" dirty="0"/>
                    </a:p>
                  </a:txBody>
                  <a:tcPr/>
                </a:tc>
                <a:tc>
                  <a:txBody>
                    <a:bodyPr/>
                    <a:lstStyle/>
                    <a:p>
                      <a:r>
                        <a:rPr lang="en-GB" sz="1000" dirty="0" smtClean="0"/>
                        <a:t>Support</a:t>
                      </a:r>
                      <a:r>
                        <a:rPr lang="en-GB" sz="1000" baseline="0" dirty="0" smtClean="0"/>
                        <a:t> groups</a:t>
                      </a:r>
                      <a:r>
                        <a:rPr lang="en-GB" sz="1000" baseline="0" dirty="0"/>
                        <a:t> </a:t>
                      </a:r>
                      <a:r>
                        <a:rPr lang="en-GB" sz="1000" baseline="0" dirty="0" smtClean="0"/>
                        <a:t>and helpline </a:t>
                      </a:r>
                    </a:p>
                  </a:txBody>
                  <a:tcPr/>
                </a:tc>
                <a:tc>
                  <a:txBody>
                    <a:bodyPr/>
                    <a:lstStyle/>
                    <a:p>
                      <a:r>
                        <a:rPr lang="en-GB" sz="1000" b="0" i="0" dirty="0" smtClean="0"/>
                        <a:t>Suppor</a:t>
                      </a:r>
                      <a:r>
                        <a:rPr lang="en-GB" sz="1000" b="0" i="0" baseline="0" dirty="0" smtClean="0"/>
                        <a:t>t groups for men and women: 0</a:t>
                      </a:r>
                      <a:r>
                        <a:rPr lang="en-GB" sz="1000" b="0" i="0" dirty="0" smtClean="0">
                          <a:effectLst/>
                        </a:rPr>
                        <a:t>20 7633 9181</a:t>
                      </a:r>
                      <a:endParaRPr lang="en-GB" sz="1000" b="0" i="0" baseline="0" dirty="0" smtClean="0"/>
                    </a:p>
                    <a:p>
                      <a:r>
                        <a:rPr lang="en-GB" sz="1000" b="0" i="0" baseline="0" dirty="0" smtClean="0"/>
                        <a:t>Helpline for young people wanting to change behaviour: </a:t>
                      </a:r>
                      <a:r>
                        <a:rPr lang="en-GB" sz="1000" b="0" i="0" dirty="0" smtClean="0"/>
                        <a:t>020 8741 8020 </a:t>
                      </a:r>
                      <a:endParaRPr lang="en-GB" sz="1000" b="0" i="0" dirty="0"/>
                    </a:p>
                  </a:txBody>
                  <a:tcPr/>
                </a:tc>
              </a:tr>
              <a:tr h="228600">
                <a:tc>
                  <a:txBody>
                    <a:bodyPr/>
                    <a:lstStyle/>
                    <a:p>
                      <a:r>
                        <a:rPr lang="en-GB" sz="1000" dirty="0" smtClean="0">
                          <a:hlinkClick r:id="rId8"/>
                        </a:rPr>
                        <a:t>Action on Elder Abuse </a:t>
                      </a:r>
                      <a:endParaRPr lang="en-GB" sz="1000" dirty="0"/>
                    </a:p>
                  </a:txBody>
                  <a:tcPr/>
                </a:tc>
                <a:tc>
                  <a:txBody>
                    <a:bodyPr/>
                    <a:lstStyle/>
                    <a:p>
                      <a:r>
                        <a:rPr lang="en-GB" sz="1000" dirty="0" smtClean="0"/>
                        <a:t>Helplin</a:t>
                      </a:r>
                      <a:r>
                        <a:rPr lang="en-GB" sz="1000" baseline="0" dirty="0" smtClean="0"/>
                        <a:t>e for elder people </a:t>
                      </a:r>
                      <a:endParaRPr lang="en-GB" sz="1000" dirty="0"/>
                    </a:p>
                  </a:txBody>
                  <a:tcPr/>
                </a:tc>
                <a:tc>
                  <a:txBody>
                    <a:bodyPr/>
                    <a:lstStyle/>
                    <a:p>
                      <a:r>
                        <a:rPr lang="en-GB" sz="1000" b="0" i="0" dirty="0" smtClean="0"/>
                        <a:t>080 8808 8141 – free</a:t>
                      </a:r>
                      <a:r>
                        <a:rPr lang="en-GB" sz="1000" b="0" i="0" baseline="0" dirty="0" smtClean="0"/>
                        <a:t> </a:t>
                      </a:r>
                      <a:endParaRPr lang="en-GB" sz="1000" b="0" i="0" dirty="0"/>
                    </a:p>
                  </a:txBody>
                  <a:tcPr/>
                </a:tc>
              </a:tr>
              <a:tr h="219000">
                <a:tc>
                  <a:txBody>
                    <a:bodyPr/>
                    <a:lstStyle/>
                    <a:p>
                      <a:r>
                        <a:rPr lang="en-GB" sz="1000" dirty="0" smtClean="0">
                          <a:hlinkClick r:id="rId9"/>
                        </a:rPr>
                        <a:t>Bede House</a:t>
                      </a:r>
                      <a:endParaRPr lang="en-GB" sz="1000" dirty="0"/>
                    </a:p>
                  </a:txBody>
                  <a:tcPr/>
                </a:tc>
                <a:tc>
                  <a:txBody>
                    <a:bodyPr/>
                    <a:lstStyle/>
                    <a:p>
                      <a:r>
                        <a:rPr lang="en-GB" sz="1000" dirty="0" smtClean="0"/>
                        <a:t>Support</a:t>
                      </a:r>
                      <a:r>
                        <a:rPr lang="en-GB" sz="1000" baseline="0" dirty="0" smtClean="0"/>
                        <a:t> and advice</a:t>
                      </a:r>
                      <a:endParaRPr lang="en-GB" sz="1000" dirty="0"/>
                    </a:p>
                  </a:txBody>
                  <a:tcPr/>
                </a:tc>
                <a:tc>
                  <a:txBody>
                    <a:bodyPr/>
                    <a:lstStyle/>
                    <a:p>
                      <a:r>
                        <a:rPr lang="en-GB" sz="1000" b="0" i="0" dirty="0" smtClean="0"/>
                        <a:t>02072379162</a:t>
                      </a:r>
                    </a:p>
                    <a:p>
                      <a:r>
                        <a:rPr lang="en-GB" sz="1000" b="0" i="0" dirty="0" smtClean="0"/>
                        <a:t>351 Southwark Park Road, SE16 2JW</a:t>
                      </a:r>
                      <a:endParaRPr lang="en-GB" sz="1000" b="0" i="0" dirty="0"/>
                    </a:p>
                  </a:txBody>
                  <a:tcPr/>
                </a:tc>
              </a:tr>
            </a:tbl>
          </a:graphicData>
        </a:graphic>
      </p:graphicFrame>
      <p:sp>
        <p:nvSpPr>
          <p:cNvPr id="5" name="TextBox 4"/>
          <p:cNvSpPr txBox="1"/>
          <p:nvPr/>
        </p:nvSpPr>
        <p:spPr>
          <a:xfrm>
            <a:off x="251520" y="260648"/>
            <a:ext cx="8712968" cy="369332"/>
          </a:xfrm>
          <a:prstGeom prst="rect">
            <a:avLst/>
          </a:prstGeom>
          <a:noFill/>
        </p:spPr>
        <p:txBody>
          <a:bodyPr wrap="square" rtlCol="0">
            <a:spAutoFit/>
          </a:bodyPr>
          <a:lstStyle/>
          <a:p>
            <a:r>
              <a:rPr lang="en-GB" b="1" dirty="0" smtClean="0"/>
              <a:t>Domestic/sexual violence					2/2 </a:t>
            </a:r>
            <a:endParaRPr lang="en-GB" b="1" dirty="0"/>
          </a:p>
        </p:txBody>
      </p:sp>
    </p:spTree>
    <p:extLst>
      <p:ext uri="{BB962C8B-B14F-4D97-AF65-F5344CB8AC3E}">
        <p14:creationId xmlns:p14="http://schemas.microsoft.com/office/powerpoint/2010/main" val="3690986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274805446"/>
              </p:ext>
            </p:extLst>
          </p:nvPr>
        </p:nvGraphicFramePr>
        <p:xfrm>
          <a:off x="323549" y="764704"/>
          <a:ext cx="8424936" cy="1483360"/>
        </p:xfrm>
        <a:graphic>
          <a:graphicData uri="http://schemas.openxmlformats.org/drawingml/2006/table">
            <a:tbl>
              <a:tblPr firstRow="1" bandRow="1">
                <a:tableStyleId>{5C22544A-7EE6-4342-B048-85BDC9FD1C3A}</a:tableStyleId>
              </a:tblPr>
              <a:tblGrid>
                <a:gridCol w="2016224"/>
                <a:gridCol w="1742087"/>
                <a:gridCol w="4666625"/>
              </a:tblGrid>
              <a:tr h="370840">
                <a:tc>
                  <a:txBody>
                    <a:bodyPr/>
                    <a:lstStyle/>
                    <a:p>
                      <a:r>
                        <a:rPr lang="en-GB" sz="1100" dirty="0" smtClean="0"/>
                        <a:t>ORGANISATION</a:t>
                      </a:r>
                      <a:endParaRPr lang="en-GB" sz="1100" dirty="0"/>
                    </a:p>
                  </a:txBody>
                  <a:tcPr/>
                </a:tc>
                <a:tc>
                  <a:txBody>
                    <a:bodyPr/>
                    <a:lstStyle/>
                    <a:p>
                      <a:r>
                        <a:rPr lang="en-GB" sz="1100" dirty="0" smtClean="0"/>
                        <a:t>SERVICES</a:t>
                      </a:r>
                      <a:endParaRPr lang="en-GB" sz="1100" dirty="0"/>
                    </a:p>
                  </a:txBody>
                  <a:tcPr/>
                </a:tc>
                <a:tc>
                  <a:txBody>
                    <a:bodyPr/>
                    <a:lstStyle/>
                    <a:p>
                      <a:r>
                        <a:rPr lang="en-GB" sz="1100" dirty="0" smtClean="0"/>
                        <a:t>CONTACT</a:t>
                      </a:r>
                      <a:endParaRPr lang="en-GB" sz="1100" dirty="0"/>
                    </a:p>
                  </a:txBody>
                  <a:tcPr/>
                </a:tc>
              </a:tr>
              <a:tr h="370840">
                <a:tc>
                  <a:txBody>
                    <a:bodyPr/>
                    <a:lstStyle/>
                    <a:p>
                      <a:r>
                        <a:rPr lang="en-GB" sz="900" dirty="0" smtClean="0">
                          <a:hlinkClick r:id="rId4"/>
                        </a:rPr>
                        <a:t>Mermaids</a:t>
                      </a:r>
                      <a:endParaRPr lang="en-GB" sz="900" dirty="0"/>
                    </a:p>
                  </a:txBody>
                  <a:tcPr/>
                </a:tc>
                <a:tc>
                  <a:txBody>
                    <a:bodyPr/>
                    <a:lstStyle/>
                    <a:p>
                      <a:r>
                        <a:rPr lang="en-GB" sz="900" dirty="0" smtClean="0"/>
                        <a:t>Support and advice</a:t>
                      </a:r>
                      <a:endParaRPr lang="en-GB" sz="900" dirty="0"/>
                    </a:p>
                  </a:txBody>
                  <a:tcPr/>
                </a:tc>
                <a:tc>
                  <a:txBody>
                    <a:bodyPr/>
                    <a:lstStyle/>
                    <a:p>
                      <a:r>
                        <a:rPr lang="en-GB" sz="900" b="0" dirty="0" smtClean="0"/>
                        <a:t>0344 334 0550 – Mon-Fri, 09:00-21:00</a:t>
                      </a:r>
                      <a:r>
                        <a:rPr lang="en-GB" sz="900" b="0" baseline="0" dirty="0" smtClean="0"/>
                        <a:t> </a:t>
                      </a:r>
                      <a:endParaRPr lang="en-GB" sz="900" b="0" dirty="0"/>
                    </a:p>
                  </a:txBody>
                  <a:tcPr/>
                </a:tc>
              </a:tr>
              <a:tr h="370840">
                <a:tc>
                  <a:txBody>
                    <a:bodyPr/>
                    <a:lstStyle/>
                    <a:p>
                      <a:r>
                        <a:rPr lang="en-GB" sz="900" dirty="0" smtClean="0">
                          <a:hlinkClick r:id="rId5"/>
                        </a:rPr>
                        <a:t>Beaumont Society </a:t>
                      </a:r>
                      <a:endParaRPr lang="en-GB" sz="900" dirty="0"/>
                    </a:p>
                  </a:txBody>
                  <a:tcPr/>
                </a:tc>
                <a:tc>
                  <a:txBody>
                    <a:bodyPr/>
                    <a:lstStyle/>
                    <a:p>
                      <a:r>
                        <a:rPr lang="en-GB" sz="900" dirty="0" smtClean="0"/>
                        <a:t>Support and advice</a:t>
                      </a:r>
                      <a:endParaRPr lang="en-GB" sz="900" dirty="0"/>
                    </a:p>
                  </a:txBody>
                  <a:tcPr/>
                </a:tc>
                <a:tc>
                  <a:txBody>
                    <a:bodyPr/>
                    <a:lstStyle/>
                    <a:p>
                      <a:r>
                        <a:rPr kumimoji="0" lang="en-GB" sz="900" b="0" kern="1200" dirty="0" smtClean="0">
                          <a:solidFill>
                            <a:schemeClr val="dk1"/>
                          </a:solidFill>
                          <a:effectLst/>
                          <a:latin typeface="+mn-lt"/>
                          <a:ea typeface="+mn-ea"/>
                          <a:cs typeface="+mn-cs"/>
                        </a:rPr>
                        <a:t>01582 412220 – 24/7</a:t>
                      </a:r>
                      <a:r>
                        <a:rPr kumimoji="0" lang="en-GB" sz="900" b="0" kern="1200" baseline="0" dirty="0" smtClean="0">
                          <a:solidFill>
                            <a:schemeClr val="dk1"/>
                          </a:solidFill>
                          <a:effectLst/>
                          <a:latin typeface="+mn-lt"/>
                          <a:ea typeface="+mn-ea"/>
                          <a:cs typeface="+mn-cs"/>
                        </a:rPr>
                        <a:t> </a:t>
                      </a:r>
                      <a:endParaRPr lang="en-GB" sz="900" b="0" dirty="0"/>
                    </a:p>
                  </a:txBody>
                  <a:tcPr/>
                </a:tc>
              </a:tr>
              <a:tr h="370840">
                <a:tc>
                  <a:txBody>
                    <a:bodyPr/>
                    <a:lstStyle/>
                    <a:p>
                      <a:r>
                        <a:rPr lang="en-GB" sz="900" dirty="0" smtClean="0">
                          <a:hlinkClick r:id="rId6"/>
                        </a:rPr>
                        <a:t>Stonewall</a:t>
                      </a:r>
                      <a:endParaRPr lang="en-GB" sz="900" dirty="0"/>
                    </a:p>
                  </a:txBody>
                  <a:tcPr/>
                </a:tc>
                <a:tc>
                  <a:txBody>
                    <a:bodyPr/>
                    <a:lstStyle/>
                    <a:p>
                      <a:r>
                        <a:rPr lang="en-GB" sz="900" dirty="0" smtClean="0"/>
                        <a:t>Support and advice </a:t>
                      </a:r>
                      <a:endParaRPr lang="en-GB" sz="900" dirty="0"/>
                    </a:p>
                  </a:txBody>
                  <a:tcPr/>
                </a:tc>
                <a:tc>
                  <a:txBody>
                    <a:bodyPr/>
                    <a:lstStyle/>
                    <a:p>
                      <a:r>
                        <a:rPr lang="en-GB" sz="900" dirty="0" smtClean="0"/>
                        <a:t>08000 50 20 20 –</a:t>
                      </a:r>
                      <a:r>
                        <a:rPr lang="en-GB" sz="900" baseline="0" dirty="0" smtClean="0"/>
                        <a:t> Mon-Fri, 09:30-17:30 </a:t>
                      </a:r>
                      <a:endParaRPr lang="en-GB" sz="900" dirty="0"/>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Gender reassignment </a:t>
            </a:r>
            <a:endParaRPr lang="en-GB" b="1" dirty="0"/>
          </a:p>
        </p:txBody>
      </p:sp>
    </p:spTree>
    <p:extLst>
      <p:ext uri="{BB962C8B-B14F-4D97-AF65-F5344CB8AC3E}">
        <p14:creationId xmlns:p14="http://schemas.microsoft.com/office/powerpoint/2010/main" val="2659489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634051294"/>
              </p:ext>
            </p:extLst>
          </p:nvPr>
        </p:nvGraphicFramePr>
        <p:xfrm>
          <a:off x="323528" y="764704"/>
          <a:ext cx="8496943" cy="4252119"/>
        </p:xfrm>
        <a:graphic>
          <a:graphicData uri="http://schemas.openxmlformats.org/drawingml/2006/table">
            <a:tbl>
              <a:tblPr firstRow="1" bandRow="1">
                <a:tableStyleId>{5C22544A-7EE6-4342-B048-85BDC9FD1C3A}</a:tableStyleId>
              </a:tblPr>
              <a:tblGrid>
                <a:gridCol w="2232248"/>
                <a:gridCol w="2736304"/>
                <a:gridCol w="3528391"/>
              </a:tblGrid>
              <a:tr h="370840">
                <a:tc>
                  <a:txBody>
                    <a:bodyPr/>
                    <a:lstStyle/>
                    <a:p>
                      <a:r>
                        <a:rPr lang="en-GB" sz="1100" dirty="0" smtClean="0">
                          <a:latin typeface="+mn-lt"/>
                        </a:rPr>
                        <a:t>ORGANISATION</a:t>
                      </a:r>
                      <a:endParaRPr lang="en-GB" sz="1100" dirty="0">
                        <a:latin typeface="+mn-lt"/>
                      </a:endParaRPr>
                    </a:p>
                  </a:txBody>
                  <a:tcPr/>
                </a:tc>
                <a:tc>
                  <a:txBody>
                    <a:bodyPr/>
                    <a:lstStyle/>
                    <a:p>
                      <a:r>
                        <a:rPr lang="en-GB" sz="1100" dirty="0" smtClean="0">
                          <a:latin typeface="+mn-lt"/>
                        </a:rPr>
                        <a:t>SERVICES</a:t>
                      </a:r>
                      <a:endParaRPr lang="en-GB" sz="1100" dirty="0">
                        <a:latin typeface="+mn-lt"/>
                      </a:endParaRPr>
                    </a:p>
                  </a:txBody>
                  <a:tcPr/>
                </a:tc>
                <a:tc>
                  <a:txBody>
                    <a:bodyPr/>
                    <a:lstStyle/>
                    <a:p>
                      <a:r>
                        <a:rPr lang="en-GB" sz="1100" dirty="0" smtClean="0">
                          <a:latin typeface="+mn-lt"/>
                        </a:rPr>
                        <a:t>CONTACT</a:t>
                      </a:r>
                      <a:endParaRPr lang="en-GB" sz="1100" dirty="0">
                        <a:latin typeface="+mn-lt"/>
                      </a:endParaRPr>
                    </a:p>
                  </a:txBody>
                  <a:tcPr/>
                </a:tc>
              </a:tr>
              <a:tr h="370840">
                <a:tc>
                  <a:txBody>
                    <a:bodyPr/>
                    <a:lstStyle/>
                    <a:p>
                      <a:r>
                        <a:rPr lang="en-GB" sz="900" dirty="0" smtClean="0">
                          <a:latin typeface="+mn-lt"/>
                          <a:hlinkClick r:id="rId4"/>
                        </a:rPr>
                        <a:t>No Second</a:t>
                      </a:r>
                      <a:r>
                        <a:rPr lang="en-GB" sz="900" baseline="0" dirty="0" smtClean="0">
                          <a:latin typeface="+mn-lt"/>
                          <a:hlinkClick r:id="rId4"/>
                        </a:rPr>
                        <a:t> Night Out </a:t>
                      </a:r>
                      <a:endParaRPr lang="en-GB" sz="900" dirty="0">
                        <a:latin typeface="+mn-lt"/>
                      </a:endParaRPr>
                    </a:p>
                  </a:txBody>
                  <a:tcPr/>
                </a:tc>
                <a:tc>
                  <a:txBody>
                    <a:bodyPr/>
                    <a:lstStyle/>
                    <a:p>
                      <a:r>
                        <a:rPr lang="en-GB" sz="900" dirty="0" smtClean="0">
                          <a:latin typeface="+mn-lt"/>
                        </a:rPr>
                        <a:t>Support</a:t>
                      </a:r>
                      <a:r>
                        <a:rPr lang="en-GB" sz="900" baseline="0" dirty="0" smtClean="0">
                          <a:latin typeface="+mn-lt"/>
                        </a:rPr>
                        <a:t> and advice</a:t>
                      </a:r>
                      <a:endParaRPr lang="en-GB" sz="900" dirty="0">
                        <a:latin typeface="+mn-lt"/>
                      </a:endParaRPr>
                    </a:p>
                  </a:txBody>
                  <a:tcPr/>
                </a:tc>
                <a:tc>
                  <a:txBody>
                    <a:bodyPr/>
                    <a:lstStyle/>
                    <a:p>
                      <a:r>
                        <a:rPr lang="en-GB" sz="900" dirty="0" smtClean="0">
                          <a:effectLst/>
                          <a:latin typeface="+mn-lt"/>
                        </a:rPr>
                        <a:t>0300 500 0914 </a:t>
                      </a:r>
                      <a:endParaRPr lang="en-GB" sz="900" dirty="0">
                        <a:latin typeface="+mn-lt"/>
                      </a:endParaRPr>
                    </a:p>
                  </a:txBody>
                  <a:tcPr/>
                </a:tc>
              </a:tr>
              <a:tr h="278797">
                <a:tc>
                  <a:txBody>
                    <a:bodyPr/>
                    <a:lstStyle/>
                    <a:p>
                      <a:r>
                        <a:rPr lang="en-GB" sz="900" dirty="0" err="1" smtClean="0">
                          <a:latin typeface="+mn-lt"/>
                          <a:hlinkClick r:id="rId5"/>
                        </a:rPr>
                        <a:t>StreetLink</a:t>
                      </a:r>
                      <a:endParaRPr lang="en-GB" sz="900" dirty="0" smtClean="0">
                        <a:latin typeface="+mn-lt"/>
                      </a:endParaRPr>
                    </a:p>
                  </a:txBody>
                  <a:tcPr/>
                </a:tc>
                <a:tc>
                  <a:txBody>
                    <a:bodyPr/>
                    <a:lstStyle/>
                    <a:p>
                      <a:r>
                        <a:rPr lang="en-GB" sz="900" dirty="0" smtClean="0">
                          <a:latin typeface="+mn-lt"/>
                        </a:rPr>
                        <a:t>To report sleeping rough </a:t>
                      </a:r>
                    </a:p>
                  </a:txBody>
                  <a:tcPr/>
                </a:tc>
                <a:tc>
                  <a:txBody>
                    <a:bodyPr/>
                    <a:lstStyle/>
                    <a:p>
                      <a:r>
                        <a:rPr lang="en-GB" sz="900" dirty="0" smtClean="0">
                          <a:effectLst/>
                          <a:latin typeface="+mn-lt"/>
                        </a:rPr>
                        <a:t>0300 500 0914 or online </a:t>
                      </a:r>
                      <a:endParaRPr lang="en-GB" sz="900" dirty="0">
                        <a:latin typeface="+mn-lt"/>
                      </a:endParaRPr>
                    </a:p>
                  </a:txBody>
                  <a:tcPr/>
                </a:tc>
              </a:tr>
              <a:tr h="370840">
                <a:tc>
                  <a:txBody>
                    <a:bodyPr/>
                    <a:lstStyle/>
                    <a:p>
                      <a:r>
                        <a:rPr lang="en-GB" sz="900" b="0" dirty="0" smtClean="0">
                          <a:latin typeface="+mn-lt"/>
                          <a:hlinkClick r:id="rId6"/>
                        </a:rPr>
                        <a:t>Shelter</a:t>
                      </a:r>
                      <a:endParaRPr lang="en-GB" sz="900" b="0" dirty="0">
                        <a:latin typeface="+mn-lt"/>
                      </a:endParaRPr>
                    </a:p>
                  </a:txBody>
                  <a:tcPr/>
                </a:tc>
                <a:tc>
                  <a:txBody>
                    <a:bodyPr/>
                    <a:lstStyle/>
                    <a:p>
                      <a:r>
                        <a:rPr lang="en-GB" sz="900" b="0" dirty="0" smtClean="0">
                          <a:latin typeface="+mn-lt"/>
                        </a:rPr>
                        <a:t>Support and advice </a:t>
                      </a:r>
                    </a:p>
                    <a:p>
                      <a:r>
                        <a:rPr lang="en-GB" sz="900" b="0" dirty="0" smtClean="0">
                          <a:latin typeface="+mn-lt"/>
                        </a:rPr>
                        <a:t>Interpretation and translation services </a:t>
                      </a:r>
                      <a:endParaRPr lang="en-GB" sz="900" b="0" dirty="0">
                        <a:latin typeface="+mn-lt"/>
                      </a:endParaRPr>
                    </a:p>
                  </a:txBody>
                  <a:tcPr/>
                </a:tc>
                <a:tc>
                  <a:txBody>
                    <a:bodyPr/>
                    <a:lstStyle/>
                    <a:p>
                      <a:r>
                        <a:rPr lang="en-GB" sz="900" b="0" dirty="0" smtClean="0">
                          <a:effectLst/>
                          <a:latin typeface="+mn-lt"/>
                          <a:hlinkClick r:id="rId7" tooltip="Call Shelter's free housing advice helpline"/>
                        </a:rPr>
                        <a:t>0808 800 4444</a:t>
                      </a:r>
                      <a:r>
                        <a:rPr lang="en-GB" sz="900" b="0" dirty="0" smtClean="0">
                          <a:effectLst/>
                          <a:latin typeface="+mn-lt"/>
                        </a:rPr>
                        <a:t>  - free, Mon-Fri, 09:00-17:00;</a:t>
                      </a:r>
                      <a:r>
                        <a:rPr lang="en-GB" sz="900" b="0" baseline="0" dirty="0" smtClean="0">
                          <a:effectLst/>
                          <a:latin typeface="+mn-lt"/>
                        </a:rPr>
                        <a:t> Sat-Sun, 08:00-20:00</a:t>
                      </a:r>
                    </a:p>
                    <a:p>
                      <a:r>
                        <a:rPr lang="en-GB" sz="900" b="0" baseline="0" dirty="0" smtClean="0">
                          <a:effectLst/>
                          <a:latin typeface="+mn-lt"/>
                        </a:rPr>
                        <a:t>Public advice line: </a:t>
                      </a:r>
                      <a:r>
                        <a:rPr lang="en-GB" sz="900" b="0" dirty="0" smtClean="0">
                          <a:latin typeface="+mn-lt"/>
                        </a:rPr>
                        <a:t>0344 515 1540</a:t>
                      </a:r>
                    </a:p>
                    <a:p>
                      <a:r>
                        <a:rPr lang="en-GB" sz="900" b="0" baseline="0" dirty="0" smtClean="0">
                          <a:effectLst/>
                          <a:latin typeface="+mn-lt"/>
                        </a:rPr>
                        <a:t>For under 25s: </a:t>
                      </a:r>
                      <a:r>
                        <a:rPr lang="en-GB" sz="900" b="0" dirty="0" smtClean="0">
                          <a:latin typeface="+mn-lt"/>
                        </a:rPr>
                        <a:t>0344 515 1540</a:t>
                      </a:r>
                    </a:p>
                  </a:txBody>
                  <a:tcPr/>
                </a:tc>
              </a:tr>
              <a:tr h="370840">
                <a:tc>
                  <a:txBody>
                    <a:bodyPr/>
                    <a:lstStyle/>
                    <a:p>
                      <a:r>
                        <a:rPr lang="en-GB" sz="900" b="0" dirty="0" smtClean="0">
                          <a:latin typeface="+mn-lt"/>
                          <a:hlinkClick r:id="rId8" action="ppaction://hlinkfile"/>
                        </a:rPr>
                        <a:t>Crisis </a:t>
                      </a:r>
                      <a:endParaRPr lang="en-GB" sz="900" b="0" dirty="0">
                        <a:latin typeface="+mn-lt"/>
                      </a:endParaRPr>
                    </a:p>
                  </a:txBody>
                  <a:tcPr/>
                </a:tc>
                <a:tc>
                  <a:txBody>
                    <a:bodyPr/>
                    <a:lstStyle/>
                    <a:p>
                      <a:r>
                        <a:rPr lang="en-GB" sz="900" b="0" dirty="0" smtClean="0">
                          <a:latin typeface="+mn-lt"/>
                        </a:rPr>
                        <a:t>Support and advice</a:t>
                      </a:r>
                      <a:endParaRPr lang="en-GB" sz="900" b="0" dirty="0">
                        <a:latin typeface="+mn-lt"/>
                      </a:endParaRPr>
                    </a:p>
                  </a:txBody>
                  <a:tcPr/>
                </a:tc>
                <a:tc>
                  <a:txBody>
                    <a:bodyPr/>
                    <a:lstStyle/>
                    <a:p>
                      <a:r>
                        <a:rPr lang="en-GB" sz="900" b="0" dirty="0" smtClean="0">
                          <a:effectLst/>
                          <a:latin typeface="+mn-lt"/>
                        </a:rPr>
                        <a:t>0844 251 0111 </a:t>
                      </a:r>
                      <a:endParaRPr lang="en-GB" sz="900" b="0" dirty="0" smtClean="0">
                        <a:latin typeface="+mn-lt"/>
                      </a:endParaRPr>
                    </a:p>
                  </a:txBody>
                  <a:tcPr/>
                </a:tc>
              </a:tr>
              <a:tr h="370840">
                <a:tc>
                  <a:txBody>
                    <a:bodyPr/>
                    <a:lstStyle/>
                    <a:p>
                      <a:r>
                        <a:rPr lang="en-GB" sz="900" b="0" dirty="0" smtClean="0">
                          <a:latin typeface="+mn-lt"/>
                          <a:hlinkClick r:id="rId9"/>
                        </a:rPr>
                        <a:t>Stand</a:t>
                      </a:r>
                      <a:r>
                        <a:rPr lang="en-GB" sz="900" b="0" baseline="0" dirty="0" smtClean="0">
                          <a:latin typeface="+mn-lt"/>
                          <a:hlinkClick r:id="rId9"/>
                        </a:rPr>
                        <a:t> Alone </a:t>
                      </a:r>
                      <a:endParaRPr lang="en-GB" sz="900" b="0" dirty="0">
                        <a:latin typeface="+mn-lt"/>
                      </a:endParaRPr>
                    </a:p>
                  </a:txBody>
                  <a:tcPr/>
                </a:tc>
                <a:tc>
                  <a:txBody>
                    <a:bodyPr/>
                    <a:lstStyle/>
                    <a:p>
                      <a:r>
                        <a:rPr lang="en-GB" sz="900" b="0" dirty="0" smtClean="0">
                          <a:latin typeface="+mn-lt"/>
                        </a:rPr>
                        <a:t>Support groups</a:t>
                      </a:r>
                      <a:endParaRPr lang="en-GB" sz="900" b="0" dirty="0">
                        <a:latin typeface="+mn-lt"/>
                      </a:endParaRPr>
                    </a:p>
                  </a:txBody>
                  <a:tcPr/>
                </a:tc>
                <a:tc>
                  <a:txBody>
                    <a:bodyPr/>
                    <a:lstStyle/>
                    <a:p>
                      <a:r>
                        <a:rPr lang="en-GB" sz="900" b="0" dirty="0" smtClean="0">
                          <a:latin typeface="+mn-lt"/>
                        </a:rPr>
                        <a:t>Register</a:t>
                      </a:r>
                      <a:r>
                        <a:rPr lang="en-GB" sz="900" b="0" baseline="0" dirty="0" smtClean="0">
                          <a:latin typeface="+mn-lt"/>
                        </a:rPr>
                        <a:t> for </a:t>
                      </a:r>
                      <a:r>
                        <a:rPr lang="en-GB" sz="900" b="0" baseline="0" dirty="0" smtClean="0">
                          <a:latin typeface="+mn-lt"/>
                          <a:hlinkClick r:id="rId10"/>
                        </a:rPr>
                        <a:t>s</a:t>
                      </a:r>
                      <a:r>
                        <a:rPr lang="en-GB" sz="900" b="0" dirty="0" smtClean="0">
                          <a:latin typeface="+mn-lt"/>
                          <a:hlinkClick r:id="rId10"/>
                        </a:rPr>
                        <a:t>upport</a:t>
                      </a:r>
                      <a:r>
                        <a:rPr lang="en-GB" sz="900" b="0" baseline="0" dirty="0" smtClean="0">
                          <a:latin typeface="+mn-lt"/>
                          <a:hlinkClick r:id="rId10"/>
                        </a:rPr>
                        <a:t> group</a:t>
                      </a:r>
                      <a:endParaRPr lang="en-GB" sz="900" b="0" dirty="0" smtClean="0">
                        <a:latin typeface="+mn-lt"/>
                      </a:endParaRPr>
                    </a:p>
                  </a:txBody>
                  <a:tcPr/>
                </a:tc>
              </a:tr>
              <a:tr h="370840">
                <a:tc>
                  <a:txBody>
                    <a:bodyPr/>
                    <a:lstStyle/>
                    <a:p>
                      <a:r>
                        <a:rPr lang="en-GB" sz="900" b="0" dirty="0" err="1" smtClean="0">
                          <a:latin typeface="+mn-lt"/>
                          <a:hlinkClick r:id="rId11"/>
                        </a:rPr>
                        <a:t>Buttle</a:t>
                      </a:r>
                      <a:r>
                        <a:rPr lang="en-GB" sz="900" b="0" dirty="0" smtClean="0">
                          <a:latin typeface="+mn-lt"/>
                          <a:hlinkClick r:id="rId11"/>
                        </a:rPr>
                        <a:t> UK </a:t>
                      </a:r>
                      <a:endParaRPr lang="en-GB" sz="900" b="0" dirty="0">
                        <a:latin typeface="+mn-lt"/>
                      </a:endParaRPr>
                    </a:p>
                  </a:txBody>
                  <a:tcPr/>
                </a:tc>
                <a:tc>
                  <a:txBody>
                    <a:bodyPr/>
                    <a:lstStyle/>
                    <a:p>
                      <a:r>
                        <a:rPr lang="en-GB" sz="900" b="0" dirty="0" smtClean="0">
                          <a:latin typeface="+mn-lt"/>
                        </a:rPr>
                        <a:t>Support</a:t>
                      </a:r>
                      <a:r>
                        <a:rPr lang="en-GB" sz="900" b="0" baseline="0" dirty="0" smtClean="0">
                          <a:latin typeface="+mn-lt"/>
                        </a:rPr>
                        <a:t> and advice </a:t>
                      </a:r>
                      <a:endParaRPr lang="en-GB" sz="900" b="0" dirty="0">
                        <a:latin typeface="+mn-lt"/>
                      </a:endParaRPr>
                    </a:p>
                  </a:txBody>
                  <a:tcPr/>
                </a:tc>
                <a:tc>
                  <a:txBody>
                    <a:bodyPr/>
                    <a:lstStyle/>
                    <a:p>
                      <a:r>
                        <a:rPr lang="en-GB" sz="900" b="0" dirty="0" smtClean="0">
                          <a:latin typeface="+mn-lt"/>
                        </a:rPr>
                        <a:t>020 7828 7311</a:t>
                      </a:r>
                    </a:p>
                  </a:txBody>
                  <a:tcPr/>
                </a:tc>
              </a:tr>
              <a:tr h="370840">
                <a:tc>
                  <a:txBody>
                    <a:bodyPr/>
                    <a:lstStyle/>
                    <a:p>
                      <a:pPr>
                        <a:lnSpc>
                          <a:spcPct val="115000"/>
                        </a:lnSpc>
                        <a:spcAft>
                          <a:spcPts val="0"/>
                        </a:spcAft>
                      </a:pPr>
                      <a:r>
                        <a:rPr lang="en-GB" sz="900" b="0" dirty="0" smtClean="0">
                          <a:solidFill>
                            <a:schemeClr val="tx1"/>
                          </a:solidFill>
                          <a:effectLst/>
                          <a:latin typeface="+mn-lt"/>
                          <a:cs typeface="Arial" panose="020B0604020202020204" pitchFamily="34" charset="0"/>
                          <a:hlinkClick r:id="rId12"/>
                        </a:rPr>
                        <a:t> Single Homeless Project</a:t>
                      </a:r>
                      <a:endParaRPr lang="en-GB" sz="900" b="0" dirty="0" smtClean="0">
                        <a:solidFill>
                          <a:schemeClr val="tx1"/>
                        </a:solidFill>
                        <a:effectLst/>
                        <a:latin typeface="+mn-lt"/>
                        <a:cs typeface="Arial" panose="020B0604020202020204" pitchFamily="34" charset="0"/>
                      </a:endParaRPr>
                    </a:p>
                  </a:txBody>
                  <a:tcPr marL="10869" marR="108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0" dirty="0" smtClean="0">
                          <a:solidFill>
                            <a:schemeClr val="tx1"/>
                          </a:solidFill>
                          <a:effectLst/>
                          <a:latin typeface="+mn-lt"/>
                          <a:cs typeface="Arial" panose="020B0604020202020204" pitchFamily="34" charset="0"/>
                        </a:rPr>
                        <a:t>  Support</a:t>
                      </a:r>
                      <a:r>
                        <a:rPr lang="en-GB" sz="900" b="0" baseline="0" dirty="0" smtClean="0">
                          <a:solidFill>
                            <a:schemeClr val="tx1"/>
                          </a:solidFill>
                          <a:effectLst/>
                          <a:latin typeface="+mn-lt"/>
                          <a:cs typeface="Arial" panose="020B0604020202020204" pitchFamily="34" charset="0"/>
                        </a:rPr>
                        <a:t> for s</a:t>
                      </a:r>
                      <a:r>
                        <a:rPr lang="en-GB" sz="900" b="0" dirty="0" smtClean="0">
                          <a:solidFill>
                            <a:schemeClr val="tx1"/>
                          </a:solidFill>
                          <a:effectLst/>
                          <a:latin typeface="+mn-lt"/>
                          <a:cs typeface="Arial" panose="020B0604020202020204" pitchFamily="34" charset="0"/>
                        </a:rPr>
                        <a:t>ingle homeless      </a:t>
                      </a:r>
                    </a:p>
                    <a:p>
                      <a:pPr marL="0" marR="0" indent="0" algn="l" defTabSz="914400" rtl="0" eaLnBrk="1" fontAlgn="auto" latinLnBrk="0" hangingPunct="1">
                        <a:lnSpc>
                          <a:spcPct val="115000"/>
                        </a:lnSpc>
                        <a:spcBef>
                          <a:spcPts val="0"/>
                        </a:spcBef>
                        <a:spcAft>
                          <a:spcPts val="0"/>
                        </a:spcAft>
                        <a:buClrTx/>
                        <a:buSzTx/>
                        <a:buFontTx/>
                        <a:buNone/>
                        <a:tabLst/>
                        <a:defRPr/>
                      </a:pPr>
                      <a:r>
                        <a:rPr lang="en-GB" sz="900" b="0" dirty="0" smtClean="0">
                          <a:solidFill>
                            <a:schemeClr val="tx1"/>
                          </a:solidFill>
                          <a:effectLst/>
                          <a:latin typeface="+mn-lt"/>
                          <a:cs typeface="Arial" panose="020B0604020202020204" pitchFamily="34" charset="0"/>
                        </a:rPr>
                        <a:t>  people </a:t>
                      </a:r>
                    </a:p>
                    <a:p>
                      <a:pPr>
                        <a:lnSpc>
                          <a:spcPct val="115000"/>
                        </a:lnSpc>
                        <a:spcAft>
                          <a:spcPts val="0"/>
                        </a:spcAft>
                      </a:pPr>
                      <a:endParaRPr lang="en-GB" sz="900" b="0" dirty="0">
                        <a:solidFill>
                          <a:schemeClr val="tx1"/>
                        </a:solidFill>
                        <a:effectLst/>
                        <a:latin typeface="+mn-lt"/>
                        <a:cs typeface="Arial" panose="020B0604020202020204" pitchFamily="34" charset="0"/>
                      </a:endParaRPr>
                    </a:p>
                  </a:txBody>
                  <a:tcPr marL="10869" marR="10869" marT="0" marB="0"/>
                </a:tc>
                <a:tc>
                  <a:txBody>
                    <a:bodyPr/>
                    <a:lstStyle/>
                    <a:p>
                      <a:pPr>
                        <a:lnSpc>
                          <a:spcPct val="115000"/>
                        </a:lnSpc>
                        <a:spcAft>
                          <a:spcPts val="0"/>
                        </a:spcAft>
                      </a:pPr>
                      <a:r>
                        <a:rPr lang="en-GB" sz="900" b="0" dirty="0" smtClean="0">
                          <a:latin typeface="+mn-lt"/>
                        </a:rPr>
                        <a:t>020 7520 8660</a:t>
                      </a:r>
                      <a:endParaRPr lang="en-GB" sz="900" b="0" dirty="0">
                        <a:solidFill>
                          <a:schemeClr val="tx1"/>
                        </a:solidFill>
                        <a:effectLst/>
                        <a:latin typeface="+mn-lt"/>
                        <a:ea typeface="Calibri"/>
                        <a:cs typeface="Arial" panose="020B0604020202020204" pitchFamily="34" charset="0"/>
                      </a:endParaRPr>
                    </a:p>
                  </a:txBody>
                  <a:tcPr marL="10869" marR="10869"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latin typeface="+mn-lt"/>
                          <a:hlinkClick r:id="rId13"/>
                        </a:rPr>
                        <a:t>Southwar</a:t>
                      </a:r>
                      <a:r>
                        <a:rPr lang="en-GB" sz="900" b="0" baseline="0" dirty="0" smtClean="0">
                          <a:latin typeface="+mn-lt"/>
                          <a:hlinkClick r:id="rId13"/>
                        </a:rPr>
                        <a:t>k H</a:t>
                      </a:r>
                      <a:r>
                        <a:rPr lang="en-GB" sz="900" b="0" dirty="0" smtClean="0">
                          <a:latin typeface="+mn-lt"/>
                          <a:hlinkClick r:id="rId13"/>
                        </a:rPr>
                        <a:t>ousing</a:t>
                      </a:r>
                      <a:r>
                        <a:rPr lang="en-GB" sz="900" b="0" baseline="0" dirty="0" smtClean="0">
                          <a:latin typeface="+mn-lt"/>
                          <a:hlinkClick r:id="rId13"/>
                        </a:rPr>
                        <a:t> Advice Service </a:t>
                      </a:r>
                      <a:endParaRPr lang="en-GB" sz="900" b="0" dirty="0" smtClean="0">
                        <a:latin typeface="+mn-lt"/>
                      </a:endParaRPr>
                    </a:p>
                  </a:txBody>
                  <a:tcPr/>
                </a:tc>
                <a:tc>
                  <a:txBody>
                    <a:bodyPr/>
                    <a:lstStyle/>
                    <a:p>
                      <a:r>
                        <a:rPr lang="en-GB" sz="900" b="0" dirty="0" smtClean="0"/>
                        <a:t>Support</a:t>
                      </a:r>
                      <a:r>
                        <a:rPr lang="en-GB" sz="900" b="0" baseline="0" dirty="0" smtClean="0"/>
                        <a:t> and advice </a:t>
                      </a:r>
                      <a:endParaRPr lang="en-GB" sz="900" b="0" dirty="0"/>
                    </a:p>
                  </a:txBody>
                  <a:tcPr/>
                </a:tc>
                <a:tc>
                  <a:txBody>
                    <a:bodyPr/>
                    <a:lstStyle/>
                    <a:p>
                      <a:r>
                        <a:rPr lang="en-GB" sz="900" b="0" dirty="0" smtClean="0"/>
                        <a:t>020 7525 5950</a:t>
                      </a:r>
                      <a:r>
                        <a:rPr lang="en-GB" sz="900" b="0" baseline="0" dirty="0" smtClean="0"/>
                        <a:t> </a:t>
                      </a:r>
                    </a:p>
                    <a:p>
                      <a:r>
                        <a:rPr lang="en-GB" sz="900" b="0" baseline="0" dirty="0" smtClean="0"/>
                        <a:t>Mon-Fri 09:00-17:00 </a:t>
                      </a:r>
                    </a:p>
                    <a:p>
                      <a:r>
                        <a:rPr lang="en-GB" sz="900" b="0" baseline="0" dirty="0" smtClean="0"/>
                        <a:t>25 Bournemouth Road SE15 4UJ </a:t>
                      </a:r>
                      <a:endParaRPr lang="en-GB" sz="900" b="0" dirty="0" smtClean="0"/>
                    </a:p>
                  </a:txBody>
                  <a:tcPr/>
                </a:tc>
              </a:tr>
              <a:tr h="370840">
                <a:tc>
                  <a:txBody>
                    <a:bodyPr/>
                    <a:lstStyle/>
                    <a:p>
                      <a:r>
                        <a:rPr lang="en-GB" sz="900" b="0" dirty="0" smtClean="0">
                          <a:hlinkClick r:id="rId14"/>
                        </a:rPr>
                        <a:t>Start Team </a:t>
                      </a:r>
                      <a:r>
                        <a:rPr lang="en-GB" sz="900" b="0" dirty="0" smtClean="0"/>
                        <a:t>(part of SLAM) </a:t>
                      </a:r>
                      <a:endParaRPr lang="en-GB" sz="900" b="0" dirty="0"/>
                    </a:p>
                  </a:txBody>
                  <a:tcPr/>
                </a:tc>
                <a:tc>
                  <a:txBody>
                    <a:bodyPr/>
                    <a:lstStyle/>
                    <a:p>
                      <a:r>
                        <a:rPr lang="en-GB" sz="900" b="0" dirty="0" smtClean="0"/>
                        <a:t>Assessment, treatment and support for rough sleepers with severe mental health problems </a:t>
                      </a:r>
                      <a:endParaRPr lang="en-GB" sz="900" b="0" dirty="0"/>
                    </a:p>
                  </a:txBody>
                  <a:tcPr/>
                </a:tc>
                <a:tc>
                  <a:txBody>
                    <a:bodyPr/>
                    <a:lstStyle/>
                    <a:p>
                      <a:r>
                        <a:rPr lang="en-GB" sz="900" b="0" dirty="0" smtClean="0"/>
                        <a:t>0203 228 5911 </a:t>
                      </a:r>
                    </a:p>
                    <a:p>
                      <a:r>
                        <a:rPr lang="en-GB" sz="900" b="0" dirty="0" smtClean="0"/>
                        <a:t>1 St Giles House,</a:t>
                      </a:r>
                      <a:r>
                        <a:rPr lang="en-GB" sz="900" b="0" baseline="0" dirty="0" smtClean="0"/>
                        <a:t> </a:t>
                      </a:r>
                      <a:r>
                        <a:rPr lang="en-GB" sz="900" b="0" dirty="0" smtClean="0"/>
                        <a:t>St Giles Road,</a:t>
                      </a:r>
                      <a:r>
                        <a:rPr lang="en-GB" sz="900" b="0" baseline="0" dirty="0" smtClean="0"/>
                        <a:t> </a:t>
                      </a:r>
                      <a:r>
                        <a:rPr lang="en-GB" sz="900" b="0" dirty="0" smtClean="0"/>
                        <a:t>SE5 7ED </a:t>
                      </a:r>
                    </a:p>
                    <a:p>
                      <a:endParaRPr lang="en-GB" sz="900" b="0" dirty="0" smtClean="0"/>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Homeless/estranged </a:t>
            </a:r>
            <a:endParaRPr lang="en-GB" b="1" dirty="0"/>
          </a:p>
        </p:txBody>
      </p:sp>
    </p:spTree>
    <p:extLst>
      <p:ext uri="{BB962C8B-B14F-4D97-AF65-F5344CB8AC3E}">
        <p14:creationId xmlns:p14="http://schemas.microsoft.com/office/powerpoint/2010/main" val="1814847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738531"/>
          </a:xfrm>
        </p:spPr>
        <p:txBody>
          <a:bodyPr>
            <a:normAutofit lnSpcReduction="10000"/>
          </a:bodyPr>
          <a:lstStyle/>
          <a:p>
            <a:pPr marL="109728" indent="0">
              <a:buNone/>
            </a:pPr>
            <a:r>
              <a:rPr lang="en-GB" sz="1600" b="1" dirty="0" smtClean="0">
                <a:solidFill>
                  <a:srgbClr val="002060"/>
                </a:solidFill>
                <a:latin typeface="Arial" panose="020B0604020202020204" pitchFamily="34" charset="0"/>
                <a:cs typeface="Arial" panose="020B0604020202020204" pitchFamily="34" charset="0"/>
              </a:rPr>
              <a:t>Background</a:t>
            </a:r>
            <a:r>
              <a:rPr lang="en-GB" sz="1600" dirty="0" smtClean="0">
                <a:solidFill>
                  <a:srgbClr val="002060"/>
                </a:solidFill>
                <a:latin typeface="Arial" panose="020B0604020202020204" pitchFamily="34" charset="0"/>
                <a:cs typeface="Arial" panose="020B0604020202020204" pitchFamily="34" charset="0"/>
              </a:rPr>
              <a:t> </a:t>
            </a:r>
            <a:r>
              <a:rPr lang="en-GB" sz="1600" b="1" dirty="0" smtClean="0">
                <a:solidFill>
                  <a:srgbClr val="002060"/>
                </a:solidFill>
                <a:latin typeface="Arial" panose="020B0604020202020204" pitchFamily="34" charset="0"/>
                <a:cs typeface="Arial" panose="020B0604020202020204" pitchFamily="34" charset="0"/>
              </a:rPr>
              <a:t>and Aims</a:t>
            </a:r>
          </a:p>
          <a:p>
            <a:endParaRPr lang="en-GB" sz="1400" dirty="0" smtClean="0">
              <a:solidFill>
                <a:srgbClr val="002060"/>
              </a:solidFill>
              <a:latin typeface="Arial" panose="020B0604020202020204" pitchFamily="34" charset="0"/>
              <a:cs typeface="Arial" panose="020B0604020202020204" pitchFamily="34" charset="0"/>
            </a:endParaRPr>
          </a:p>
          <a:p>
            <a:r>
              <a:rPr lang="en-GB" sz="1600" dirty="0" smtClean="0">
                <a:solidFill>
                  <a:srgbClr val="002060"/>
                </a:solidFill>
                <a:latin typeface="Arial" panose="020B0604020202020204" pitchFamily="34" charset="0"/>
                <a:cs typeface="Arial" panose="020B0604020202020204" pitchFamily="34" charset="0"/>
              </a:rPr>
              <a:t>We have created the Complex Needs Site Action Plan to ensure that all our claimants who present at the Job Centre with vulnerability/complex needs are supported </a:t>
            </a:r>
            <a:r>
              <a:rPr lang="en-GB" sz="1600" b="1" dirty="0" smtClean="0">
                <a:solidFill>
                  <a:srgbClr val="002060"/>
                </a:solidFill>
                <a:latin typeface="Arial" panose="020B0604020202020204" pitchFamily="34" charset="0"/>
                <a:cs typeface="Arial" panose="020B0604020202020204" pitchFamily="34" charset="0"/>
              </a:rPr>
              <a:t>effectively</a:t>
            </a:r>
            <a:r>
              <a:rPr lang="en-GB" sz="1600" dirty="0" smtClean="0">
                <a:solidFill>
                  <a:srgbClr val="002060"/>
                </a:solidFill>
                <a:latin typeface="Arial" panose="020B0604020202020204" pitchFamily="34" charset="0"/>
                <a:cs typeface="Arial" panose="020B0604020202020204" pitchFamily="34" charset="0"/>
              </a:rPr>
              <a:t> and </a:t>
            </a:r>
            <a:r>
              <a:rPr lang="en-GB" sz="1600" b="1" dirty="0" smtClean="0">
                <a:solidFill>
                  <a:srgbClr val="002060"/>
                </a:solidFill>
                <a:latin typeface="Arial" panose="020B0604020202020204" pitchFamily="34" charset="0"/>
                <a:cs typeface="Arial" panose="020B0604020202020204" pitchFamily="34" charset="0"/>
              </a:rPr>
              <a:t>efficiently</a:t>
            </a:r>
            <a:r>
              <a:rPr lang="en-GB" sz="1600" dirty="0" smtClean="0">
                <a:solidFill>
                  <a:srgbClr val="002060"/>
                </a:solidFill>
                <a:latin typeface="Arial" panose="020B0604020202020204" pitchFamily="34" charset="0"/>
                <a:cs typeface="Arial" panose="020B0604020202020204" pitchFamily="34" charset="0"/>
              </a:rPr>
              <a:t>. </a:t>
            </a:r>
          </a:p>
          <a:p>
            <a:pPr marL="109728" indent="0">
              <a:buNone/>
            </a:pPr>
            <a:r>
              <a:rPr lang="en-GB" sz="1600" dirty="0" smtClean="0">
                <a:solidFill>
                  <a:srgbClr val="002060"/>
                </a:solidFill>
                <a:latin typeface="Arial" panose="020B0604020202020204" pitchFamily="34" charset="0"/>
                <a:cs typeface="Arial" panose="020B0604020202020204" pitchFamily="34" charset="0"/>
              </a:rPr>
              <a:t> </a:t>
            </a:r>
            <a:endParaRPr lang="en-GB" sz="1600" dirty="0">
              <a:solidFill>
                <a:srgbClr val="002060"/>
              </a:solidFill>
              <a:latin typeface="Arial" panose="020B0604020202020204" pitchFamily="34" charset="0"/>
              <a:cs typeface="Arial" panose="020B0604020202020204" pitchFamily="34" charset="0"/>
            </a:endParaRPr>
          </a:p>
          <a:p>
            <a:r>
              <a:rPr lang="en-GB" sz="1600" dirty="0" smtClean="0">
                <a:solidFill>
                  <a:srgbClr val="002060"/>
                </a:solidFill>
                <a:latin typeface="Arial" panose="020B0604020202020204" pitchFamily="34" charset="0"/>
                <a:cs typeface="Arial" panose="020B0604020202020204" pitchFamily="34" charset="0"/>
              </a:rPr>
              <a:t>The Plan is a </a:t>
            </a:r>
            <a:r>
              <a:rPr lang="en-GB" sz="1600" b="1" dirty="0" smtClean="0">
                <a:solidFill>
                  <a:srgbClr val="002060"/>
                </a:solidFill>
                <a:latin typeface="Arial" panose="020B0604020202020204" pitchFamily="34" charset="0"/>
                <a:cs typeface="Arial" panose="020B0604020202020204" pitchFamily="34" charset="0"/>
              </a:rPr>
              <a:t>living document </a:t>
            </a:r>
            <a:r>
              <a:rPr lang="en-GB" sz="1600" dirty="0" smtClean="0">
                <a:solidFill>
                  <a:srgbClr val="002060"/>
                </a:solidFill>
                <a:latin typeface="Arial" panose="020B0604020202020204" pitchFamily="34" charset="0"/>
                <a:cs typeface="Arial" panose="020B0604020202020204" pitchFamily="34" charset="0"/>
              </a:rPr>
              <a:t>which includes:</a:t>
            </a:r>
          </a:p>
          <a:p>
            <a:pPr lvl="1">
              <a:buFont typeface="Courier New" panose="02070309020205020404" pitchFamily="49" charset="0"/>
              <a:buChar char="o"/>
            </a:pPr>
            <a:r>
              <a:rPr lang="en-GB" sz="1600" dirty="0">
                <a:solidFill>
                  <a:srgbClr val="002060"/>
                </a:solidFill>
                <a:latin typeface="Arial" panose="020B0604020202020204" pitchFamily="34" charset="0"/>
                <a:cs typeface="Arial" panose="020B0604020202020204" pitchFamily="34" charset="0"/>
              </a:rPr>
              <a:t>S</a:t>
            </a:r>
            <a:r>
              <a:rPr lang="en-GB" sz="1600" dirty="0" smtClean="0">
                <a:solidFill>
                  <a:srgbClr val="002060"/>
                </a:solidFill>
                <a:latin typeface="Arial" panose="020B0604020202020204" pitchFamily="34" charset="0"/>
                <a:cs typeface="Arial" panose="020B0604020202020204" pitchFamily="34" charset="0"/>
              </a:rPr>
              <a:t>ite awareness on complex needs</a:t>
            </a:r>
          </a:p>
          <a:p>
            <a:pPr lvl="1">
              <a:buFont typeface="Courier New" panose="02070309020205020404" pitchFamily="49" charset="0"/>
              <a:buChar char="o"/>
            </a:pPr>
            <a:r>
              <a:rPr lang="en-GB" sz="1600" dirty="0">
                <a:solidFill>
                  <a:srgbClr val="002060"/>
                </a:solidFill>
                <a:latin typeface="Arial" panose="020B0604020202020204" pitchFamily="34" charset="0"/>
                <a:cs typeface="Arial" panose="020B0604020202020204" pitchFamily="34" charset="0"/>
              </a:rPr>
              <a:t>S</a:t>
            </a:r>
            <a:r>
              <a:rPr lang="en-GB" sz="1600" dirty="0" smtClean="0">
                <a:solidFill>
                  <a:srgbClr val="002060"/>
                </a:solidFill>
                <a:latin typeface="Arial" panose="020B0604020202020204" pitchFamily="34" charset="0"/>
                <a:cs typeface="Arial" panose="020B0604020202020204" pitchFamily="34" charset="0"/>
              </a:rPr>
              <a:t>upport offered by our assisted services team</a:t>
            </a:r>
          </a:p>
          <a:p>
            <a:pPr lvl="1">
              <a:buFont typeface="Courier New" panose="02070309020205020404" pitchFamily="49" charset="0"/>
              <a:buChar char="o"/>
            </a:pPr>
            <a:r>
              <a:rPr lang="en-GB" sz="1600" dirty="0" smtClean="0">
                <a:solidFill>
                  <a:srgbClr val="002060"/>
                </a:solidFill>
                <a:latin typeface="Arial" panose="020B0604020202020204" pitchFamily="34" charset="0"/>
                <a:cs typeface="Arial" panose="020B0604020202020204" pitchFamily="34" charset="0"/>
              </a:rPr>
              <a:t>Leads dedicated  to specific complex claimant groups</a:t>
            </a:r>
          </a:p>
          <a:p>
            <a:pPr lvl="1">
              <a:buFont typeface="Courier New" panose="02070309020205020404" pitchFamily="49" charset="0"/>
              <a:buChar char="o"/>
            </a:pPr>
            <a:r>
              <a:rPr lang="en-GB" sz="1600" dirty="0" smtClean="0">
                <a:solidFill>
                  <a:srgbClr val="002060"/>
                </a:solidFill>
                <a:latin typeface="Arial" panose="020B0604020202020204" pitchFamily="34" charset="0"/>
                <a:cs typeface="Arial" panose="020B0604020202020204" pitchFamily="34" charset="0"/>
              </a:rPr>
              <a:t>A comprehensive list of locally-available support</a:t>
            </a:r>
            <a:endParaRPr lang="en-GB" sz="1600" dirty="0">
              <a:solidFill>
                <a:srgbClr val="002060"/>
              </a:solidFill>
              <a:latin typeface="Arial" panose="020B0604020202020204" pitchFamily="34" charset="0"/>
              <a:cs typeface="Arial" panose="020B0604020202020204" pitchFamily="34" charset="0"/>
            </a:endParaRPr>
          </a:p>
          <a:p>
            <a:pPr marL="393192" lvl="1" indent="0">
              <a:buNone/>
            </a:pPr>
            <a:endParaRPr lang="en-GB" sz="1600" dirty="0">
              <a:solidFill>
                <a:srgbClr val="002060"/>
              </a:solidFill>
              <a:latin typeface="Arial" panose="020B0604020202020204" pitchFamily="34" charset="0"/>
              <a:cs typeface="Arial" panose="020B0604020202020204" pitchFamily="34" charset="0"/>
            </a:endParaRPr>
          </a:p>
          <a:p>
            <a:r>
              <a:rPr lang="en-GB" sz="1600" dirty="0" smtClean="0">
                <a:solidFill>
                  <a:srgbClr val="002060"/>
                </a:solidFill>
                <a:latin typeface="Arial" panose="020B0604020202020204" pitchFamily="34" charset="0"/>
                <a:cs typeface="Arial" panose="020B0604020202020204" pitchFamily="34" charset="0"/>
              </a:rPr>
              <a:t>We hope that the Plan will: </a:t>
            </a:r>
            <a:endParaRPr lang="en-GB" sz="1600" dirty="0">
              <a:solidFill>
                <a:srgbClr val="002060"/>
              </a:solidFill>
              <a:latin typeface="Arial" panose="020B0604020202020204" pitchFamily="34" charset="0"/>
              <a:cs typeface="Arial" panose="020B0604020202020204" pitchFamily="34" charset="0"/>
            </a:endParaRPr>
          </a:p>
          <a:p>
            <a:pPr lvl="1">
              <a:buFont typeface="Courier New" panose="02070309020205020404" pitchFamily="49" charset="0"/>
              <a:buChar char="o"/>
            </a:pPr>
            <a:r>
              <a:rPr lang="en-GB" sz="1600" dirty="0" smtClean="0">
                <a:solidFill>
                  <a:srgbClr val="002060"/>
                </a:solidFill>
                <a:latin typeface="Arial" panose="020B0604020202020204" pitchFamily="34" charset="0"/>
                <a:cs typeface="Arial" panose="020B0604020202020204" pitchFamily="34" charset="0"/>
              </a:rPr>
              <a:t>Provide </a:t>
            </a:r>
            <a:r>
              <a:rPr lang="en-GB" sz="1600" b="1" dirty="0">
                <a:solidFill>
                  <a:srgbClr val="002060"/>
                </a:solidFill>
                <a:latin typeface="Arial" panose="020B0604020202020204" pitchFamily="34" charset="0"/>
                <a:cs typeface="Arial" panose="020B0604020202020204" pitchFamily="34" charset="0"/>
              </a:rPr>
              <a:t>resources</a:t>
            </a:r>
            <a:r>
              <a:rPr lang="en-GB" sz="1600" dirty="0">
                <a:solidFill>
                  <a:srgbClr val="002060"/>
                </a:solidFill>
                <a:latin typeface="Arial" panose="020B0604020202020204" pitchFamily="34" charset="0"/>
                <a:cs typeface="Arial" panose="020B0604020202020204" pitchFamily="34" charset="0"/>
              </a:rPr>
              <a:t> to which Work Coaches can signpost to claimants </a:t>
            </a:r>
          </a:p>
          <a:p>
            <a:pPr lvl="1">
              <a:buFont typeface="Courier New" panose="02070309020205020404" pitchFamily="49" charset="0"/>
              <a:buChar char="o"/>
            </a:pPr>
            <a:r>
              <a:rPr lang="en-GB" sz="1600" dirty="0">
                <a:solidFill>
                  <a:srgbClr val="002060"/>
                </a:solidFill>
                <a:latin typeface="Arial" panose="020B0604020202020204" pitchFamily="34" charset="0"/>
                <a:cs typeface="Arial" panose="020B0604020202020204" pitchFamily="34" charset="0"/>
              </a:rPr>
              <a:t>Highlight </a:t>
            </a:r>
            <a:r>
              <a:rPr lang="en-GB" sz="1600" b="1" dirty="0">
                <a:solidFill>
                  <a:srgbClr val="002060"/>
                </a:solidFill>
                <a:latin typeface="Arial" panose="020B0604020202020204" pitchFamily="34" charset="0"/>
                <a:cs typeface="Arial" panose="020B0604020202020204" pitchFamily="34" charset="0"/>
              </a:rPr>
              <a:t>further support </a:t>
            </a:r>
            <a:r>
              <a:rPr lang="en-GB" sz="1600" dirty="0">
                <a:solidFill>
                  <a:srgbClr val="002060"/>
                </a:solidFill>
                <a:latin typeface="Arial" panose="020B0604020202020204" pitchFamily="34" charset="0"/>
                <a:cs typeface="Arial" panose="020B0604020202020204" pitchFamily="34" charset="0"/>
              </a:rPr>
              <a:t>required by our Work Coaches to support claimants</a:t>
            </a:r>
          </a:p>
          <a:p>
            <a:pPr lvl="1">
              <a:buFont typeface="Courier New" panose="02070309020205020404" pitchFamily="49" charset="0"/>
              <a:buChar char="o"/>
            </a:pPr>
            <a:r>
              <a:rPr lang="en-GB" sz="1600" dirty="0">
                <a:solidFill>
                  <a:srgbClr val="002060"/>
                </a:solidFill>
                <a:latin typeface="Arial" panose="020B0604020202020204" pitchFamily="34" charset="0"/>
                <a:cs typeface="Arial" panose="020B0604020202020204" pitchFamily="34" charset="0"/>
              </a:rPr>
              <a:t>Allow colleagues within service centres and benefit delivery centres to </a:t>
            </a:r>
            <a:r>
              <a:rPr lang="en-GB" sz="1600" b="1" dirty="0">
                <a:solidFill>
                  <a:srgbClr val="002060"/>
                </a:solidFill>
                <a:latin typeface="Arial" panose="020B0604020202020204" pitchFamily="34" charset="0"/>
                <a:cs typeface="Arial" panose="020B0604020202020204" pitchFamily="34" charset="0"/>
              </a:rPr>
              <a:t>help us to help </a:t>
            </a:r>
            <a:r>
              <a:rPr lang="en-GB" sz="1600" dirty="0">
                <a:solidFill>
                  <a:srgbClr val="002060"/>
                </a:solidFill>
                <a:latin typeface="Arial" panose="020B0604020202020204" pitchFamily="34" charset="0"/>
                <a:cs typeface="Arial" panose="020B0604020202020204" pitchFamily="34" charset="0"/>
              </a:rPr>
              <a:t>our </a:t>
            </a:r>
            <a:r>
              <a:rPr lang="en-GB" sz="1600" dirty="0" smtClean="0">
                <a:solidFill>
                  <a:srgbClr val="002060"/>
                </a:solidFill>
                <a:latin typeface="Arial" panose="020B0604020202020204" pitchFamily="34" charset="0"/>
                <a:cs typeface="Arial" panose="020B0604020202020204" pitchFamily="34" charset="0"/>
              </a:rPr>
              <a:t>claimants</a:t>
            </a:r>
            <a:endParaRPr lang="en-GB" sz="1600" dirty="0">
              <a:solidFill>
                <a:srgbClr val="002060"/>
              </a:solidFill>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8" y="332656"/>
            <a:ext cx="1801283" cy="5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upload.wikimedia.org/wikipedia/en/thumb/4/44/Corporate_logo_of_JobCentrePlus.svg/1280px-Corporate_logo_of_JobCentrePlus.sv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64288" y="189172"/>
            <a:ext cx="1404966" cy="706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4091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967230639"/>
              </p:ext>
            </p:extLst>
          </p:nvPr>
        </p:nvGraphicFramePr>
        <p:xfrm>
          <a:off x="323528" y="764704"/>
          <a:ext cx="8640960" cy="4490720"/>
        </p:xfrm>
        <a:graphic>
          <a:graphicData uri="http://schemas.openxmlformats.org/drawingml/2006/table">
            <a:tbl>
              <a:tblPr firstRow="1" bandRow="1">
                <a:tableStyleId>{5C22544A-7EE6-4342-B048-85BDC9FD1C3A}</a:tableStyleId>
              </a:tblPr>
              <a:tblGrid>
                <a:gridCol w="2016224"/>
                <a:gridCol w="2592288"/>
                <a:gridCol w="4032448"/>
              </a:tblGrid>
              <a:tr h="370840">
                <a:tc>
                  <a:txBody>
                    <a:bodyPr/>
                    <a:lstStyle/>
                    <a:p>
                      <a:r>
                        <a:rPr lang="en-GB" sz="900" i="0" dirty="0" smtClean="0"/>
                        <a:t>ORGANISATION</a:t>
                      </a:r>
                      <a:endParaRPr lang="en-GB" sz="900" i="0" dirty="0"/>
                    </a:p>
                  </a:txBody>
                  <a:tcPr/>
                </a:tc>
                <a:tc>
                  <a:txBody>
                    <a:bodyPr/>
                    <a:lstStyle/>
                    <a:p>
                      <a:r>
                        <a:rPr lang="en-GB" sz="900" i="0" dirty="0" smtClean="0"/>
                        <a:t>SERVICES</a:t>
                      </a:r>
                      <a:endParaRPr lang="en-GB" sz="900" i="0" dirty="0"/>
                    </a:p>
                  </a:txBody>
                  <a:tcPr/>
                </a:tc>
                <a:tc>
                  <a:txBody>
                    <a:bodyPr/>
                    <a:lstStyle/>
                    <a:p>
                      <a:r>
                        <a:rPr lang="en-GB" sz="900" i="0" dirty="0" smtClean="0"/>
                        <a:t>CONTACT</a:t>
                      </a:r>
                      <a:endParaRPr lang="en-GB" sz="900" i="0" dirty="0"/>
                    </a:p>
                  </a:txBody>
                  <a:tcPr/>
                </a:tc>
              </a:tr>
              <a:tr h="370840">
                <a:tc>
                  <a:txBody>
                    <a:bodyPr/>
                    <a:lstStyle/>
                    <a:p>
                      <a:r>
                        <a:rPr lang="en-GB" sz="900" i="0" dirty="0" smtClean="0">
                          <a:hlinkClick r:id="rId4"/>
                        </a:rPr>
                        <a:t>Lambeth Council</a:t>
                      </a:r>
                      <a:endParaRPr lang="en-GB" sz="900" i="0" baseline="0" dirty="0" smtClean="0"/>
                    </a:p>
                    <a:p>
                      <a:endParaRPr lang="en-GB" sz="900" i="0" baseline="0" dirty="0" smtClean="0"/>
                    </a:p>
                    <a:p>
                      <a:endParaRPr lang="en-GB" sz="900" i="0" baseline="0" dirty="0" smtClean="0"/>
                    </a:p>
                  </a:txBody>
                  <a:tcPr/>
                </a:tc>
                <a:tc>
                  <a:txBody>
                    <a:bodyPr/>
                    <a:lstStyle/>
                    <a:p>
                      <a:r>
                        <a:rPr lang="en-GB" sz="900" i="0" dirty="0" smtClean="0"/>
                        <a:t>Support and advice </a:t>
                      </a:r>
                      <a:endParaRPr lang="en-GB" sz="900" i="0" baseline="0" dirty="0" smtClean="0"/>
                    </a:p>
                    <a:p>
                      <a:endParaRPr lang="en-GB" sz="900" i="0" baseline="0" dirty="0" smtClean="0"/>
                    </a:p>
                    <a:p>
                      <a:r>
                        <a:rPr lang="en-GB" sz="900" dirty="0" smtClean="0">
                          <a:effectLst/>
                          <a:latin typeface="RalewayMedium"/>
                          <a:hlinkClick r:id="rId5" action="ppaction://hlinkfile"/>
                        </a:rPr>
                        <a:t>Emergency and temporary housing</a:t>
                      </a:r>
                      <a:endParaRPr lang="en-GB" sz="900" dirty="0" smtClean="0">
                        <a:effectLst/>
                        <a:latin typeface="RalewayMedium"/>
                      </a:endParaRPr>
                    </a:p>
                    <a:p>
                      <a:r>
                        <a:rPr lang="en-GB" sz="900" dirty="0" smtClean="0">
                          <a:effectLst/>
                          <a:latin typeface="RalewayMedium"/>
                          <a:hlinkClick r:id="rId6" action="ppaction://hlinkfile"/>
                        </a:rPr>
                        <a:t>Help for vulnerable adults</a:t>
                      </a:r>
                      <a:endParaRPr lang="en-GB" sz="900" i="0" baseline="0" dirty="0" smtClean="0">
                        <a:effectLst/>
                        <a:latin typeface="RalewayMedium"/>
                      </a:endParaRPr>
                    </a:p>
                  </a:txBody>
                  <a:tcPr/>
                </a:tc>
                <a:tc>
                  <a:txBody>
                    <a:bodyPr/>
                    <a:lstStyle/>
                    <a:p>
                      <a:r>
                        <a:rPr lang="en-GB" sz="900" dirty="0" smtClean="0">
                          <a:effectLst/>
                        </a:rPr>
                        <a:t>Brixton Customer Centre </a:t>
                      </a:r>
                      <a:br>
                        <a:rPr lang="en-GB" sz="900" dirty="0" smtClean="0">
                          <a:effectLst/>
                        </a:rPr>
                      </a:br>
                      <a:r>
                        <a:rPr lang="en-GB" sz="900" dirty="0" smtClean="0">
                          <a:effectLst/>
                        </a:rPr>
                        <a:t>Olive Morris House </a:t>
                      </a:r>
                      <a:br>
                        <a:rPr lang="en-GB" sz="900" dirty="0" smtClean="0">
                          <a:effectLst/>
                        </a:rPr>
                      </a:br>
                      <a:r>
                        <a:rPr lang="en-GB" sz="900" dirty="0" smtClean="0">
                          <a:effectLst/>
                        </a:rPr>
                        <a:t>18 Brixton Hill </a:t>
                      </a:r>
                      <a:br>
                        <a:rPr lang="en-GB" sz="900" dirty="0" smtClean="0">
                          <a:effectLst/>
                        </a:rPr>
                      </a:br>
                      <a:r>
                        <a:rPr lang="en-GB" sz="900" dirty="0" smtClean="0">
                          <a:effectLst/>
                        </a:rPr>
                        <a:t>London SW2 1RD</a:t>
                      </a:r>
                    </a:p>
                    <a:p>
                      <a:endParaRPr lang="en-GB" sz="900" dirty="0" smtClean="0">
                        <a:effectLst/>
                      </a:endParaRPr>
                    </a:p>
                    <a:p>
                      <a:r>
                        <a:rPr lang="en-GB" sz="900" dirty="0" smtClean="0">
                          <a:effectLst/>
                        </a:rPr>
                        <a:t>Telephone: 020 7926 4200</a:t>
                      </a:r>
                      <a:br>
                        <a:rPr lang="en-GB" sz="900" dirty="0" smtClean="0">
                          <a:effectLst/>
                        </a:rPr>
                      </a:br>
                      <a:endParaRPr lang="en-GB" sz="900" b="0" i="0" dirty="0" smtClean="0"/>
                    </a:p>
                    <a:p>
                      <a:endParaRPr lang="en-GB" sz="900" b="0" i="0" dirty="0" smtClean="0"/>
                    </a:p>
                  </a:txBody>
                  <a:tcPr/>
                </a:tc>
              </a:tr>
              <a:tr h="370840">
                <a:tc>
                  <a:txBody>
                    <a:bodyPr/>
                    <a:lstStyle/>
                    <a:p>
                      <a:r>
                        <a:rPr lang="en-GB" sz="900" i="0" dirty="0" smtClean="0">
                          <a:hlinkClick r:id="rId7"/>
                        </a:rPr>
                        <a:t>First Stop</a:t>
                      </a:r>
                      <a:endParaRPr lang="en-GB" sz="900" i="0" dirty="0"/>
                    </a:p>
                  </a:txBody>
                  <a:tcPr/>
                </a:tc>
                <a:tc>
                  <a:txBody>
                    <a:bodyPr/>
                    <a:lstStyle/>
                    <a:p>
                      <a:r>
                        <a:rPr lang="en-GB" sz="900" i="0" dirty="0" smtClean="0"/>
                        <a:t>Advice for older people </a:t>
                      </a:r>
                      <a:endParaRPr lang="en-GB" sz="900" i="0" dirty="0"/>
                    </a:p>
                  </a:txBody>
                  <a:tcPr/>
                </a:tc>
                <a:tc>
                  <a:txBody>
                    <a:bodyPr/>
                    <a:lstStyle/>
                    <a:p>
                      <a:r>
                        <a:rPr kumimoji="0" lang="en-GB" sz="900" b="0" i="0" kern="1200" dirty="0" smtClean="0">
                          <a:solidFill>
                            <a:schemeClr val="dk1"/>
                          </a:solidFill>
                          <a:effectLst/>
                          <a:latin typeface="+mn-lt"/>
                          <a:ea typeface="+mn-ea"/>
                          <a:cs typeface="+mn-cs"/>
                        </a:rPr>
                        <a:t>0800 377 7070 </a:t>
                      </a:r>
                    </a:p>
                    <a:p>
                      <a:r>
                        <a:rPr kumimoji="0" lang="en-GB" sz="900" b="0" i="0" kern="1200" dirty="0" smtClean="0">
                          <a:solidFill>
                            <a:schemeClr val="dk1"/>
                          </a:solidFill>
                          <a:effectLst/>
                          <a:latin typeface="+mn-lt"/>
                          <a:ea typeface="+mn-ea"/>
                          <a:cs typeface="+mn-cs"/>
                        </a:rPr>
                        <a:t>Mon-Fri</a:t>
                      </a:r>
                      <a:r>
                        <a:rPr kumimoji="0" lang="en-GB" sz="900" b="0" i="0" kern="1200" baseline="0" dirty="0" smtClean="0">
                          <a:solidFill>
                            <a:schemeClr val="dk1"/>
                          </a:solidFill>
                          <a:effectLst/>
                          <a:latin typeface="+mn-lt"/>
                          <a:ea typeface="+mn-ea"/>
                          <a:cs typeface="+mn-cs"/>
                        </a:rPr>
                        <a:t> 09:00-17:00 </a:t>
                      </a:r>
                      <a:endParaRPr lang="en-GB" sz="900" b="0" i="0" dirty="0"/>
                    </a:p>
                  </a:txBody>
                  <a:tcPr/>
                </a:tc>
              </a:tr>
              <a:tr h="370840">
                <a:tc>
                  <a:txBody>
                    <a:bodyPr/>
                    <a:lstStyle/>
                    <a:p>
                      <a:r>
                        <a:rPr lang="en-GB" sz="900" b="0" i="0" dirty="0" smtClean="0">
                          <a:hlinkClick r:id="rId8"/>
                        </a:rPr>
                        <a:t>Ace</a:t>
                      </a:r>
                      <a:r>
                        <a:rPr lang="en-GB" sz="900" b="0" i="0" baseline="0" dirty="0" smtClean="0">
                          <a:hlinkClick r:id="rId8"/>
                        </a:rPr>
                        <a:t> Of Clubs</a:t>
                      </a:r>
                      <a:endParaRPr lang="en-GB" sz="900" b="0" i="0" dirty="0"/>
                    </a:p>
                  </a:txBody>
                  <a:tcPr/>
                </a:tc>
                <a:tc>
                  <a:txBody>
                    <a:bodyPr/>
                    <a:lstStyle/>
                    <a:p>
                      <a:pPr marL="0" marR="0">
                        <a:spcBef>
                          <a:spcPts val="0"/>
                        </a:spcBef>
                        <a:spcAft>
                          <a:spcPts val="0"/>
                        </a:spcAft>
                        <a:buFont typeface="Arial"/>
                        <a:buChar char="•"/>
                      </a:pPr>
                      <a:r>
                        <a:rPr lang="en-GB" sz="900" dirty="0" smtClean="0">
                          <a:effectLst/>
                          <a:latin typeface="RalewayMedium"/>
                        </a:rPr>
                        <a:t>Lunch</a:t>
                      </a:r>
                    </a:p>
                    <a:p>
                      <a:pPr marL="0" marR="0">
                        <a:spcBef>
                          <a:spcPts val="0"/>
                        </a:spcBef>
                        <a:spcAft>
                          <a:spcPts val="0"/>
                        </a:spcAft>
                        <a:buFont typeface="Arial"/>
                        <a:buChar char="•"/>
                      </a:pPr>
                      <a:r>
                        <a:rPr lang="en-GB" sz="900" dirty="0" smtClean="0">
                          <a:effectLst/>
                          <a:latin typeface="RalewayMedium"/>
                        </a:rPr>
                        <a:t>Showers and laundry</a:t>
                      </a:r>
                    </a:p>
                    <a:p>
                      <a:pPr marL="0" marR="0">
                        <a:spcBef>
                          <a:spcPts val="0"/>
                        </a:spcBef>
                        <a:spcAft>
                          <a:spcPts val="0"/>
                        </a:spcAft>
                        <a:buFont typeface="Arial"/>
                        <a:buChar char="•"/>
                      </a:pPr>
                      <a:r>
                        <a:rPr lang="en-GB" sz="900" dirty="0" smtClean="0">
                          <a:effectLst/>
                          <a:latin typeface="RalewayMedium"/>
                        </a:rPr>
                        <a:t>Clothing store</a:t>
                      </a:r>
                    </a:p>
                    <a:p>
                      <a:pPr marL="0" marR="0">
                        <a:spcBef>
                          <a:spcPts val="0"/>
                        </a:spcBef>
                        <a:spcAft>
                          <a:spcPts val="0"/>
                        </a:spcAft>
                        <a:buFont typeface="Arial"/>
                        <a:buChar char="•"/>
                      </a:pPr>
                      <a:r>
                        <a:rPr lang="en-GB" sz="900" dirty="0" smtClean="0">
                          <a:effectLst/>
                          <a:latin typeface="RalewayMedium"/>
                        </a:rPr>
                        <a:t>Nurse</a:t>
                      </a:r>
                    </a:p>
                    <a:p>
                      <a:pPr marL="0" marR="0">
                        <a:spcBef>
                          <a:spcPts val="0"/>
                        </a:spcBef>
                        <a:spcAft>
                          <a:spcPts val="0"/>
                        </a:spcAft>
                        <a:buFont typeface="Arial"/>
                        <a:buChar char="•"/>
                      </a:pPr>
                      <a:r>
                        <a:rPr lang="en-GB" sz="900" dirty="0" smtClean="0">
                          <a:effectLst/>
                          <a:latin typeface="RalewayMedium"/>
                        </a:rPr>
                        <a:t>General advice on benefits, housing, rough sleeper referrals and other assistance</a:t>
                      </a:r>
                      <a:endParaRPr lang="en-GB" sz="900" dirty="0">
                        <a:effectLst/>
                        <a:latin typeface="RalewayMedium"/>
                      </a:endParaRPr>
                    </a:p>
                  </a:txBody>
                  <a:tcPr/>
                </a:tc>
                <a:tc>
                  <a:txBody>
                    <a:bodyPr/>
                    <a:lstStyle/>
                    <a:p>
                      <a:r>
                        <a:rPr lang="en-GB" sz="900" dirty="0" smtClean="0">
                          <a:effectLst/>
                        </a:rPr>
                        <a:t>St </a:t>
                      </a:r>
                      <a:r>
                        <a:rPr lang="en-GB" sz="900" dirty="0" err="1" smtClean="0">
                          <a:effectLst/>
                        </a:rPr>
                        <a:t>Alphonsus</a:t>
                      </a:r>
                      <a:r>
                        <a:rPr lang="en-GB" sz="900" dirty="0" smtClean="0">
                          <a:effectLst/>
                        </a:rPr>
                        <a:t> Road</a:t>
                      </a:r>
                      <a:br>
                        <a:rPr lang="en-GB" sz="900" dirty="0" smtClean="0">
                          <a:effectLst/>
                        </a:rPr>
                      </a:br>
                      <a:r>
                        <a:rPr lang="en-GB" sz="900" dirty="0" smtClean="0">
                          <a:effectLst/>
                        </a:rPr>
                        <a:t>Clapham</a:t>
                      </a:r>
                      <a:br>
                        <a:rPr lang="en-GB" sz="900" dirty="0" smtClean="0">
                          <a:effectLst/>
                        </a:rPr>
                      </a:br>
                      <a:r>
                        <a:rPr lang="en-GB" sz="900" dirty="0" smtClean="0">
                          <a:effectLst/>
                        </a:rPr>
                        <a:t>SW4 7AS </a:t>
                      </a:r>
                      <a:br>
                        <a:rPr lang="en-GB" sz="900" dirty="0" smtClean="0">
                          <a:effectLst/>
                        </a:rPr>
                      </a:br>
                      <a:endParaRPr lang="en-GB" sz="900" dirty="0" smtClean="0">
                        <a:effectLst/>
                      </a:endParaRPr>
                    </a:p>
                    <a:p>
                      <a:r>
                        <a:rPr lang="en-GB" sz="900" dirty="0" smtClean="0">
                          <a:effectLst/>
                        </a:rPr>
                        <a:t>Telephone: 020 7720 2811 or</a:t>
                      </a:r>
                      <a:r>
                        <a:rPr lang="en-GB" sz="900" baseline="0" dirty="0" smtClean="0">
                          <a:effectLst/>
                        </a:rPr>
                        <a:t> </a:t>
                      </a:r>
                      <a:r>
                        <a:rPr lang="en-GB" sz="900" dirty="0" smtClean="0">
                          <a:effectLst/>
                        </a:rPr>
                        <a:t>020 7720 0178</a:t>
                      </a:r>
                      <a:endParaRPr lang="en-GB" sz="900" b="0" i="0" dirty="0"/>
                    </a:p>
                  </a:txBody>
                  <a:tcPr/>
                </a:tc>
              </a:tr>
              <a:tr h="370840">
                <a:tc>
                  <a:txBody>
                    <a:bodyPr/>
                    <a:lstStyle/>
                    <a:p>
                      <a:r>
                        <a:rPr lang="en-GB" sz="900" b="1" dirty="0" smtClean="0">
                          <a:effectLst/>
                          <a:latin typeface="Lato"/>
                          <a:hlinkClick r:id="rId9"/>
                        </a:rPr>
                        <a:t>Manna Centre</a:t>
                      </a:r>
                      <a:endParaRPr lang="en-GB" sz="900" i="0" dirty="0"/>
                    </a:p>
                  </a:txBody>
                  <a:tcPr/>
                </a:tc>
                <a:tc>
                  <a:txBody>
                    <a:bodyPr/>
                    <a:lstStyle/>
                    <a:p>
                      <a:pPr>
                        <a:buFont typeface="Arial"/>
                        <a:buChar char="•"/>
                      </a:pPr>
                      <a:r>
                        <a:rPr lang="en-GB" sz="900" dirty="0" smtClean="0">
                          <a:solidFill>
                            <a:srgbClr val="0066CC"/>
                          </a:solidFill>
                          <a:effectLst/>
                          <a:latin typeface="inherit"/>
                          <a:hlinkClick r:id="rId10" action="ppaction://hlinkfile"/>
                        </a:rPr>
                        <a:t>Breakfast and lunch</a:t>
                      </a:r>
                      <a:endParaRPr lang="en-GB" sz="900" dirty="0" smtClean="0">
                        <a:effectLst/>
                        <a:latin typeface="inherit"/>
                      </a:endParaRPr>
                    </a:p>
                    <a:p>
                      <a:pPr>
                        <a:buFont typeface="Arial"/>
                        <a:buChar char="•"/>
                      </a:pPr>
                      <a:r>
                        <a:rPr lang="en-GB" sz="900" dirty="0" smtClean="0">
                          <a:solidFill>
                            <a:srgbClr val="0066CC"/>
                          </a:solidFill>
                          <a:effectLst/>
                          <a:latin typeface="inherit"/>
                          <a:hlinkClick r:id="rId11" action="ppaction://hlinkfile"/>
                        </a:rPr>
                        <a:t>Hot showers</a:t>
                      </a:r>
                      <a:endParaRPr lang="en-GB" sz="900" dirty="0" smtClean="0">
                        <a:effectLst/>
                        <a:latin typeface="inherit"/>
                      </a:endParaRPr>
                    </a:p>
                    <a:p>
                      <a:pPr>
                        <a:buFont typeface="Arial"/>
                        <a:buChar char="•"/>
                      </a:pPr>
                      <a:r>
                        <a:rPr lang="en-GB" sz="900" dirty="0" smtClean="0">
                          <a:solidFill>
                            <a:srgbClr val="0066CC"/>
                          </a:solidFill>
                          <a:effectLst/>
                          <a:latin typeface="inherit"/>
                          <a:hlinkClick r:id="rId12" action="ppaction://hlinkfile"/>
                        </a:rPr>
                        <a:t>Housing and welfare advice</a:t>
                      </a:r>
                      <a:endParaRPr lang="en-GB" sz="900" dirty="0" smtClean="0">
                        <a:effectLst/>
                        <a:latin typeface="inherit"/>
                      </a:endParaRPr>
                    </a:p>
                    <a:p>
                      <a:pPr>
                        <a:buFont typeface="Arial"/>
                        <a:buChar char="•"/>
                      </a:pPr>
                      <a:r>
                        <a:rPr lang="en-GB" sz="900" dirty="0" smtClean="0">
                          <a:solidFill>
                            <a:srgbClr val="0066CC"/>
                          </a:solidFill>
                          <a:effectLst/>
                          <a:latin typeface="inherit"/>
                          <a:hlinkClick r:id="rId13" action="ppaction://hlinkfile"/>
                        </a:rPr>
                        <a:t>Access to computers</a:t>
                      </a:r>
                      <a:endParaRPr lang="en-GB" sz="900" i="0" dirty="0"/>
                    </a:p>
                  </a:txBody>
                  <a:tcPr/>
                </a:tc>
                <a:tc>
                  <a:txBody>
                    <a:bodyPr/>
                    <a:lstStyle/>
                    <a:p>
                      <a:pPr>
                        <a:buFont typeface="Arial"/>
                        <a:buNone/>
                      </a:pPr>
                      <a:r>
                        <a:rPr lang="fr-FR" sz="900" dirty="0" smtClean="0">
                          <a:effectLst/>
                          <a:latin typeface="inherit"/>
                        </a:rPr>
                        <a:t>Email: </a:t>
                      </a:r>
                      <a:r>
                        <a:rPr lang="fr-FR" sz="900" dirty="0" smtClean="0">
                          <a:solidFill>
                            <a:srgbClr val="0066CC"/>
                          </a:solidFill>
                          <a:effectLst/>
                          <a:latin typeface="inherit"/>
                          <a:hlinkClick r:id="rId14"/>
                        </a:rPr>
                        <a:t>mail@mannasociety.org.uk</a:t>
                      </a:r>
                      <a:endParaRPr lang="fr-FR" sz="900" dirty="0" smtClean="0">
                        <a:effectLst/>
                        <a:latin typeface="inherit"/>
                      </a:endParaRPr>
                    </a:p>
                    <a:p>
                      <a:pPr>
                        <a:buFont typeface="Arial"/>
                        <a:buNone/>
                      </a:pPr>
                      <a:r>
                        <a:rPr lang="fr-FR" sz="900" dirty="0" smtClean="0">
                          <a:effectLst/>
                          <a:latin typeface="inherit"/>
                        </a:rPr>
                        <a:t>Phone: 0207 357 9363</a:t>
                      </a:r>
                    </a:p>
                    <a:p>
                      <a:pPr marL="0" indent="0">
                        <a:buFont typeface="Arial" panose="020B0604020202020204" pitchFamily="34" charset="0"/>
                        <a:buNone/>
                      </a:pPr>
                      <a:r>
                        <a:rPr lang="en-GB" sz="900" dirty="0" smtClean="0">
                          <a:effectLst/>
                          <a:latin typeface="inherit"/>
                        </a:rPr>
                        <a:t>(Monday to Friday)</a:t>
                      </a:r>
                    </a:p>
                  </a:txBody>
                  <a:tcPr/>
                </a:tc>
              </a:tr>
              <a:tr h="370840">
                <a:tc>
                  <a:txBody>
                    <a:bodyPr/>
                    <a:lstStyle/>
                    <a:p>
                      <a:r>
                        <a:rPr lang="en-GB" sz="900" i="0" dirty="0" smtClean="0">
                          <a:hlinkClick r:id="rId15"/>
                        </a:rPr>
                        <a:t>Shelter </a:t>
                      </a:r>
                      <a:endParaRPr lang="en-GB" sz="900" i="0" dirty="0"/>
                    </a:p>
                  </a:txBody>
                  <a:tcPr/>
                </a:tc>
                <a:tc>
                  <a:txBody>
                    <a:bodyPr/>
                    <a:lstStyle/>
                    <a:p>
                      <a:r>
                        <a:rPr lang="en-GB" sz="900" i="0" dirty="0" smtClean="0"/>
                        <a:t>Support and advice </a:t>
                      </a:r>
                      <a:endParaRPr lang="en-GB" sz="900" i="0" baseline="0" dirty="0" smtClean="0"/>
                    </a:p>
                    <a:p>
                      <a:r>
                        <a:rPr lang="en-GB" sz="900" i="0" baseline="0" dirty="0" smtClean="0"/>
                        <a:t>Interpretation and translation services </a:t>
                      </a:r>
                      <a:endParaRPr lang="en-GB" sz="900" i="0" dirty="0"/>
                    </a:p>
                  </a:txBody>
                  <a:tcPr/>
                </a:tc>
                <a:tc>
                  <a:txBody>
                    <a:bodyPr/>
                    <a:lstStyle/>
                    <a:p>
                      <a:r>
                        <a:rPr lang="en-GB" sz="900" b="0" i="0" dirty="0" smtClean="0"/>
                        <a:t>0808 800 4444</a:t>
                      </a:r>
                    </a:p>
                    <a:p>
                      <a:r>
                        <a:rPr lang="en-GB" sz="900" b="0" i="0" dirty="0" smtClean="0">
                          <a:effectLst/>
                        </a:rPr>
                        <a:t>For</a:t>
                      </a:r>
                      <a:r>
                        <a:rPr lang="en-GB" sz="900" b="0" i="0" baseline="0" dirty="0" smtClean="0">
                          <a:effectLst/>
                        </a:rPr>
                        <a:t> under 25s: </a:t>
                      </a:r>
                      <a:r>
                        <a:rPr lang="en-GB" sz="900" b="0" i="0" dirty="0" smtClean="0">
                          <a:effectLst/>
                        </a:rPr>
                        <a:t>0207 525 1302</a:t>
                      </a:r>
                    </a:p>
                    <a:p>
                      <a:r>
                        <a:rPr lang="en-GB" sz="900" b="0" i="0" dirty="0" smtClean="0"/>
                        <a:t>Mon-Fri 09:30-13:00</a:t>
                      </a:r>
                      <a:r>
                        <a:rPr lang="en-GB" sz="900" b="0" i="0" baseline="0" dirty="0" smtClean="0"/>
                        <a:t> and 14:00-18:00, Sat 10:00-14:00 </a:t>
                      </a:r>
                      <a:endParaRPr lang="en-GB" sz="900" b="0" i="0" dirty="0"/>
                    </a:p>
                  </a:txBody>
                  <a:tcPr/>
                </a:tc>
              </a:tr>
              <a:tr h="370840">
                <a:tc>
                  <a:txBody>
                    <a:bodyPr/>
                    <a:lstStyle/>
                    <a:p>
                      <a:r>
                        <a:rPr lang="en-GB" sz="900" i="0" dirty="0" smtClean="0"/>
                        <a:t>Lambeth Safer Streets Team</a:t>
                      </a:r>
                      <a:endParaRPr lang="en-GB" sz="900" i="0" dirty="0"/>
                    </a:p>
                  </a:txBody>
                  <a:tcPr/>
                </a:tc>
                <a:tc>
                  <a:txBody>
                    <a:bodyPr/>
                    <a:lstStyle/>
                    <a:p>
                      <a:r>
                        <a:rPr lang="en-GB" sz="900" i="0" dirty="0" smtClean="0"/>
                        <a:t>Rough sleeping in very cold weather</a:t>
                      </a:r>
                      <a:endParaRPr lang="en-GB" sz="900" i="0" dirty="0"/>
                    </a:p>
                  </a:txBody>
                  <a:tcPr/>
                </a:tc>
                <a:tc>
                  <a:txBody>
                    <a:bodyPr/>
                    <a:lstStyle/>
                    <a:p>
                      <a:r>
                        <a:rPr lang="en-GB" sz="900" dirty="0" smtClean="0">
                          <a:effectLst/>
                        </a:rPr>
                        <a:t>Lambeth Safer Streets Team </a:t>
                      </a:r>
                      <a:br>
                        <a:rPr lang="en-GB" sz="900" dirty="0" smtClean="0">
                          <a:effectLst/>
                        </a:rPr>
                      </a:br>
                      <a:r>
                        <a:rPr lang="en-GB" sz="900" dirty="0" smtClean="0">
                          <a:effectLst/>
                        </a:rPr>
                        <a:t>Telephone: 020 7501 0601 </a:t>
                      </a:r>
                      <a:br>
                        <a:rPr lang="en-GB" sz="900" dirty="0" smtClean="0">
                          <a:effectLst/>
                        </a:rPr>
                      </a:br>
                      <a:r>
                        <a:rPr lang="en-GB" sz="900" dirty="0" smtClean="0">
                          <a:effectLst/>
                        </a:rPr>
                        <a:t>Email: </a:t>
                      </a:r>
                      <a:r>
                        <a:rPr lang="en-GB" sz="900" dirty="0" smtClean="0">
                          <a:effectLst/>
                          <a:hlinkClick r:id="rId16"/>
                        </a:rPr>
                        <a:t>sstlambeth@cri.org.uk</a:t>
                      </a:r>
                      <a:endParaRPr lang="en-GB" sz="900" b="0" i="0" dirty="0"/>
                    </a:p>
                  </a:txBody>
                  <a:tcPr/>
                </a:tc>
              </a:tr>
            </a:tbl>
          </a:graphicData>
        </a:graphic>
      </p:graphicFrame>
      <p:sp>
        <p:nvSpPr>
          <p:cNvPr id="5" name="Rectangle 4"/>
          <p:cNvSpPr/>
          <p:nvPr/>
        </p:nvSpPr>
        <p:spPr>
          <a:xfrm>
            <a:off x="5508104" y="152926"/>
            <a:ext cx="3441968" cy="292388"/>
          </a:xfrm>
          <a:prstGeom prst="rect">
            <a:avLst/>
          </a:prstGeom>
          <a:solidFill>
            <a:schemeClr val="accent1">
              <a:lumMod val="60000"/>
              <a:lumOff val="40000"/>
            </a:schemeClr>
          </a:solidFill>
        </p:spPr>
        <p:txBody>
          <a:bodyPr wrap="none">
            <a:spAutoFit/>
          </a:bodyPr>
          <a:lstStyle/>
          <a:p>
            <a:r>
              <a:rPr lang="en-GB" sz="1300" dirty="0">
                <a:hlinkClick r:id="rId17"/>
              </a:rPr>
              <a:t>NHS list of </a:t>
            </a:r>
            <a:r>
              <a:rPr lang="en-GB" sz="1300" dirty="0" smtClean="0">
                <a:hlinkClick r:id="rId17"/>
              </a:rPr>
              <a:t>local supported housing services</a:t>
            </a:r>
            <a:endParaRPr lang="en-GB" sz="1300" dirty="0"/>
          </a:p>
        </p:txBody>
      </p:sp>
      <p:sp>
        <p:nvSpPr>
          <p:cNvPr id="6" name="TextBox 5"/>
          <p:cNvSpPr txBox="1"/>
          <p:nvPr/>
        </p:nvSpPr>
        <p:spPr>
          <a:xfrm>
            <a:off x="251520" y="260648"/>
            <a:ext cx="4320480" cy="369332"/>
          </a:xfrm>
          <a:prstGeom prst="rect">
            <a:avLst/>
          </a:prstGeom>
          <a:noFill/>
        </p:spPr>
        <p:txBody>
          <a:bodyPr wrap="square" rtlCol="0">
            <a:spAutoFit/>
          </a:bodyPr>
          <a:lstStyle/>
          <a:p>
            <a:r>
              <a:rPr lang="en-GB" b="1" dirty="0" smtClean="0"/>
              <a:t>Housing difficulties </a:t>
            </a:r>
            <a:endParaRPr lang="en-GB" b="1" dirty="0"/>
          </a:p>
        </p:txBody>
      </p:sp>
    </p:spTree>
    <p:extLst>
      <p:ext uri="{BB962C8B-B14F-4D97-AF65-F5344CB8AC3E}">
        <p14:creationId xmlns:p14="http://schemas.microsoft.com/office/powerpoint/2010/main" val="26807252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321556397"/>
              </p:ext>
            </p:extLst>
          </p:nvPr>
        </p:nvGraphicFramePr>
        <p:xfrm>
          <a:off x="323528" y="764704"/>
          <a:ext cx="8496944" cy="3977640"/>
        </p:xfrm>
        <a:graphic>
          <a:graphicData uri="http://schemas.openxmlformats.org/drawingml/2006/table">
            <a:tbl>
              <a:tblPr firstRow="1" bandRow="1">
                <a:tableStyleId>{5C22544A-7EE6-4342-B048-85BDC9FD1C3A}</a:tableStyleId>
              </a:tblPr>
              <a:tblGrid>
                <a:gridCol w="2592288"/>
                <a:gridCol w="2808312"/>
                <a:gridCol w="3096344"/>
              </a:tblGrid>
              <a:tr h="370840">
                <a:tc>
                  <a:txBody>
                    <a:bodyPr/>
                    <a:lstStyle/>
                    <a:p>
                      <a:r>
                        <a:rPr lang="en-GB" sz="1100" dirty="0" smtClean="0"/>
                        <a:t>ORGANISATION</a:t>
                      </a:r>
                      <a:endParaRPr lang="en-GB" sz="1100" dirty="0"/>
                    </a:p>
                  </a:txBody>
                  <a:tcPr/>
                </a:tc>
                <a:tc>
                  <a:txBody>
                    <a:bodyPr/>
                    <a:lstStyle/>
                    <a:p>
                      <a:r>
                        <a:rPr lang="en-GB" sz="1100" dirty="0" smtClean="0"/>
                        <a:t>SERVICES</a:t>
                      </a:r>
                      <a:endParaRPr lang="en-GB" sz="1100" dirty="0"/>
                    </a:p>
                  </a:txBody>
                  <a:tcPr/>
                </a:tc>
                <a:tc>
                  <a:txBody>
                    <a:bodyPr/>
                    <a:lstStyle/>
                    <a:p>
                      <a:r>
                        <a:rPr lang="en-GB" sz="1100" dirty="0" smtClean="0"/>
                        <a:t>CONTACT</a:t>
                      </a:r>
                      <a:endParaRPr lang="en-GB" sz="1100" dirty="0"/>
                    </a:p>
                  </a:txBody>
                  <a:tcPr/>
                </a:tc>
              </a:tr>
              <a:tr h="370840">
                <a:tc>
                  <a:txBody>
                    <a:bodyPr/>
                    <a:lstStyle/>
                    <a:p>
                      <a:r>
                        <a:rPr lang="en-GB" sz="900" dirty="0" err="1" smtClean="0">
                          <a:hlinkClick r:id="rId4"/>
                        </a:rPr>
                        <a:t>Mencap</a:t>
                      </a:r>
                      <a:endParaRPr lang="en-GB"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Support and advice </a:t>
                      </a:r>
                    </a:p>
                    <a:p>
                      <a:endParaRPr lang="en-GB" sz="900" dirty="0"/>
                    </a:p>
                  </a:txBody>
                  <a:tcPr/>
                </a:tc>
                <a:tc>
                  <a:txBody>
                    <a:bodyPr/>
                    <a:lstStyle/>
                    <a:p>
                      <a:r>
                        <a:rPr lang="en-GB" sz="900" dirty="0" smtClean="0"/>
                        <a:t>02088081111</a:t>
                      </a:r>
                      <a:r>
                        <a:rPr lang="en-GB" sz="900" baseline="0" dirty="0" smtClean="0"/>
                        <a:t> – Mon-Fri 09:00-17:00</a:t>
                      </a:r>
                      <a:endParaRPr lang="en-GB" sz="900" dirty="0"/>
                    </a:p>
                  </a:txBody>
                  <a:tcPr/>
                </a:tc>
              </a:tr>
              <a:tr h="370840">
                <a:tc>
                  <a:txBody>
                    <a:bodyPr/>
                    <a:lstStyle/>
                    <a:p>
                      <a:r>
                        <a:rPr lang="en-GB" sz="900" dirty="0" smtClean="0">
                          <a:hlinkClick r:id="rId5"/>
                        </a:rPr>
                        <a:t>British Institute of Learning Disabilities (BILD) </a:t>
                      </a:r>
                      <a:endParaRPr lang="en-GB" sz="900" dirty="0" smtClean="0"/>
                    </a:p>
                  </a:txBody>
                  <a:tcPr/>
                </a:tc>
                <a:tc>
                  <a:txBody>
                    <a:bodyPr/>
                    <a:lstStyle/>
                    <a:p>
                      <a:r>
                        <a:rPr lang="en-GB" sz="900" b="0" dirty="0" smtClean="0"/>
                        <a:t>Support and advice</a:t>
                      </a:r>
                      <a:endParaRPr lang="en-GB" sz="900" b="0" dirty="0"/>
                    </a:p>
                  </a:txBody>
                  <a:tcPr/>
                </a:tc>
                <a:tc>
                  <a:txBody>
                    <a:bodyPr/>
                    <a:lstStyle/>
                    <a:p>
                      <a:r>
                        <a:rPr lang="en-GB" sz="900" dirty="0" smtClean="0"/>
                        <a:t>01562723010 </a:t>
                      </a:r>
                      <a:endParaRPr lang="en-GB" sz="900" dirty="0"/>
                    </a:p>
                  </a:txBody>
                  <a:tcPr/>
                </a:tc>
              </a:tr>
              <a:tr h="370840">
                <a:tc>
                  <a:txBody>
                    <a:bodyPr/>
                    <a:lstStyle/>
                    <a:p>
                      <a:r>
                        <a:rPr lang="en-GB" sz="900" dirty="0" smtClean="0">
                          <a:hlinkClick r:id="rId6"/>
                        </a:rPr>
                        <a:t>Disability Law</a:t>
                      </a:r>
                      <a:r>
                        <a:rPr lang="en-GB" sz="900" baseline="0" dirty="0" smtClean="0">
                          <a:hlinkClick r:id="rId6"/>
                        </a:rPr>
                        <a:t> Service </a:t>
                      </a:r>
                      <a:endParaRPr lang="en-GB" sz="900" baseline="0" dirty="0" smtClean="0"/>
                    </a:p>
                    <a:p>
                      <a:endParaRPr lang="en-GB" sz="900" dirty="0"/>
                    </a:p>
                  </a:txBody>
                  <a:tcPr/>
                </a:tc>
                <a:tc>
                  <a:txBody>
                    <a:bodyPr/>
                    <a:lstStyle/>
                    <a:p>
                      <a:r>
                        <a:rPr lang="en-GB" sz="900" dirty="0" smtClean="0"/>
                        <a:t>Legal advice</a:t>
                      </a:r>
                      <a:endParaRPr lang="en-GB" sz="900" dirty="0"/>
                    </a:p>
                  </a:txBody>
                  <a:tcPr/>
                </a:tc>
                <a:tc>
                  <a:txBody>
                    <a:bodyPr/>
                    <a:lstStyle/>
                    <a:p>
                      <a:r>
                        <a:rPr lang="en-GB" sz="900" dirty="0" smtClean="0"/>
                        <a:t>02077919800 </a:t>
                      </a:r>
                    </a:p>
                    <a:p>
                      <a:r>
                        <a:rPr lang="en-GB" sz="900" dirty="0" smtClean="0"/>
                        <a:t>Online advice </a:t>
                      </a:r>
                      <a:endParaRPr lang="en-GB" sz="900" dirty="0"/>
                    </a:p>
                  </a:txBody>
                  <a:tcPr/>
                </a:tc>
              </a:tr>
              <a:tr h="370840">
                <a:tc>
                  <a:txBody>
                    <a:bodyPr/>
                    <a:lstStyle/>
                    <a:p>
                      <a:r>
                        <a:rPr lang="en-GB" sz="900" dirty="0" smtClean="0">
                          <a:hlinkClick r:id="rId7"/>
                        </a:rPr>
                        <a:t>Scope</a:t>
                      </a:r>
                      <a:endParaRPr lang="en-GB" sz="900" dirty="0"/>
                    </a:p>
                  </a:txBody>
                  <a:tcPr/>
                </a:tc>
                <a:tc>
                  <a:txBody>
                    <a:bodyPr/>
                    <a:lstStyle/>
                    <a:p>
                      <a:r>
                        <a:rPr lang="en-GB" sz="900" dirty="0" smtClean="0"/>
                        <a:t>Support and advice </a:t>
                      </a:r>
                      <a:endParaRPr lang="en-GB"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hlinkClick r:id="rId8"/>
                        </a:rPr>
                        <a:t>0808 800 3333</a:t>
                      </a:r>
                      <a:r>
                        <a:rPr lang="en-GB" sz="900" b="0" dirty="0" smtClean="0"/>
                        <a:t> – free, Mon-Fri</a:t>
                      </a:r>
                      <a:r>
                        <a:rPr lang="en-GB" sz="900" b="0" baseline="0" dirty="0" smtClean="0"/>
                        <a:t> </a:t>
                      </a:r>
                      <a:r>
                        <a:rPr lang="en-GB" sz="900" b="0" dirty="0" smtClean="0"/>
                        <a:t>09:00-17:00 </a:t>
                      </a:r>
                      <a:endParaRPr lang="en-GB" sz="900" b="0" dirty="0"/>
                    </a:p>
                  </a:txBody>
                  <a:tcPr/>
                </a:tc>
              </a:tr>
              <a:tr h="370840">
                <a:tc>
                  <a:txBody>
                    <a:bodyPr/>
                    <a:lstStyle/>
                    <a:p>
                      <a:r>
                        <a:rPr lang="en-GB" sz="900" dirty="0" smtClean="0">
                          <a:hlinkClick r:id="rId9"/>
                        </a:rPr>
                        <a:t>Bede: Learning Disabilities Project</a:t>
                      </a:r>
                      <a:r>
                        <a:rPr lang="en-GB" sz="900" baseline="0" dirty="0" smtClean="0">
                          <a:hlinkClick r:id="rId9"/>
                        </a:rPr>
                        <a:t> </a:t>
                      </a:r>
                      <a:endParaRPr lang="en-GB" sz="900" dirty="0"/>
                    </a:p>
                  </a:txBody>
                  <a:tcPr/>
                </a:tc>
                <a:tc>
                  <a:txBody>
                    <a:bodyPr/>
                    <a:lstStyle/>
                    <a:p>
                      <a:r>
                        <a:rPr lang="en-GB" sz="900" dirty="0" smtClean="0"/>
                        <a:t>Programme</a:t>
                      </a:r>
                      <a:r>
                        <a:rPr lang="en-GB" sz="900" baseline="0" dirty="0" smtClean="0"/>
                        <a:t> </a:t>
                      </a:r>
                      <a:endParaRPr lang="en-GB"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t>020 7237 8930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err="1" smtClean="0"/>
                        <a:t>Abbeyfield</a:t>
                      </a:r>
                      <a:r>
                        <a:rPr lang="en-GB" sz="900" b="0" dirty="0" smtClean="0"/>
                        <a:t> Road</a:t>
                      </a:r>
                      <a:r>
                        <a:rPr lang="en-GB" sz="900" b="0" baseline="0" dirty="0" smtClean="0"/>
                        <a:t> </a:t>
                      </a:r>
                      <a:r>
                        <a:rPr lang="en-GB" sz="900" b="0" dirty="0" smtClean="0"/>
                        <a:t>SE16 2BS</a:t>
                      </a:r>
                      <a:endParaRPr lang="en-GB" sz="900" b="0" dirty="0"/>
                    </a:p>
                  </a:txBody>
                  <a:tcPr/>
                </a:tc>
              </a:tr>
              <a:tr h="370840">
                <a:tc>
                  <a:txBody>
                    <a:bodyPr/>
                    <a:lstStyle/>
                    <a:p>
                      <a:r>
                        <a:rPr lang="en-GB" sz="900" dirty="0" smtClean="0">
                          <a:hlinkClick r:id="rId10"/>
                        </a:rPr>
                        <a:t>PLUS</a:t>
                      </a:r>
                      <a:endParaRPr lang="en-GB"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Varied</a:t>
                      </a:r>
                      <a:r>
                        <a:rPr lang="en-GB" sz="900" baseline="0" dirty="0" smtClean="0"/>
                        <a:t> s</a:t>
                      </a:r>
                      <a:r>
                        <a:rPr lang="en-GB" sz="900" dirty="0" smtClean="0"/>
                        <a:t>upport</a:t>
                      </a:r>
                      <a:r>
                        <a:rPr lang="en-GB" sz="900" baseline="0" dirty="0" smtClean="0"/>
                        <a:t> for adults </a:t>
                      </a:r>
                      <a:endParaRPr lang="en-GB" sz="900" dirty="0" smtClean="0"/>
                    </a:p>
                    <a:p>
                      <a:endParaRPr lang="en-GB"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t>020 8297 1250 </a:t>
                      </a:r>
                      <a:endParaRPr lang="en-GB" sz="900" b="0" dirty="0"/>
                    </a:p>
                  </a:txBody>
                  <a:tcPr/>
                </a:tc>
              </a:tr>
              <a:tr h="370840">
                <a:tc>
                  <a:txBody>
                    <a:bodyPr/>
                    <a:lstStyle/>
                    <a:p>
                      <a:r>
                        <a:rPr lang="en-GB" sz="900" dirty="0" smtClean="0">
                          <a:hlinkClick r:id="rId11"/>
                        </a:rPr>
                        <a:t>St George’s Pop-In</a:t>
                      </a:r>
                      <a:endParaRPr lang="en-GB"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t>Drop in for adults with social activities  and employment training </a:t>
                      </a:r>
                      <a:endParaRPr lang="en-GB" sz="900" dirty="0" smtClean="0"/>
                    </a:p>
                    <a:p>
                      <a:endParaRPr lang="en-GB" sz="900" dirty="0"/>
                    </a:p>
                  </a:txBody>
                  <a:tcPr/>
                </a:tc>
                <a:tc>
                  <a:txBody>
                    <a:bodyPr/>
                    <a:lstStyle/>
                    <a:p>
                      <a:r>
                        <a:rPr kumimoji="0" lang="en-GB" sz="900" b="0" kern="1200" dirty="0" smtClean="0">
                          <a:solidFill>
                            <a:schemeClr val="dk1"/>
                          </a:solidFill>
                          <a:effectLst/>
                          <a:latin typeface="+mn-lt"/>
                          <a:ea typeface="+mn-ea"/>
                          <a:cs typeface="+mn-cs"/>
                          <a:hlinkClick r:id="rId12"/>
                        </a:rPr>
                        <a:t>stgeorgespopin@gmail.com</a:t>
                      </a:r>
                      <a:r>
                        <a:rPr lang="en-GB" sz="900" b="0" dirty="0" smtClean="0">
                          <a:effectLst/>
                        </a:rPr>
                        <a:t> </a:t>
                      </a:r>
                      <a:endParaRPr kumimoji="0" lang="en-GB" sz="900" b="0" kern="1200" dirty="0" smtClean="0">
                        <a:solidFill>
                          <a:schemeClr val="dk1"/>
                        </a:solidFill>
                        <a:effectLst/>
                        <a:latin typeface="+mn-lt"/>
                        <a:ea typeface="+mn-ea"/>
                        <a:cs typeface="+mn-cs"/>
                      </a:endParaRPr>
                    </a:p>
                    <a:p>
                      <a:r>
                        <a:rPr kumimoji="0" lang="en-GB" sz="900" b="0" kern="1200" dirty="0" smtClean="0">
                          <a:solidFill>
                            <a:schemeClr val="dk1"/>
                          </a:solidFill>
                          <a:effectLst/>
                          <a:latin typeface="+mn-lt"/>
                          <a:ea typeface="+mn-ea"/>
                          <a:cs typeface="+mn-cs"/>
                        </a:rPr>
                        <a:t>Trinity College Centre </a:t>
                      </a:r>
                      <a:endParaRPr lang="en-GB" sz="900" b="0" dirty="0" smtClean="0">
                        <a:effectLst/>
                      </a:endParaRPr>
                    </a:p>
                    <a:p>
                      <a:r>
                        <a:rPr kumimoji="0" lang="en-GB" sz="900" b="0" kern="1200" dirty="0" smtClean="0">
                          <a:solidFill>
                            <a:schemeClr val="dk1"/>
                          </a:solidFill>
                          <a:effectLst/>
                          <a:latin typeface="+mn-lt"/>
                          <a:ea typeface="+mn-ea"/>
                          <a:cs typeface="+mn-cs"/>
                        </a:rPr>
                        <a:t>1 Newent Close,</a:t>
                      </a:r>
                      <a:r>
                        <a:rPr kumimoji="0" lang="en-GB" sz="900" b="0" kern="1200" baseline="0" dirty="0" smtClean="0">
                          <a:solidFill>
                            <a:schemeClr val="dk1"/>
                          </a:solidFill>
                          <a:effectLst/>
                          <a:latin typeface="+mn-lt"/>
                          <a:ea typeface="+mn-ea"/>
                          <a:cs typeface="+mn-cs"/>
                        </a:rPr>
                        <a:t> </a:t>
                      </a:r>
                      <a:r>
                        <a:rPr kumimoji="0" lang="en-GB" sz="900" b="0" kern="1200" dirty="0" smtClean="0">
                          <a:solidFill>
                            <a:schemeClr val="dk1"/>
                          </a:solidFill>
                          <a:effectLst/>
                          <a:latin typeface="+mn-lt"/>
                          <a:ea typeface="+mn-ea"/>
                          <a:cs typeface="+mn-cs"/>
                        </a:rPr>
                        <a:t>SE15 6EF</a:t>
                      </a:r>
                      <a:endParaRPr lang="en-GB" sz="900" b="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0" dirty="0"/>
                    </a:p>
                  </a:txBody>
                  <a:tcPr/>
                </a:tc>
              </a:tr>
              <a:tr h="370840">
                <a:tc>
                  <a:txBody>
                    <a:bodyPr/>
                    <a:lstStyle/>
                    <a:p>
                      <a:r>
                        <a:rPr lang="en-GB" sz="900" dirty="0" smtClean="0">
                          <a:hlinkClick r:id="rId13"/>
                        </a:rPr>
                        <a:t>Disability Advice Service Lambeth</a:t>
                      </a:r>
                      <a:endParaRPr lang="en-GB"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Support and advice in Southwark </a:t>
                      </a:r>
                    </a:p>
                    <a:p>
                      <a:endParaRPr lang="en-GB" sz="900" dirty="0"/>
                    </a:p>
                  </a:txBody>
                  <a:tcPr/>
                </a:tc>
                <a:tc>
                  <a:txBody>
                    <a:bodyPr/>
                    <a:lstStyle/>
                    <a:p>
                      <a:r>
                        <a:rPr lang="en-GB" sz="900" dirty="0" smtClean="0"/>
                        <a:t>020 7738 5656</a:t>
                      </a:r>
                    </a:p>
                    <a:p>
                      <a:r>
                        <a:rPr lang="en-GB" sz="900" dirty="0" smtClean="0"/>
                        <a:t>336 Brixton Road,</a:t>
                      </a:r>
                      <a:r>
                        <a:rPr lang="en-GB" sz="900" baseline="0" dirty="0" smtClean="0"/>
                        <a:t> </a:t>
                      </a:r>
                      <a:r>
                        <a:rPr lang="en-GB" sz="900" dirty="0" smtClean="0"/>
                        <a:t>SW9 7AA</a:t>
                      </a:r>
                    </a:p>
                  </a:txBody>
                  <a:tcPr/>
                </a:tc>
              </a:tr>
              <a:tr h="370840">
                <a:tc>
                  <a:txBody>
                    <a:bodyPr/>
                    <a:lstStyle/>
                    <a:p>
                      <a:r>
                        <a:rPr lang="en-GB" sz="900" dirty="0" smtClean="0">
                          <a:hlinkClick r:id="rId14"/>
                        </a:rPr>
                        <a:t>Contact a Family</a:t>
                      </a:r>
                      <a:r>
                        <a:rPr lang="en-GB" sz="900" baseline="0" dirty="0" smtClean="0">
                          <a:hlinkClick r:id="rId14"/>
                        </a:rPr>
                        <a:t> Southwark </a:t>
                      </a:r>
                      <a:endParaRPr lang="en-GB" sz="900" dirty="0" smtClean="0"/>
                    </a:p>
                  </a:txBody>
                  <a:tcPr/>
                </a:tc>
                <a:tc>
                  <a:txBody>
                    <a:bodyPr/>
                    <a:lstStyle/>
                    <a:p>
                      <a:r>
                        <a:rPr lang="en-GB" sz="900" dirty="0" smtClean="0"/>
                        <a:t>Support</a:t>
                      </a:r>
                      <a:r>
                        <a:rPr lang="en-GB" sz="900" baseline="0" dirty="0" smtClean="0"/>
                        <a:t> and advice for parents of children with learning disabilities </a:t>
                      </a:r>
                      <a:endParaRPr lang="en-GB" sz="900" dirty="0"/>
                    </a:p>
                  </a:txBody>
                  <a:tcPr/>
                </a:tc>
                <a:tc>
                  <a:txBody>
                    <a:bodyPr/>
                    <a:lstStyle/>
                    <a:p>
                      <a:r>
                        <a:rPr lang="en-GB" sz="900" dirty="0" smtClean="0"/>
                        <a:t>020 7326 5156 </a:t>
                      </a:r>
                    </a:p>
                    <a:p>
                      <a:r>
                        <a:rPr lang="en-GB" sz="900" dirty="0" smtClean="0"/>
                        <a:t>336 Brixton Road,</a:t>
                      </a:r>
                      <a:r>
                        <a:rPr lang="en-GB" sz="900" baseline="0" dirty="0" smtClean="0"/>
                        <a:t> </a:t>
                      </a:r>
                      <a:r>
                        <a:rPr lang="en-GB" sz="900" dirty="0" smtClean="0"/>
                        <a:t>SW9 7AA</a:t>
                      </a:r>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Learning disabilities </a:t>
            </a:r>
            <a:endParaRPr lang="en-GB" b="1" dirty="0"/>
          </a:p>
        </p:txBody>
      </p:sp>
    </p:spTree>
    <p:extLst>
      <p:ext uri="{BB962C8B-B14F-4D97-AF65-F5344CB8AC3E}">
        <p14:creationId xmlns:p14="http://schemas.microsoft.com/office/powerpoint/2010/main" val="1814847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1821473224"/>
              </p:ext>
            </p:extLst>
          </p:nvPr>
        </p:nvGraphicFramePr>
        <p:xfrm>
          <a:off x="323528" y="836712"/>
          <a:ext cx="8496944" cy="4480560"/>
        </p:xfrm>
        <a:graphic>
          <a:graphicData uri="http://schemas.openxmlformats.org/drawingml/2006/table">
            <a:tbl>
              <a:tblPr firstRow="1" bandRow="1">
                <a:tableStyleId>{5C22544A-7EE6-4342-B048-85BDC9FD1C3A}</a:tableStyleId>
              </a:tblPr>
              <a:tblGrid>
                <a:gridCol w="2016224"/>
                <a:gridCol w="2592288"/>
                <a:gridCol w="3888432"/>
              </a:tblGrid>
              <a:tr h="370840">
                <a:tc>
                  <a:txBody>
                    <a:bodyPr/>
                    <a:lstStyle/>
                    <a:p>
                      <a:r>
                        <a:rPr lang="en-GB" sz="900" b="0" dirty="0" smtClean="0"/>
                        <a:t>ORGANISATION</a:t>
                      </a:r>
                      <a:endParaRPr lang="en-GB" sz="900" b="0" dirty="0"/>
                    </a:p>
                  </a:txBody>
                  <a:tcPr/>
                </a:tc>
                <a:tc>
                  <a:txBody>
                    <a:bodyPr/>
                    <a:lstStyle/>
                    <a:p>
                      <a:r>
                        <a:rPr lang="en-GB" sz="900" b="0" dirty="0" smtClean="0"/>
                        <a:t>SERVICES</a:t>
                      </a:r>
                      <a:r>
                        <a:rPr lang="en-GB" sz="900" b="0" baseline="0" dirty="0" smtClean="0"/>
                        <a:t> </a:t>
                      </a:r>
                      <a:endParaRPr lang="en-GB" sz="900" b="0" dirty="0"/>
                    </a:p>
                  </a:txBody>
                  <a:tcPr/>
                </a:tc>
                <a:tc>
                  <a:txBody>
                    <a:bodyPr/>
                    <a:lstStyle/>
                    <a:p>
                      <a:r>
                        <a:rPr lang="en-GB" sz="900" b="0" dirty="0" smtClean="0"/>
                        <a:t>CONTACT</a:t>
                      </a:r>
                      <a:endParaRPr lang="en-GB" sz="900" b="0" dirty="0"/>
                    </a:p>
                  </a:txBody>
                  <a:tcPr/>
                </a:tc>
              </a:tr>
              <a:tr h="370840">
                <a:tc>
                  <a:txBody>
                    <a:bodyPr/>
                    <a:lstStyle/>
                    <a:p>
                      <a:r>
                        <a:rPr lang="en-GB" sz="900" b="0" dirty="0" smtClean="0">
                          <a:hlinkClick r:id="rId4"/>
                        </a:rPr>
                        <a:t>Samaritans</a:t>
                      </a:r>
                      <a:endParaRPr lang="en-GB" sz="9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t>Helpline for support and advice </a:t>
                      </a:r>
                    </a:p>
                    <a:p>
                      <a:endParaRPr lang="en-GB" sz="900" b="0" dirty="0" smtClean="0"/>
                    </a:p>
                  </a:txBody>
                  <a:tcPr/>
                </a:tc>
                <a:tc>
                  <a:txBody>
                    <a:bodyPr/>
                    <a:lstStyle/>
                    <a:p>
                      <a:r>
                        <a:rPr lang="en-GB" sz="900" b="0" dirty="0" smtClean="0"/>
                        <a:t>116 123 – free, 24hr </a:t>
                      </a:r>
                    </a:p>
                  </a:txBody>
                  <a:tcPr/>
                </a:tc>
              </a:tr>
              <a:tr h="370840">
                <a:tc>
                  <a:txBody>
                    <a:bodyPr/>
                    <a:lstStyle/>
                    <a:p>
                      <a:r>
                        <a:rPr lang="en-GB" sz="900" b="0" dirty="0" smtClean="0">
                          <a:hlinkClick r:id="rId5"/>
                        </a:rPr>
                        <a:t>SANE</a:t>
                      </a:r>
                      <a:endParaRPr lang="en-GB" sz="9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t>Helpline for support and advice </a:t>
                      </a:r>
                    </a:p>
                    <a:p>
                      <a:endParaRPr lang="en-GB" sz="900" b="0" dirty="0" smtClean="0"/>
                    </a:p>
                  </a:txBody>
                  <a:tcPr/>
                </a:tc>
                <a:tc>
                  <a:txBody>
                    <a:bodyPr/>
                    <a:lstStyle/>
                    <a:p>
                      <a:r>
                        <a:rPr lang="en-GB" sz="900" b="0" dirty="0" smtClean="0"/>
                        <a:t>0300 304 7000</a:t>
                      </a:r>
                      <a:r>
                        <a:rPr lang="en-GB" sz="900" b="0" baseline="0" dirty="0" smtClean="0"/>
                        <a:t> –</a:t>
                      </a:r>
                      <a:r>
                        <a:rPr lang="en-GB" sz="900" b="0" dirty="0" smtClean="0"/>
                        <a:t> 7 days 16:30-22:30</a:t>
                      </a:r>
                      <a:r>
                        <a:rPr lang="en-GB" sz="900" b="0" baseline="0" dirty="0" smtClean="0"/>
                        <a:t> </a:t>
                      </a:r>
                      <a:endParaRPr lang="en-GB" sz="900" b="0" dirty="0" smtClean="0"/>
                    </a:p>
                  </a:txBody>
                  <a:tcPr/>
                </a:tc>
              </a:tr>
              <a:tr h="370840">
                <a:tc>
                  <a:txBody>
                    <a:bodyPr/>
                    <a:lstStyle/>
                    <a:p>
                      <a:r>
                        <a:rPr lang="en-GB" sz="900" b="0" dirty="0" smtClean="0">
                          <a:hlinkClick r:id="rId6"/>
                        </a:rPr>
                        <a:t>Mind</a:t>
                      </a:r>
                      <a:endParaRPr lang="en-GB" sz="900" b="0" dirty="0" smtClean="0"/>
                    </a:p>
                  </a:txBody>
                  <a:tcPr/>
                </a:tc>
                <a:tc>
                  <a:txBody>
                    <a:bodyPr/>
                    <a:lstStyle/>
                    <a:p>
                      <a:r>
                        <a:rPr lang="en-GB" sz="900" b="0" dirty="0" smtClean="0"/>
                        <a:t>Support,</a:t>
                      </a:r>
                      <a:r>
                        <a:rPr lang="en-GB" sz="900" b="0" baseline="0" dirty="0" smtClean="0"/>
                        <a:t> advice and </a:t>
                      </a:r>
                      <a:r>
                        <a:rPr lang="en-GB" sz="900" b="0" baseline="0" dirty="0" err="1" smtClean="0"/>
                        <a:t>infromation</a:t>
                      </a:r>
                      <a:r>
                        <a:rPr lang="en-GB" sz="900" b="0" baseline="0" dirty="0" smtClean="0"/>
                        <a:t> </a:t>
                      </a:r>
                      <a:endParaRPr lang="en-GB" sz="900" b="0" dirty="0" smtClean="0"/>
                    </a:p>
                  </a:txBody>
                  <a:tcPr/>
                </a:tc>
                <a:tc>
                  <a:txBody>
                    <a:bodyPr/>
                    <a:lstStyle/>
                    <a:p>
                      <a:r>
                        <a:rPr lang="en-GB" sz="900" b="0" dirty="0" smtClean="0"/>
                        <a:t>0300 123 3393,</a:t>
                      </a:r>
                      <a:r>
                        <a:rPr lang="en-GB" sz="900" b="0" baseline="0" dirty="0" smtClean="0"/>
                        <a:t> Mon-Fri 09:00-18:00</a:t>
                      </a:r>
                    </a:p>
                    <a:p>
                      <a:r>
                        <a:rPr lang="en-GB" sz="900" b="0" baseline="0" dirty="0" smtClean="0">
                          <a:hlinkClick r:id="rId7"/>
                        </a:rPr>
                        <a:t>Athena peer support Project</a:t>
                      </a:r>
                      <a:r>
                        <a:rPr lang="en-GB" sz="900" b="0" baseline="0" dirty="0" smtClean="0"/>
                        <a:t>: </a:t>
                      </a:r>
                      <a:r>
                        <a:rPr lang="en-GB" sz="900" b="0" dirty="0" smtClean="0">
                          <a:effectLst/>
                        </a:rPr>
                        <a:t>07961 108 588</a:t>
                      </a:r>
                    </a:p>
                    <a:p>
                      <a:r>
                        <a:rPr lang="en-GB" sz="900" b="0" dirty="0" smtClean="0">
                          <a:effectLst/>
                          <a:hlinkClick r:id="rId8"/>
                        </a:rPr>
                        <a:t>Friends</a:t>
                      </a:r>
                      <a:r>
                        <a:rPr lang="en-GB" sz="900" b="0" baseline="0" dirty="0" smtClean="0">
                          <a:effectLst/>
                          <a:hlinkClick r:id="rId8"/>
                        </a:rPr>
                        <a:t> in Need </a:t>
                      </a:r>
                      <a:r>
                        <a:rPr lang="en-GB" sz="900" b="0" dirty="0" smtClean="0">
                          <a:effectLst/>
                          <a:hlinkClick r:id="rId8"/>
                        </a:rPr>
                        <a:t>Depression self help group</a:t>
                      </a:r>
                      <a:r>
                        <a:rPr lang="en-GB" sz="900" b="0" dirty="0" smtClean="0">
                          <a:effectLst/>
                        </a:rPr>
                        <a:t>: 07530 241637, Cambridge House, 1 </a:t>
                      </a:r>
                      <a:r>
                        <a:rPr lang="en-GB" sz="900" b="0" dirty="0" err="1" smtClean="0">
                          <a:effectLst/>
                        </a:rPr>
                        <a:t>Addington</a:t>
                      </a:r>
                      <a:r>
                        <a:rPr lang="en-GB" sz="900" b="0" dirty="0" smtClean="0">
                          <a:effectLst/>
                        </a:rPr>
                        <a:t> Square, London SE1 0HF</a:t>
                      </a:r>
                      <a:endParaRPr lang="en-GB" sz="900" b="0" dirty="0" smtClean="0"/>
                    </a:p>
                  </a:txBody>
                  <a:tcPr/>
                </a:tc>
              </a:tr>
              <a:tr h="370840">
                <a:tc>
                  <a:txBody>
                    <a:bodyPr/>
                    <a:lstStyle/>
                    <a:p>
                      <a:r>
                        <a:rPr lang="en-GB" sz="900" b="0" dirty="0" smtClean="0">
                          <a:hlinkClick r:id="rId9"/>
                        </a:rPr>
                        <a:t>Solidarity in Crisis</a:t>
                      </a:r>
                      <a:endParaRPr lang="en-GB" sz="900" b="0" dirty="0"/>
                    </a:p>
                  </a:txBody>
                  <a:tcPr/>
                </a:tc>
                <a:tc>
                  <a:txBody>
                    <a:bodyPr/>
                    <a:lstStyle/>
                    <a:p>
                      <a:r>
                        <a:rPr lang="en-GB" sz="900" b="0" dirty="0" smtClean="0"/>
                        <a:t>Support in crisis </a:t>
                      </a:r>
                    </a:p>
                  </a:txBody>
                  <a:tcPr/>
                </a:tc>
                <a:tc>
                  <a:txBody>
                    <a:bodyPr/>
                    <a:lstStyle/>
                    <a:p>
                      <a:r>
                        <a:rPr lang="en-GB" sz="900" b="0" dirty="0" smtClean="0"/>
                        <a:t>0300 123 1922 – free, Mon-Fri 18:00-00:00,</a:t>
                      </a:r>
                      <a:r>
                        <a:rPr lang="en-GB" sz="900" b="0" baseline="0" dirty="0" smtClean="0"/>
                        <a:t> Sat-Sun 12:00-00:00 </a:t>
                      </a:r>
                      <a:endParaRPr lang="en-GB" sz="900" b="0" dirty="0" smtClean="0"/>
                    </a:p>
                  </a:txBody>
                  <a:tcPr/>
                </a:tc>
              </a:tr>
              <a:tr h="370840">
                <a:tc>
                  <a:txBody>
                    <a:bodyPr/>
                    <a:lstStyle/>
                    <a:p>
                      <a:r>
                        <a:rPr lang="en-GB" sz="900" b="0" dirty="0" smtClean="0">
                          <a:hlinkClick r:id="rId10"/>
                        </a:rPr>
                        <a:t>On Uncommon Ground</a:t>
                      </a:r>
                      <a:endParaRPr lang="en-GB" sz="9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t>Support for youn</a:t>
                      </a:r>
                      <a:r>
                        <a:rPr lang="en-GB" sz="900" b="0" baseline="0" dirty="0" smtClean="0"/>
                        <a:t>g LGBT people </a:t>
                      </a:r>
                      <a:endParaRPr lang="en-GB" sz="900" b="0" dirty="0" smtClean="0"/>
                    </a:p>
                    <a:p>
                      <a:endParaRPr lang="en-GB" sz="900" b="0" dirty="0"/>
                    </a:p>
                  </a:txBody>
                  <a:tcPr/>
                </a:tc>
                <a:tc>
                  <a:txBody>
                    <a:bodyPr/>
                    <a:lstStyle/>
                    <a:p>
                      <a:r>
                        <a:rPr lang="en-GB" sz="900" b="0" dirty="0" smtClean="0"/>
                        <a:t>07584070710</a:t>
                      </a:r>
                      <a:endParaRPr lang="en-GB" sz="900" b="0" dirty="0"/>
                    </a:p>
                  </a:txBody>
                  <a:tcPr/>
                </a:tc>
              </a:tr>
              <a:tr h="370840">
                <a:tc>
                  <a:txBody>
                    <a:bodyPr/>
                    <a:lstStyle/>
                    <a:p>
                      <a:r>
                        <a:rPr lang="en-GB" sz="900" b="0" dirty="0" smtClean="0">
                          <a:hlinkClick r:id="rId11"/>
                        </a:rPr>
                        <a:t>Disability Advice Service Lambeth</a:t>
                      </a:r>
                      <a:endParaRPr lang="en-GB" sz="9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t>Support and advice in Southwark </a:t>
                      </a:r>
                    </a:p>
                    <a:p>
                      <a:endParaRPr lang="en-GB" sz="900" b="0" dirty="0"/>
                    </a:p>
                  </a:txBody>
                  <a:tcPr/>
                </a:tc>
                <a:tc>
                  <a:txBody>
                    <a:bodyPr/>
                    <a:lstStyle/>
                    <a:p>
                      <a:r>
                        <a:rPr lang="en-GB" sz="900" b="0" dirty="0" smtClean="0"/>
                        <a:t>020 7738 5656</a:t>
                      </a:r>
                    </a:p>
                    <a:p>
                      <a:r>
                        <a:rPr lang="en-GB" sz="900" b="0" dirty="0" smtClean="0"/>
                        <a:t>336 Brixton Road,</a:t>
                      </a:r>
                      <a:r>
                        <a:rPr lang="en-GB" sz="900" b="0" baseline="0" dirty="0" smtClean="0"/>
                        <a:t> </a:t>
                      </a:r>
                      <a:r>
                        <a:rPr lang="en-GB" sz="900" b="0" dirty="0" smtClean="0"/>
                        <a:t>SW9 7AA</a:t>
                      </a:r>
                    </a:p>
                  </a:txBody>
                  <a:tcPr/>
                </a:tc>
              </a:tr>
              <a:tr h="370840">
                <a:tc>
                  <a:txBody>
                    <a:bodyPr/>
                    <a:lstStyle/>
                    <a:p>
                      <a:r>
                        <a:rPr lang="en-GB" sz="900" b="0" dirty="0" smtClean="0">
                          <a:hlinkClick r:id="rId12"/>
                        </a:rPr>
                        <a:t>Southwark Wellbeing Hub </a:t>
                      </a:r>
                      <a:endParaRPr lang="en-GB" sz="900"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t>Support and advice</a:t>
                      </a:r>
                      <a:r>
                        <a:rPr lang="en-GB" sz="900" b="0" baseline="0" dirty="0" smtClean="0"/>
                        <a:t> </a:t>
                      </a:r>
                      <a:endParaRPr lang="en-GB" sz="900" b="0" dirty="0" smtClean="0"/>
                    </a:p>
                    <a:p>
                      <a:r>
                        <a:rPr lang="en-GB" sz="900" b="0" dirty="0" smtClean="0"/>
                        <a:t>Drop-in </a:t>
                      </a:r>
                      <a:endParaRPr lang="en-GB" sz="900" b="0" dirty="0"/>
                    </a:p>
                  </a:txBody>
                  <a:tcPr/>
                </a:tc>
                <a:tc>
                  <a:txBody>
                    <a:bodyPr/>
                    <a:lstStyle/>
                    <a:p>
                      <a:r>
                        <a:rPr lang="en-GB" sz="900" b="0" dirty="0" smtClean="0"/>
                        <a:t>0203 751 9684</a:t>
                      </a:r>
                    </a:p>
                    <a:p>
                      <a:r>
                        <a:rPr lang="en-GB" sz="900" b="0" dirty="0" smtClean="0"/>
                        <a:t>Drop in Mon-Fri 12:00-16:30, open Mon-Fri 09:00-17:00 </a:t>
                      </a:r>
                    </a:p>
                    <a:p>
                      <a:r>
                        <a:rPr lang="en-GB" sz="900" b="0" dirty="0" smtClean="0"/>
                        <a:t>Thames Reach Employment Academy, 29 Peckham Road, SE5 8UA</a:t>
                      </a:r>
                      <a:r>
                        <a:rPr lang="en-GB" sz="900" b="0" baseline="0" dirty="0" smtClean="0"/>
                        <a:t> </a:t>
                      </a:r>
                      <a:endParaRPr lang="en-GB" sz="900" b="0" dirty="0"/>
                    </a:p>
                  </a:txBody>
                  <a:tcPr/>
                </a:tc>
              </a:tr>
              <a:tr h="370840">
                <a:tc>
                  <a:txBody>
                    <a:bodyPr/>
                    <a:lstStyle/>
                    <a:p>
                      <a:r>
                        <a:rPr lang="en-GB" sz="900" b="0" dirty="0" smtClean="0">
                          <a:hlinkClick r:id="rId13"/>
                        </a:rPr>
                        <a:t>Bipolar UK </a:t>
                      </a:r>
                      <a:endParaRPr lang="en-GB" sz="900" b="0" dirty="0"/>
                    </a:p>
                  </a:txBody>
                  <a:tcPr/>
                </a:tc>
                <a:tc>
                  <a:txBody>
                    <a:bodyPr/>
                    <a:lstStyle/>
                    <a:p>
                      <a:r>
                        <a:rPr lang="en-GB" sz="900" b="0" dirty="0" smtClean="0"/>
                        <a:t>Support and advice</a:t>
                      </a:r>
                    </a:p>
                    <a:p>
                      <a:r>
                        <a:rPr lang="en-GB" sz="900" b="0" dirty="0" smtClean="0"/>
                        <a:t>Support groups </a:t>
                      </a:r>
                      <a:endParaRPr lang="en-GB" sz="900" b="0" dirty="0"/>
                    </a:p>
                  </a:txBody>
                  <a:tcPr/>
                </a:tc>
                <a:tc>
                  <a:txBody>
                    <a:bodyPr/>
                    <a:lstStyle/>
                    <a:p>
                      <a:r>
                        <a:rPr lang="en-GB" sz="900" b="0" dirty="0" smtClean="0"/>
                        <a:t>0333 323 3880, Mon-Fri 09:00-17:00</a:t>
                      </a:r>
                    </a:p>
                    <a:p>
                      <a:r>
                        <a:rPr lang="en-GB" sz="900" b="0" dirty="0" smtClean="0">
                          <a:hlinkClick r:id="rId13"/>
                        </a:rPr>
                        <a:t>Youth group</a:t>
                      </a:r>
                      <a:r>
                        <a:rPr lang="en-GB" sz="900" b="0" dirty="0" smtClean="0"/>
                        <a:t>: SW1V 1RB</a:t>
                      </a:r>
                      <a:endParaRPr lang="en-GB" sz="900" b="0" dirty="0"/>
                    </a:p>
                  </a:txBody>
                  <a:tcPr/>
                </a:tc>
              </a:tr>
              <a:tr h="370840">
                <a:tc>
                  <a:txBody>
                    <a:bodyPr/>
                    <a:lstStyle/>
                    <a:p>
                      <a:r>
                        <a:rPr lang="en-GB" sz="900" b="0" dirty="0" smtClean="0">
                          <a:hlinkClick r:id="rId14"/>
                        </a:rPr>
                        <a:t>St Giles House</a:t>
                      </a:r>
                      <a:endParaRPr lang="en-GB" sz="900" b="0" dirty="0" smtClean="0"/>
                    </a:p>
                  </a:txBody>
                  <a:tcPr/>
                </a:tc>
                <a:tc>
                  <a:txBody>
                    <a:bodyPr/>
                    <a:lstStyle/>
                    <a:p>
                      <a:r>
                        <a:rPr lang="en-GB" sz="900" b="0" dirty="0" smtClean="0"/>
                        <a:t>Support and advice </a:t>
                      </a:r>
                      <a:endParaRPr lang="en-GB" sz="900" b="0" dirty="0"/>
                    </a:p>
                  </a:txBody>
                  <a:tcPr/>
                </a:tc>
                <a:tc>
                  <a:txBody>
                    <a:bodyPr/>
                    <a:lstStyle/>
                    <a:p>
                      <a:r>
                        <a:rPr lang="en-GB" sz="900" b="0" dirty="0" smtClean="0"/>
                        <a:t>02032281800</a:t>
                      </a:r>
                    </a:p>
                    <a:p>
                      <a:r>
                        <a:rPr lang="en-GB" sz="900" b="0" dirty="0" smtClean="0"/>
                        <a:t>121 St Giles Road, SE5 7UD </a:t>
                      </a:r>
                      <a:endParaRPr lang="en-GB" sz="900" b="0" dirty="0"/>
                    </a:p>
                  </a:txBody>
                  <a:tcPr/>
                </a:tc>
              </a:tr>
              <a:tr h="370840">
                <a:tc>
                  <a:txBody>
                    <a:bodyPr/>
                    <a:lstStyle/>
                    <a:p>
                      <a:r>
                        <a:rPr lang="en-GB" sz="900" b="0" dirty="0" smtClean="0">
                          <a:hlinkClick r:id="rId15"/>
                        </a:rPr>
                        <a:t>Anxiety UK</a:t>
                      </a:r>
                      <a:endParaRPr lang="en-GB" sz="900" b="0" dirty="0" smtClean="0"/>
                    </a:p>
                  </a:txBody>
                  <a:tcPr/>
                </a:tc>
                <a:tc>
                  <a:txBody>
                    <a:bodyPr/>
                    <a:lstStyle/>
                    <a:p>
                      <a:r>
                        <a:rPr lang="en-GB" sz="900" b="0" dirty="0" smtClean="0"/>
                        <a:t>Support</a:t>
                      </a:r>
                      <a:r>
                        <a:rPr lang="en-GB" sz="900" b="0" baseline="0" dirty="0" smtClean="0"/>
                        <a:t> and advice for those with anxiety </a:t>
                      </a:r>
                      <a:endParaRPr lang="en-GB" sz="900" b="0" dirty="0"/>
                    </a:p>
                  </a:txBody>
                  <a:tcPr/>
                </a:tc>
                <a:tc>
                  <a:txBody>
                    <a:bodyPr/>
                    <a:lstStyle/>
                    <a:p>
                      <a:r>
                        <a:rPr lang="en-GB" sz="900" dirty="0" smtClean="0"/>
                        <a:t>08444 775 774 – Mon-Fri 09:30-17:30 </a:t>
                      </a:r>
                      <a:endParaRPr lang="en-GB" sz="900" b="0" dirty="0"/>
                    </a:p>
                  </a:txBody>
                  <a:tcPr/>
                </a:tc>
              </a:tr>
            </a:tbl>
          </a:graphicData>
        </a:graphic>
      </p:graphicFrame>
      <p:sp>
        <p:nvSpPr>
          <p:cNvPr id="5" name="TextBox 4"/>
          <p:cNvSpPr txBox="1"/>
          <p:nvPr/>
        </p:nvSpPr>
        <p:spPr>
          <a:xfrm>
            <a:off x="251520" y="260648"/>
            <a:ext cx="7056784" cy="369332"/>
          </a:xfrm>
          <a:prstGeom prst="rect">
            <a:avLst/>
          </a:prstGeom>
          <a:noFill/>
        </p:spPr>
        <p:txBody>
          <a:bodyPr wrap="square" rtlCol="0">
            <a:spAutoFit/>
          </a:bodyPr>
          <a:lstStyle/>
          <a:p>
            <a:r>
              <a:rPr lang="en-GB" b="1" dirty="0" smtClean="0"/>
              <a:t>Mental health problems					1/2  </a:t>
            </a:r>
            <a:endParaRPr lang="en-GB" b="1" dirty="0"/>
          </a:p>
        </p:txBody>
      </p:sp>
      <p:sp>
        <p:nvSpPr>
          <p:cNvPr id="2" name="TextBox 1"/>
          <p:cNvSpPr txBox="1"/>
          <p:nvPr/>
        </p:nvSpPr>
        <p:spPr>
          <a:xfrm>
            <a:off x="7452320" y="306814"/>
            <a:ext cx="1368152" cy="276999"/>
          </a:xfrm>
          <a:prstGeom prst="rect">
            <a:avLst/>
          </a:prstGeom>
          <a:solidFill>
            <a:schemeClr val="bg2">
              <a:lumMod val="75000"/>
            </a:schemeClr>
          </a:solidFill>
        </p:spPr>
        <p:txBody>
          <a:bodyPr wrap="square" rtlCol="0">
            <a:spAutoFit/>
          </a:bodyPr>
          <a:lstStyle/>
          <a:p>
            <a:pPr algn="ctr"/>
            <a:r>
              <a:rPr lang="en-GB" sz="1200" dirty="0" smtClean="0">
                <a:hlinkClick r:id="rId16"/>
              </a:rPr>
              <a:t>DWP guidance </a:t>
            </a:r>
            <a:endParaRPr lang="en-GB" sz="1200" dirty="0"/>
          </a:p>
        </p:txBody>
      </p:sp>
    </p:spTree>
    <p:extLst>
      <p:ext uri="{BB962C8B-B14F-4D97-AF65-F5344CB8AC3E}">
        <p14:creationId xmlns:p14="http://schemas.microsoft.com/office/powerpoint/2010/main" val="18148474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128940815"/>
              </p:ext>
            </p:extLst>
          </p:nvPr>
        </p:nvGraphicFramePr>
        <p:xfrm>
          <a:off x="323528" y="836712"/>
          <a:ext cx="8496944" cy="4942840"/>
        </p:xfrm>
        <a:graphic>
          <a:graphicData uri="http://schemas.openxmlformats.org/drawingml/2006/table">
            <a:tbl>
              <a:tblPr firstRow="1" bandRow="1">
                <a:tableStyleId>{5C22544A-7EE6-4342-B048-85BDC9FD1C3A}</a:tableStyleId>
              </a:tblPr>
              <a:tblGrid>
                <a:gridCol w="2160240"/>
                <a:gridCol w="2448272"/>
                <a:gridCol w="3888432"/>
              </a:tblGrid>
              <a:tr h="370840">
                <a:tc>
                  <a:txBody>
                    <a:bodyPr/>
                    <a:lstStyle/>
                    <a:p>
                      <a:r>
                        <a:rPr lang="en-GB" sz="900" b="0" dirty="0" smtClean="0">
                          <a:latin typeface="+mn-lt"/>
                        </a:rPr>
                        <a:t>ORGANISATION</a:t>
                      </a:r>
                      <a:endParaRPr lang="en-GB" sz="900" b="0" dirty="0">
                        <a:latin typeface="+mn-lt"/>
                      </a:endParaRPr>
                    </a:p>
                  </a:txBody>
                  <a:tcPr/>
                </a:tc>
                <a:tc>
                  <a:txBody>
                    <a:bodyPr/>
                    <a:lstStyle/>
                    <a:p>
                      <a:r>
                        <a:rPr lang="en-GB" sz="900" b="0" dirty="0" smtClean="0">
                          <a:latin typeface="+mn-lt"/>
                        </a:rPr>
                        <a:t>SERVICES</a:t>
                      </a:r>
                      <a:r>
                        <a:rPr lang="en-GB" sz="900" b="0" baseline="0" dirty="0" smtClean="0">
                          <a:latin typeface="+mn-lt"/>
                        </a:rPr>
                        <a:t> </a:t>
                      </a:r>
                      <a:endParaRPr lang="en-GB" sz="900" b="0" dirty="0">
                        <a:latin typeface="+mn-lt"/>
                      </a:endParaRPr>
                    </a:p>
                  </a:txBody>
                  <a:tcPr/>
                </a:tc>
                <a:tc>
                  <a:txBody>
                    <a:bodyPr/>
                    <a:lstStyle/>
                    <a:p>
                      <a:r>
                        <a:rPr lang="en-GB" sz="900" b="0" dirty="0" smtClean="0">
                          <a:latin typeface="+mn-lt"/>
                        </a:rPr>
                        <a:t>CONTACT</a:t>
                      </a:r>
                      <a:endParaRPr lang="en-GB" sz="900" b="0" dirty="0">
                        <a:latin typeface="+mn-lt"/>
                      </a:endParaRPr>
                    </a:p>
                  </a:txBody>
                  <a:tcPr/>
                </a:tc>
              </a:tr>
              <a:tr h="370840">
                <a:tc>
                  <a:txBody>
                    <a:bodyPr/>
                    <a:lstStyle/>
                    <a:p>
                      <a:r>
                        <a:rPr lang="en-GB" sz="900" b="0" dirty="0" smtClean="0">
                          <a:latin typeface="+mn-lt"/>
                          <a:hlinkClick r:id="rId4"/>
                        </a:rPr>
                        <a:t>Rightfully Yours </a:t>
                      </a:r>
                      <a:endParaRPr lang="en-GB" sz="900" b="0" dirty="0">
                        <a:latin typeface="+mn-lt"/>
                      </a:endParaRPr>
                    </a:p>
                  </a:txBody>
                  <a:tcPr/>
                </a:tc>
                <a:tc>
                  <a:txBody>
                    <a:bodyPr/>
                    <a:lstStyle/>
                    <a:p>
                      <a:r>
                        <a:rPr lang="en-GB" sz="900" b="0" dirty="0" smtClean="0">
                          <a:latin typeface="+mn-lt"/>
                        </a:rPr>
                        <a:t>Advice on benefits</a:t>
                      </a:r>
                      <a:r>
                        <a:rPr lang="en-GB" sz="900" b="0" baseline="0" dirty="0" smtClean="0">
                          <a:latin typeface="+mn-lt"/>
                        </a:rPr>
                        <a:t> for those accessing a SLAM service </a:t>
                      </a:r>
                      <a:endParaRPr lang="en-GB" sz="900" b="0" dirty="0">
                        <a:latin typeface="+mn-lt"/>
                      </a:endParaRPr>
                    </a:p>
                  </a:txBody>
                  <a:tcPr/>
                </a:tc>
                <a:tc>
                  <a:txBody>
                    <a:bodyPr/>
                    <a:lstStyle/>
                    <a:p>
                      <a:r>
                        <a:rPr lang="en-GB" sz="900" b="0" dirty="0" smtClean="0">
                          <a:latin typeface="+mn-lt"/>
                        </a:rPr>
                        <a:t>02075257434 / 02075253393 </a:t>
                      </a:r>
                      <a:endParaRPr lang="en-GB" sz="900" b="0" dirty="0">
                        <a:latin typeface="+mn-lt"/>
                      </a:endParaRPr>
                    </a:p>
                  </a:txBody>
                  <a:tcPr/>
                </a:tc>
              </a:tr>
              <a:tr h="370840">
                <a:tc>
                  <a:txBody>
                    <a:bodyPr/>
                    <a:lstStyle/>
                    <a:p>
                      <a:r>
                        <a:rPr lang="en-GB" sz="900" b="0" dirty="0" smtClean="0">
                          <a:latin typeface="+mn-lt"/>
                          <a:hlinkClick r:id="rId5"/>
                        </a:rPr>
                        <a:t>Rethink</a:t>
                      </a:r>
                      <a:r>
                        <a:rPr lang="en-GB" sz="900" b="0" baseline="0" dirty="0" smtClean="0">
                          <a:latin typeface="+mn-lt"/>
                          <a:hlinkClick r:id="rId5"/>
                        </a:rPr>
                        <a:t> Mental Illness</a:t>
                      </a:r>
                      <a:endParaRPr lang="en-GB" sz="900" b="0" dirty="0">
                        <a:latin typeface="+mn-lt"/>
                      </a:endParaRPr>
                    </a:p>
                  </a:txBody>
                  <a:tcPr/>
                </a:tc>
                <a:tc>
                  <a:txBody>
                    <a:bodyPr/>
                    <a:lstStyle/>
                    <a:p>
                      <a:r>
                        <a:rPr lang="en-GB" sz="900" b="0" dirty="0" smtClean="0">
                          <a:latin typeface="+mn-lt"/>
                        </a:rPr>
                        <a:t>Support</a:t>
                      </a:r>
                      <a:r>
                        <a:rPr lang="en-GB" sz="900" b="0" baseline="0" dirty="0" smtClean="0">
                          <a:latin typeface="+mn-lt"/>
                        </a:rPr>
                        <a:t> and advice </a:t>
                      </a:r>
                      <a:endParaRPr lang="en-GB" sz="900" b="0" dirty="0">
                        <a:latin typeface="+mn-lt"/>
                      </a:endParaRPr>
                    </a:p>
                  </a:txBody>
                  <a:tcPr/>
                </a:tc>
                <a:tc>
                  <a:txBody>
                    <a:bodyPr/>
                    <a:lstStyle/>
                    <a:p>
                      <a:pPr algn="l">
                        <a:spcAft>
                          <a:spcPts val="0"/>
                        </a:spcAft>
                      </a:pPr>
                      <a:r>
                        <a:rPr lang="en-GB" sz="900" dirty="0" smtClean="0"/>
                        <a:t>0300 5000 927 – Mon-Fri 09:30-16:00</a:t>
                      </a:r>
                      <a:endParaRPr lang="en-GB" sz="900" b="0" kern="1200" dirty="0" smtClean="0">
                        <a:solidFill>
                          <a:srgbClr val="000000"/>
                        </a:solidFill>
                        <a:effectLst/>
                        <a:latin typeface="+mn-lt"/>
                        <a:ea typeface="Times New Roman"/>
                      </a:endParaRPr>
                    </a:p>
                    <a:p>
                      <a:pPr algn="l">
                        <a:spcAft>
                          <a:spcPts val="0"/>
                        </a:spcAft>
                      </a:pPr>
                      <a:r>
                        <a:rPr lang="en-GB" sz="900" b="0" kern="1200" dirty="0" smtClean="0">
                          <a:solidFill>
                            <a:srgbClr val="000000"/>
                          </a:solidFill>
                          <a:effectLst/>
                          <a:latin typeface="+mn-lt"/>
                          <a:ea typeface="Times New Roman"/>
                        </a:rPr>
                        <a:t>89 </a:t>
                      </a:r>
                      <a:r>
                        <a:rPr lang="en-GB" sz="900" b="0" kern="1200" dirty="0">
                          <a:solidFill>
                            <a:srgbClr val="000000"/>
                          </a:solidFill>
                          <a:effectLst/>
                          <a:latin typeface="+mn-lt"/>
                          <a:ea typeface="Times New Roman"/>
                        </a:rPr>
                        <a:t>Albert Embankment, </a:t>
                      </a:r>
                      <a:r>
                        <a:rPr lang="en-GB" sz="900" b="0" kern="1200" dirty="0" smtClean="0">
                          <a:solidFill>
                            <a:srgbClr val="000000"/>
                          </a:solidFill>
                          <a:effectLst/>
                          <a:latin typeface="+mn-lt"/>
                          <a:ea typeface="Times New Roman"/>
                        </a:rPr>
                        <a:t>SE1 7TP</a:t>
                      </a:r>
                    </a:p>
                    <a:p>
                      <a:pPr algn="l">
                        <a:spcAft>
                          <a:spcPts val="0"/>
                        </a:spcAft>
                      </a:pPr>
                      <a:r>
                        <a:rPr lang="en-GB" sz="900" b="0" kern="1200" dirty="0" smtClean="0">
                          <a:solidFill>
                            <a:srgbClr val="000000"/>
                          </a:solidFill>
                          <a:effectLst/>
                          <a:latin typeface="+mn-lt"/>
                          <a:ea typeface="Times New Roman"/>
                        </a:rPr>
                        <a:t>Mon-Fri</a:t>
                      </a:r>
                      <a:r>
                        <a:rPr lang="en-GB" sz="900" b="0" kern="1200" baseline="0" dirty="0" smtClean="0">
                          <a:solidFill>
                            <a:srgbClr val="000000"/>
                          </a:solidFill>
                          <a:effectLst/>
                          <a:latin typeface="+mn-lt"/>
                          <a:ea typeface="Times New Roman"/>
                        </a:rPr>
                        <a:t> 10:00-14:00 </a:t>
                      </a:r>
                      <a:endParaRPr lang="en-GB" sz="900" b="0" dirty="0">
                        <a:effectLst/>
                        <a:latin typeface="+mn-lt"/>
                        <a:ea typeface="Times New Roman"/>
                      </a:endParaRPr>
                    </a:p>
                  </a:txBody>
                  <a:tcPr marL="114300" marR="114300" marT="0" marB="0"/>
                </a:tc>
              </a:tr>
              <a:tr h="370840">
                <a:tc>
                  <a:txBody>
                    <a:bodyPr/>
                    <a:lstStyle/>
                    <a:p>
                      <a:r>
                        <a:rPr lang="en-GB" sz="900" b="0" dirty="0" smtClean="0">
                          <a:latin typeface="+mn-lt"/>
                          <a:hlinkClick r:id="rId6"/>
                        </a:rPr>
                        <a:t>South London</a:t>
                      </a:r>
                      <a:r>
                        <a:rPr lang="en-GB" sz="900" b="0" baseline="0" dirty="0" smtClean="0">
                          <a:latin typeface="+mn-lt"/>
                          <a:hlinkClick r:id="rId6"/>
                        </a:rPr>
                        <a:t> &amp; Maudsley Clinic (SLAM)</a:t>
                      </a:r>
                      <a:endParaRPr lang="en-GB" sz="900" b="0" dirty="0">
                        <a:latin typeface="+mn-lt"/>
                      </a:endParaRPr>
                    </a:p>
                  </a:txBody>
                  <a:tcPr/>
                </a:tc>
                <a:tc>
                  <a:txBody>
                    <a:bodyPr/>
                    <a:lstStyle/>
                    <a:p>
                      <a:r>
                        <a:rPr lang="en-GB" sz="900" b="0" dirty="0" smtClean="0">
                          <a:latin typeface="+mn-lt"/>
                        </a:rPr>
                        <a:t>Support</a:t>
                      </a:r>
                      <a:r>
                        <a:rPr lang="en-GB" sz="900" b="0" baseline="0" dirty="0" smtClean="0">
                          <a:latin typeface="+mn-lt"/>
                        </a:rPr>
                        <a:t> and advice </a:t>
                      </a:r>
                      <a:endParaRPr lang="en-GB" sz="900" b="0" dirty="0">
                        <a:latin typeface="+mn-lt"/>
                      </a:endParaRPr>
                    </a:p>
                  </a:txBody>
                  <a:tcPr/>
                </a:tc>
                <a:tc>
                  <a:txBody>
                    <a:bodyPr/>
                    <a:lstStyle/>
                    <a:p>
                      <a:pPr algn="l">
                        <a:spcAft>
                          <a:spcPts val="0"/>
                        </a:spcAft>
                      </a:pPr>
                      <a:r>
                        <a:rPr kumimoji="0" lang="en-GB" sz="900" b="0" kern="1200" dirty="0" smtClean="0">
                          <a:solidFill>
                            <a:schemeClr val="dk1"/>
                          </a:solidFill>
                          <a:effectLst/>
                          <a:latin typeface="+mn-lt"/>
                          <a:ea typeface="+mn-ea"/>
                          <a:cs typeface="+mn-cs"/>
                        </a:rPr>
                        <a:t>0800 731 2864 – 24hr </a:t>
                      </a:r>
                    </a:p>
                  </a:txBody>
                  <a:tcPr marL="114300" marR="114300" marT="0" marB="0"/>
                </a:tc>
              </a:tr>
              <a:tr h="370840">
                <a:tc>
                  <a:txBody>
                    <a:bodyPr/>
                    <a:lstStyle/>
                    <a:p>
                      <a:r>
                        <a:rPr lang="en-GB" sz="900" b="0" dirty="0" smtClean="0">
                          <a:latin typeface="+mn-lt"/>
                          <a:hlinkClick r:id="rId7"/>
                        </a:rPr>
                        <a:t>Mosaic Clubhouse</a:t>
                      </a:r>
                      <a:endParaRPr lang="en-GB" sz="900" b="0" dirty="0">
                        <a:latin typeface="+mn-lt"/>
                      </a:endParaRPr>
                    </a:p>
                  </a:txBody>
                  <a:tcPr/>
                </a:tc>
                <a:tc>
                  <a:txBody>
                    <a:bodyPr/>
                    <a:lstStyle/>
                    <a:p>
                      <a:r>
                        <a:rPr lang="en-GB" sz="900" b="0" dirty="0" smtClean="0">
                          <a:latin typeface="+mn-lt"/>
                        </a:rPr>
                        <a:t>Evening</a:t>
                      </a:r>
                      <a:r>
                        <a:rPr lang="en-GB" sz="900" b="0" baseline="0" dirty="0" smtClean="0">
                          <a:latin typeface="+mn-lt"/>
                        </a:rPr>
                        <a:t> sanctuary for those with mental health conditions </a:t>
                      </a:r>
                      <a:endParaRPr lang="en-GB" sz="900" b="0" dirty="0">
                        <a:latin typeface="+mn-lt"/>
                      </a:endParaRPr>
                    </a:p>
                  </a:txBody>
                  <a:tcPr/>
                </a:tc>
                <a:tc>
                  <a:txBody>
                    <a:bodyPr/>
                    <a:lstStyle/>
                    <a:p>
                      <a:pPr algn="l">
                        <a:spcAft>
                          <a:spcPts val="0"/>
                        </a:spcAft>
                      </a:pPr>
                      <a:r>
                        <a:rPr kumimoji="0" lang="en-GB" sz="900" b="0" kern="1200" dirty="0" smtClean="0">
                          <a:solidFill>
                            <a:schemeClr val="dk1"/>
                          </a:solidFill>
                          <a:effectLst/>
                          <a:latin typeface="+mn-lt"/>
                          <a:ea typeface="+mn-ea"/>
                          <a:cs typeface="+mn-cs"/>
                        </a:rPr>
                        <a:t>020 7924 9657</a:t>
                      </a:r>
                    </a:p>
                    <a:p>
                      <a:pPr algn="l">
                        <a:spcAft>
                          <a:spcPts val="0"/>
                        </a:spcAft>
                      </a:pPr>
                      <a:r>
                        <a:rPr kumimoji="0" lang="en-GB" sz="900" b="0" kern="1200" dirty="0" smtClean="0">
                          <a:solidFill>
                            <a:schemeClr val="dk1"/>
                          </a:solidFill>
                          <a:effectLst/>
                          <a:latin typeface="+mn-lt"/>
                          <a:ea typeface="+mn-ea"/>
                          <a:cs typeface="+mn-cs"/>
                        </a:rPr>
                        <a:t>Wed-Sun 18:00-02:00</a:t>
                      </a:r>
                    </a:p>
                    <a:p>
                      <a:pPr algn="l">
                        <a:spcAft>
                          <a:spcPts val="0"/>
                        </a:spcAft>
                      </a:pPr>
                      <a:r>
                        <a:rPr lang="en-GB" sz="900" dirty="0" smtClean="0"/>
                        <a:t>5 </a:t>
                      </a:r>
                      <a:r>
                        <a:rPr lang="en-GB" sz="900" dirty="0" err="1" smtClean="0"/>
                        <a:t>Effra</a:t>
                      </a:r>
                      <a:r>
                        <a:rPr lang="en-GB" sz="900" dirty="0" smtClean="0"/>
                        <a:t> Road,</a:t>
                      </a:r>
                      <a:r>
                        <a:rPr lang="en-GB" sz="900" baseline="0" dirty="0" smtClean="0"/>
                        <a:t> </a:t>
                      </a:r>
                      <a:r>
                        <a:rPr kumimoji="0" lang="en-GB" sz="900" b="0" kern="1200" dirty="0" smtClean="0">
                          <a:solidFill>
                            <a:schemeClr val="dk1"/>
                          </a:solidFill>
                          <a:effectLst/>
                          <a:latin typeface="+mn-lt"/>
                          <a:ea typeface="+mn-ea"/>
                          <a:cs typeface="+mn-cs"/>
                        </a:rPr>
                        <a:t>SW2 1BZ</a:t>
                      </a:r>
                      <a:endParaRPr lang="en-GB" sz="900" b="0" dirty="0">
                        <a:effectLst/>
                        <a:latin typeface="+mn-lt"/>
                        <a:ea typeface="Times New Roman"/>
                      </a:endParaRPr>
                    </a:p>
                  </a:txBody>
                  <a:tcPr marL="114300" marR="114300" marT="0" marB="0"/>
                </a:tc>
              </a:tr>
              <a:tr h="370840">
                <a:tc>
                  <a:txBody>
                    <a:bodyPr/>
                    <a:lstStyle/>
                    <a:p>
                      <a:r>
                        <a:rPr lang="en-GB" sz="900" b="0" dirty="0" smtClean="0">
                          <a:latin typeface="+mn-lt"/>
                          <a:hlinkClick r:id="rId8"/>
                        </a:rPr>
                        <a:t>PAPYRUS</a:t>
                      </a:r>
                      <a:r>
                        <a:rPr lang="en-GB" sz="900" b="0" dirty="0" smtClean="0">
                          <a:latin typeface="+mn-lt"/>
                        </a:rPr>
                        <a:t> </a:t>
                      </a:r>
                      <a:endParaRPr lang="en-GB" sz="900" b="0" dirty="0">
                        <a:latin typeface="+mn-lt"/>
                      </a:endParaRPr>
                    </a:p>
                  </a:txBody>
                  <a:tcPr/>
                </a:tc>
                <a:tc>
                  <a:txBody>
                    <a:bodyPr/>
                    <a:lstStyle/>
                    <a:p>
                      <a:r>
                        <a:rPr lang="en-GB" sz="900" b="0" dirty="0" err="1" smtClean="0">
                          <a:latin typeface="+mn-lt"/>
                        </a:rPr>
                        <a:t>Hopeline</a:t>
                      </a:r>
                      <a:r>
                        <a:rPr lang="en-GB" sz="900" b="0" dirty="0" smtClean="0">
                          <a:latin typeface="+mn-lt"/>
                        </a:rPr>
                        <a:t> </a:t>
                      </a:r>
                      <a:endParaRPr lang="en-GB" sz="900" b="0" dirty="0">
                        <a:latin typeface="+mn-lt"/>
                      </a:endParaRPr>
                    </a:p>
                  </a:txBody>
                  <a:tcPr/>
                </a:tc>
                <a:tc>
                  <a:txBody>
                    <a:bodyPr/>
                    <a:lstStyle/>
                    <a:p>
                      <a:pPr algn="l">
                        <a:spcAft>
                          <a:spcPts val="0"/>
                        </a:spcAft>
                      </a:pPr>
                      <a:r>
                        <a:rPr kumimoji="0" lang="en-GB" sz="900" b="0" kern="1200" dirty="0" smtClean="0">
                          <a:solidFill>
                            <a:schemeClr val="dk1"/>
                          </a:solidFill>
                          <a:effectLst/>
                          <a:latin typeface="+mn-lt"/>
                          <a:ea typeface="+mn-ea"/>
                          <a:cs typeface="+mn-cs"/>
                        </a:rPr>
                        <a:t>0800 068 4141</a:t>
                      </a:r>
                    </a:p>
                    <a:p>
                      <a:pPr algn="l">
                        <a:spcAft>
                          <a:spcPts val="0"/>
                        </a:spcAft>
                      </a:pPr>
                      <a:r>
                        <a:rPr kumimoji="0" lang="en-GB" sz="900" b="0" kern="1200" dirty="0" smtClean="0">
                          <a:solidFill>
                            <a:schemeClr val="dk1"/>
                          </a:solidFill>
                          <a:effectLst/>
                          <a:latin typeface="+mn-lt"/>
                          <a:ea typeface="+mn-ea"/>
                          <a:cs typeface="+mn-cs"/>
                        </a:rPr>
                        <a:t>Mon-Fri 10:00-22:00, Sat-Sun</a:t>
                      </a:r>
                      <a:r>
                        <a:rPr kumimoji="0" lang="en-GB" sz="900" b="0" kern="1200" baseline="0" dirty="0" smtClean="0">
                          <a:solidFill>
                            <a:schemeClr val="dk1"/>
                          </a:solidFill>
                          <a:effectLst/>
                          <a:latin typeface="+mn-lt"/>
                          <a:ea typeface="+mn-ea"/>
                          <a:cs typeface="+mn-cs"/>
                        </a:rPr>
                        <a:t> 14:00-22:00 </a:t>
                      </a:r>
                      <a:endParaRPr lang="en-GB" sz="900" b="0" dirty="0">
                        <a:effectLst/>
                        <a:latin typeface="+mn-lt"/>
                        <a:ea typeface="Times New Roman"/>
                      </a:endParaRPr>
                    </a:p>
                  </a:txBody>
                  <a:tcPr marL="114300" marR="114300" marT="0" marB="0"/>
                </a:tc>
              </a:tr>
              <a:tr h="370840">
                <a:tc>
                  <a:txBody>
                    <a:bodyPr/>
                    <a:lstStyle/>
                    <a:p>
                      <a:r>
                        <a:rPr lang="en-GB" sz="900" b="0" dirty="0" smtClean="0">
                          <a:latin typeface="+mn-lt"/>
                          <a:hlinkClick r:id="rId9"/>
                        </a:rPr>
                        <a:t>Southwark Social Services Community Mental Health Team</a:t>
                      </a:r>
                      <a:endParaRPr lang="en-GB" sz="900" b="0" dirty="0">
                        <a:latin typeface="+mn-lt"/>
                      </a:endParaRPr>
                    </a:p>
                  </a:txBody>
                  <a:tcPr/>
                </a:tc>
                <a:tc>
                  <a:txBody>
                    <a:bodyPr/>
                    <a:lstStyle/>
                    <a:p>
                      <a:r>
                        <a:rPr lang="en-GB" sz="900" b="0" dirty="0" smtClean="0">
                          <a:latin typeface="+mn-lt"/>
                        </a:rPr>
                        <a:t>Assessment</a:t>
                      </a:r>
                      <a:r>
                        <a:rPr lang="en-GB" sz="900" b="0" baseline="0" dirty="0" smtClean="0">
                          <a:latin typeface="+mn-lt"/>
                        </a:rPr>
                        <a:t> and treatment </a:t>
                      </a:r>
                      <a:endParaRPr lang="en-GB" sz="9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latin typeface="+mn-lt"/>
                        </a:rPr>
                        <a:t>020 7525 1881</a:t>
                      </a:r>
                      <a:endParaRPr lang="en-GB" sz="900" b="0" dirty="0" smtClean="0">
                        <a:effectLst/>
                        <a:latin typeface="+mn-lt"/>
                        <a:ea typeface="Times New Roman"/>
                      </a:endParaRPr>
                    </a:p>
                    <a:p>
                      <a:pPr algn="l">
                        <a:spcAft>
                          <a:spcPts val="0"/>
                        </a:spcAft>
                      </a:pPr>
                      <a:r>
                        <a:rPr lang="en-GB" sz="900" dirty="0" smtClean="0">
                          <a:latin typeface="+mn-lt"/>
                        </a:rPr>
                        <a:t>20-22 Lordship Lane,</a:t>
                      </a:r>
                      <a:r>
                        <a:rPr lang="en-GB" sz="900" baseline="0" dirty="0" smtClean="0">
                          <a:latin typeface="+mn-lt"/>
                        </a:rPr>
                        <a:t> </a:t>
                      </a:r>
                      <a:r>
                        <a:rPr lang="en-GB" sz="900" dirty="0" smtClean="0">
                          <a:latin typeface="+mn-lt"/>
                        </a:rPr>
                        <a:t>SE22 8HN </a:t>
                      </a:r>
                      <a:endParaRPr lang="en-GB" sz="900" b="0" dirty="0" smtClean="0">
                        <a:effectLst/>
                        <a:latin typeface="+mn-lt"/>
                        <a:ea typeface="Times New Roman"/>
                      </a:endParaRPr>
                    </a:p>
                    <a:p>
                      <a:pPr algn="l">
                        <a:spcAft>
                          <a:spcPts val="0"/>
                        </a:spcAft>
                      </a:pPr>
                      <a:r>
                        <a:rPr lang="en-GB" sz="900" b="0" dirty="0" smtClean="0">
                          <a:effectLst/>
                          <a:latin typeface="+mn-lt"/>
                          <a:ea typeface="Times New Roman"/>
                        </a:rPr>
                        <a:t>Out of hours</a:t>
                      </a:r>
                      <a:r>
                        <a:rPr lang="en-GB" sz="900" b="0" baseline="0" dirty="0" smtClean="0">
                          <a:effectLst/>
                          <a:latin typeface="+mn-lt"/>
                          <a:ea typeface="Times New Roman"/>
                        </a:rPr>
                        <a:t> emergencies: </a:t>
                      </a:r>
                      <a:r>
                        <a:rPr lang="en-GB" sz="900" dirty="0" smtClean="0">
                          <a:latin typeface="+mn-lt"/>
                        </a:rPr>
                        <a:t>020 7525 5000.</a:t>
                      </a:r>
                      <a:endParaRPr lang="en-GB" sz="900" b="0" dirty="0">
                        <a:effectLst/>
                        <a:latin typeface="+mn-lt"/>
                        <a:ea typeface="Times New Roman"/>
                      </a:endParaRPr>
                    </a:p>
                  </a:txBody>
                  <a:tcPr marL="114300" marR="114300" marT="0" marB="0"/>
                </a:tc>
              </a:tr>
              <a:tr h="370840">
                <a:tc>
                  <a:txBody>
                    <a:bodyPr/>
                    <a:lstStyle/>
                    <a:p>
                      <a:r>
                        <a:rPr lang="en-GB" sz="900" b="0" dirty="0" smtClean="0">
                          <a:latin typeface="+mn-lt"/>
                          <a:hlinkClick r:id="rId10"/>
                        </a:rPr>
                        <a:t>Amadeus</a:t>
                      </a:r>
                      <a:r>
                        <a:rPr lang="en-GB" sz="900" b="0" baseline="0" dirty="0" smtClean="0">
                          <a:latin typeface="+mn-lt"/>
                          <a:hlinkClick r:id="rId10"/>
                        </a:rPr>
                        <a:t> House Hearing Voices Group</a:t>
                      </a:r>
                      <a:endParaRPr lang="en-GB" sz="900" b="0" dirty="0">
                        <a:latin typeface="+mn-lt"/>
                      </a:endParaRPr>
                    </a:p>
                  </a:txBody>
                  <a:tcPr/>
                </a:tc>
                <a:tc>
                  <a:txBody>
                    <a:bodyPr/>
                    <a:lstStyle/>
                    <a:p>
                      <a:r>
                        <a:rPr lang="en-GB" sz="900" b="0" dirty="0" smtClean="0">
                          <a:latin typeface="+mn-lt"/>
                        </a:rPr>
                        <a:t>Support group for those</a:t>
                      </a:r>
                      <a:r>
                        <a:rPr lang="en-GB" sz="900" b="0" baseline="0" dirty="0" smtClean="0">
                          <a:latin typeface="+mn-lt"/>
                        </a:rPr>
                        <a:t> with mental illnesses </a:t>
                      </a:r>
                      <a:endParaRPr lang="en-GB" sz="900" b="0" dirty="0">
                        <a:latin typeface="+mn-lt"/>
                      </a:endParaRPr>
                    </a:p>
                  </a:txBody>
                  <a:tcPr/>
                </a:tc>
                <a:tc>
                  <a:txBody>
                    <a:bodyPr/>
                    <a:lstStyle/>
                    <a:p>
                      <a:pPr algn="l">
                        <a:spcAft>
                          <a:spcPts val="0"/>
                        </a:spcAft>
                      </a:pPr>
                      <a:r>
                        <a:rPr lang="en-GB" sz="900" dirty="0" smtClean="0"/>
                        <a:t>0121 522 7007</a:t>
                      </a:r>
                      <a:endParaRPr lang="en-GB" sz="900" b="0" dirty="0">
                        <a:effectLst/>
                        <a:latin typeface="+mn-lt"/>
                        <a:ea typeface="Times New Roman"/>
                      </a:endParaRPr>
                    </a:p>
                  </a:txBody>
                  <a:tcPr marL="114300" marR="114300" marT="0" marB="0"/>
                </a:tc>
              </a:tr>
              <a:tr h="370840">
                <a:tc>
                  <a:txBody>
                    <a:bodyPr/>
                    <a:lstStyle/>
                    <a:p>
                      <a:r>
                        <a:rPr lang="en-GB" sz="900" b="0" dirty="0" smtClean="0">
                          <a:latin typeface="+mn-lt"/>
                          <a:hlinkClick r:id="rId11"/>
                        </a:rPr>
                        <a:t>London BDP Carers Group</a:t>
                      </a:r>
                      <a:endParaRPr lang="en-GB" sz="900" b="0" dirty="0">
                        <a:latin typeface="+mn-lt"/>
                      </a:endParaRPr>
                    </a:p>
                  </a:txBody>
                  <a:tcPr/>
                </a:tc>
                <a:tc>
                  <a:txBody>
                    <a:bodyPr/>
                    <a:lstStyle/>
                    <a:p>
                      <a:r>
                        <a:rPr lang="en-GB" sz="900" b="0" dirty="0" smtClean="0">
                          <a:latin typeface="+mn-lt"/>
                        </a:rPr>
                        <a:t>Support</a:t>
                      </a:r>
                      <a:r>
                        <a:rPr lang="en-GB" sz="900" b="0" baseline="0" dirty="0" smtClean="0">
                          <a:latin typeface="+mn-lt"/>
                        </a:rPr>
                        <a:t> group for those caring for people living with borderline personality disorder </a:t>
                      </a:r>
                      <a:endParaRPr lang="en-GB" sz="900" b="0" dirty="0">
                        <a:latin typeface="+mn-lt"/>
                      </a:endParaRPr>
                    </a:p>
                  </a:txBody>
                  <a:tcPr/>
                </a:tc>
                <a:tc>
                  <a:txBody>
                    <a:bodyPr/>
                    <a:lstStyle/>
                    <a:p>
                      <a:pPr algn="l">
                        <a:spcAft>
                          <a:spcPts val="0"/>
                        </a:spcAft>
                      </a:pPr>
                      <a:r>
                        <a:rPr lang="en-GB" sz="900" dirty="0" smtClean="0"/>
                        <a:t>07955 097121</a:t>
                      </a:r>
                      <a:endParaRPr lang="en-GB" sz="900" b="0" dirty="0">
                        <a:effectLst/>
                        <a:latin typeface="+mn-lt"/>
                        <a:ea typeface="Times New Roman"/>
                      </a:endParaRPr>
                    </a:p>
                  </a:txBody>
                  <a:tcPr marL="114300" marR="114300" marT="0" marB="0"/>
                </a:tc>
              </a:tr>
              <a:tr h="370840">
                <a:tc>
                  <a:txBody>
                    <a:bodyPr/>
                    <a:lstStyle/>
                    <a:p>
                      <a:r>
                        <a:rPr lang="en-GB" sz="900" b="0" dirty="0" smtClean="0">
                          <a:latin typeface="+mn-lt"/>
                          <a:hlinkClick r:id="rId12"/>
                        </a:rPr>
                        <a:t>Rethink</a:t>
                      </a:r>
                      <a:r>
                        <a:rPr lang="en-GB" sz="900" b="0" baseline="0" dirty="0" smtClean="0">
                          <a:latin typeface="+mn-lt"/>
                          <a:hlinkClick r:id="rId12"/>
                        </a:rPr>
                        <a:t> Mental Illness: support for siblings</a:t>
                      </a:r>
                      <a:endParaRPr lang="en-GB" sz="900" b="0" dirty="0">
                        <a:latin typeface="+mn-lt"/>
                      </a:endParaRPr>
                    </a:p>
                  </a:txBody>
                  <a:tcPr/>
                </a:tc>
                <a:tc>
                  <a:txBody>
                    <a:bodyPr/>
                    <a:lstStyle/>
                    <a:p>
                      <a:r>
                        <a:rPr lang="en-GB" sz="900" b="0" dirty="0" smtClean="0">
                          <a:latin typeface="+mn-lt"/>
                        </a:rPr>
                        <a:t>Support group for</a:t>
                      </a:r>
                      <a:r>
                        <a:rPr lang="en-GB" sz="900" b="0" baseline="0" dirty="0" smtClean="0">
                          <a:latin typeface="+mn-lt"/>
                        </a:rPr>
                        <a:t> those 18+ with a sibling affected by mental illness </a:t>
                      </a:r>
                      <a:endParaRPr lang="en-GB" sz="900" b="0" dirty="0">
                        <a:latin typeface="+mn-lt"/>
                      </a:endParaRPr>
                    </a:p>
                  </a:txBody>
                  <a:tcPr/>
                </a:tc>
                <a:tc>
                  <a:txBody>
                    <a:bodyPr/>
                    <a:lstStyle/>
                    <a:p>
                      <a:pPr algn="l">
                        <a:spcAft>
                          <a:spcPts val="0"/>
                        </a:spcAft>
                      </a:pPr>
                      <a:r>
                        <a:rPr lang="en-GB" sz="900" dirty="0" smtClean="0"/>
                        <a:t>0121 522 7007</a:t>
                      </a:r>
                      <a:endParaRPr lang="en-GB" sz="900" b="0" dirty="0">
                        <a:effectLst/>
                        <a:latin typeface="+mn-lt"/>
                        <a:ea typeface="Times New Roman"/>
                      </a:endParaRPr>
                    </a:p>
                  </a:txBody>
                  <a:tcPr marL="114300" marR="114300" marT="0" marB="0"/>
                </a:tc>
              </a:tr>
              <a:tr h="370840">
                <a:tc>
                  <a:txBody>
                    <a:bodyPr/>
                    <a:lstStyle/>
                    <a:p>
                      <a:r>
                        <a:rPr lang="en-GB" sz="900" b="0" dirty="0" smtClean="0">
                          <a:latin typeface="+mn-lt"/>
                          <a:hlinkClick r:id="rId13"/>
                        </a:rPr>
                        <a:t>No Panic</a:t>
                      </a:r>
                      <a:endParaRPr lang="en-GB" sz="900" b="0" dirty="0">
                        <a:latin typeface="+mn-lt"/>
                      </a:endParaRPr>
                    </a:p>
                  </a:txBody>
                  <a:tcPr/>
                </a:tc>
                <a:tc>
                  <a:txBody>
                    <a:bodyPr/>
                    <a:lstStyle/>
                    <a:p>
                      <a:r>
                        <a:rPr lang="en-GB" sz="900" b="0" dirty="0" smtClean="0">
                          <a:latin typeface="+mn-lt"/>
                        </a:rPr>
                        <a:t>Support</a:t>
                      </a:r>
                      <a:r>
                        <a:rPr lang="en-GB" sz="900" b="0" baseline="0" dirty="0" smtClean="0">
                          <a:latin typeface="+mn-lt"/>
                        </a:rPr>
                        <a:t> for sufferers of panic attacks and OCD incl. courses and helpline </a:t>
                      </a:r>
                      <a:endParaRPr lang="en-GB" sz="900" b="0" dirty="0">
                        <a:latin typeface="+mn-lt"/>
                      </a:endParaRPr>
                    </a:p>
                  </a:txBody>
                  <a:tcPr/>
                </a:tc>
                <a:tc>
                  <a:txBody>
                    <a:bodyPr/>
                    <a:lstStyle/>
                    <a:p>
                      <a:pPr algn="l">
                        <a:spcAft>
                          <a:spcPts val="0"/>
                        </a:spcAft>
                      </a:pPr>
                      <a:r>
                        <a:rPr lang="en-GB" sz="900" dirty="0" smtClean="0"/>
                        <a:t>0844 967 4848 –</a:t>
                      </a:r>
                      <a:r>
                        <a:rPr lang="en-GB" sz="900" baseline="0" dirty="0" smtClean="0"/>
                        <a:t> Mon-Fri 10:00-22:00 </a:t>
                      </a:r>
                    </a:p>
                    <a:p>
                      <a:pPr algn="l">
                        <a:spcAft>
                          <a:spcPts val="0"/>
                        </a:spcAft>
                      </a:pPr>
                      <a:r>
                        <a:rPr lang="en-GB" sz="900" b="0" baseline="0" dirty="0" smtClean="0">
                          <a:effectLst/>
                          <a:latin typeface="+mn-lt"/>
                          <a:ea typeface="Times New Roman"/>
                        </a:rPr>
                        <a:t>For 13-20 year olds: </a:t>
                      </a:r>
                      <a:r>
                        <a:rPr lang="en-GB" sz="900" dirty="0" smtClean="0"/>
                        <a:t>0330 606 1174 Mon-Fri</a:t>
                      </a:r>
                      <a:r>
                        <a:rPr lang="en-GB" sz="900" baseline="0" dirty="0" smtClean="0"/>
                        <a:t> 15:00-18:00 </a:t>
                      </a:r>
                      <a:endParaRPr lang="en-GB" sz="900" b="0" dirty="0">
                        <a:effectLst/>
                        <a:latin typeface="+mn-lt"/>
                        <a:ea typeface="Times New Roman"/>
                      </a:endParaRPr>
                    </a:p>
                  </a:txBody>
                  <a:tcPr marL="114300" marR="114300" marT="0" marB="0"/>
                </a:tc>
              </a:tr>
              <a:tr h="370840">
                <a:tc>
                  <a:txBody>
                    <a:bodyPr/>
                    <a:lstStyle/>
                    <a:p>
                      <a:r>
                        <a:rPr lang="en-GB" sz="900" b="0" dirty="0" smtClean="0">
                          <a:latin typeface="+mn-lt"/>
                          <a:hlinkClick r:id="rId14"/>
                        </a:rPr>
                        <a:t>OCD Action</a:t>
                      </a:r>
                      <a:endParaRPr lang="en-GB" sz="900" b="0" dirty="0">
                        <a:latin typeface="+mn-lt"/>
                      </a:endParaRPr>
                    </a:p>
                  </a:txBody>
                  <a:tcPr/>
                </a:tc>
                <a:tc>
                  <a:txBody>
                    <a:bodyPr/>
                    <a:lstStyle/>
                    <a:p>
                      <a:r>
                        <a:rPr lang="en-GB" sz="900" b="0" dirty="0" smtClean="0">
                          <a:latin typeface="+mn-lt"/>
                        </a:rPr>
                        <a:t>Support for those with OCD incl. treatment</a:t>
                      </a:r>
                      <a:r>
                        <a:rPr lang="en-GB" sz="900" b="0" baseline="0" dirty="0" smtClean="0">
                          <a:latin typeface="+mn-lt"/>
                        </a:rPr>
                        <a:t> and online resources </a:t>
                      </a:r>
                      <a:endParaRPr lang="en-GB" sz="900" b="0" dirty="0">
                        <a:latin typeface="+mn-lt"/>
                      </a:endParaRPr>
                    </a:p>
                  </a:txBody>
                  <a:tcPr/>
                </a:tc>
                <a:tc>
                  <a:txBody>
                    <a:bodyPr/>
                    <a:lstStyle/>
                    <a:p>
                      <a:pPr algn="l">
                        <a:spcAft>
                          <a:spcPts val="0"/>
                        </a:spcAft>
                      </a:pPr>
                      <a:r>
                        <a:rPr lang="en-GB" sz="900" dirty="0" smtClean="0"/>
                        <a:t>0845 390 6232</a:t>
                      </a:r>
                      <a:r>
                        <a:rPr lang="en-GB" sz="900" b="0" baseline="0" dirty="0">
                          <a:effectLst/>
                          <a:latin typeface="+mn-lt"/>
                        </a:rPr>
                        <a:t> </a:t>
                      </a:r>
                      <a:r>
                        <a:rPr lang="en-GB" sz="900" b="0" baseline="0" dirty="0" smtClean="0">
                          <a:effectLst/>
                          <a:latin typeface="+mn-lt"/>
                        </a:rPr>
                        <a:t>– Mon-Fri 09:30-17:00 </a:t>
                      </a:r>
                      <a:endParaRPr lang="en-GB" sz="900" dirty="0" smtClean="0"/>
                    </a:p>
                  </a:txBody>
                  <a:tcPr marL="114300" marR="114300" marT="0" marB="0"/>
                </a:tc>
              </a:tr>
              <a:tr h="370840">
                <a:tc>
                  <a:txBody>
                    <a:bodyPr/>
                    <a:lstStyle/>
                    <a:p>
                      <a:r>
                        <a:rPr lang="en-GB" sz="900" b="0" dirty="0" smtClean="0">
                          <a:latin typeface="+mn-lt"/>
                          <a:hlinkClick r:id="rId15"/>
                        </a:rPr>
                        <a:t>Anxiety UK</a:t>
                      </a:r>
                      <a:endParaRPr lang="en-GB" sz="900" b="0" dirty="0">
                        <a:latin typeface="+mn-lt"/>
                      </a:endParaRPr>
                    </a:p>
                  </a:txBody>
                  <a:tcPr/>
                </a:tc>
                <a:tc>
                  <a:txBody>
                    <a:bodyPr/>
                    <a:lstStyle/>
                    <a:p>
                      <a:r>
                        <a:rPr lang="en-GB" sz="900" b="0" dirty="0" smtClean="0">
                          <a:latin typeface="+mn-lt"/>
                        </a:rPr>
                        <a:t>Support for those with anxiety </a:t>
                      </a:r>
                      <a:endParaRPr lang="en-GB" sz="9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err="1" smtClean="0"/>
                        <a:t>Infoline</a:t>
                      </a:r>
                      <a:r>
                        <a:rPr lang="en-GB" sz="900" b="0" dirty="0" smtClean="0"/>
                        <a:t>: 08444 775 774</a:t>
                      </a:r>
                      <a:r>
                        <a:rPr lang="en-GB" sz="900" b="0" baseline="0" dirty="0" smtClean="0"/>
                        <a:t> – Mon-Fri 09:30-17:30 </a:t>
                      </a:r>
                      <a:endParaRPr lang="en-GB" sz="900" b="1" dirty="0" smtClean="0"/>
                    </a:p>
                  </a:txBody>
                  <a:tcPr marL="114300" marR="114300" marT="0" marB="0"/>
                </a:tc>
              </a:tr>
            </a:tbl>
          </a:graphicData>
        </a:graphic>
      </p:graphicFrame>
      <p:sp>
        <p:nvSpPr>
          <p:cNvPr id="5" name="TextBox 4"/>
          <p:cNvSpPr txBox="1"/>
          <p:nvPr/>
        </p:nvSpPr>
        <p:spPr>
          <a:xfrm>
            <a:off x="251520" y="260648"/>
            <a:ext cx="7056784" cy="369332"/>
          </a:xfrm>
          <a:prstGeom prst="rect">
            <a:avLst/>
          </a:prstGeom>
          <a:noFill/>
        </p:spPr>
        <p:txBody>
          <a:bodyPr wrap="square" rtlCol="0">
            <a:spAutoFit/>
          </a:bodyPr>
          <a:lstStyle/>
          <a:p>
            <a:r>
              <a:rPr lang="en-GB" b="1" dirty="0" smtClean="0"/>
              <a:t>Mental health problems					2/2 </a:t>
            </a:r>
            <a:endParaRPr lang="en-GB" b="1" dirty="0"/>
          </a:p>
        </p:txBody>
      </p:sp>
      <p:sp>
        <p:nvSpPr>
          <p:cNvPr id="2" name="TextBox 1"/>
          <p:cNvSpPr txBox="1"/>
          <p:nvPr/>
        </p:nvSpPr>
        <p:spPr>
          <a:xfrm>
            <a:off x="7452320" y="306814"/>
            <a:ext cx="1368152" cy="276999"/>
          </a:xfrm>
          <a:prstGeom prst="rect">
            <a:avLst/>
          </a:prstGeom>
          <a:solidFill>
            <a:schemeClr val="bg2">
              <a:lumMod val="75000"/>
            </a:schemeClr>
          </a:solidFill>
        </p:spPr>
        <p:txBody>
          <a:bodyPr wrap="square" rtlCol="0">
            <a:spAutoFit/>
          </a:bodyPr>
          <a:lstStyle/>
          <a:p>
            <a:pPr algn="ctr"/>
            <a:r>
              <a:rPr lang="en-GB" sz="1200" dirty="0" smtClean="0">
                <a:hlinkClick r:id="rId16"/>
              </a:rPr>
              <a:t>DWP guidance </a:t>
            </a:r>
            <a:endParaRPr lang="en-GB" sz="1200" dirty="0"/>
          </a:p>
        </p:txBody>
      </p:sp>
    </p:spTree>
    <p:extLst>
      <p:ext uri="{BB962C8B-B14F-4D97-AF65-F5344CB8AC3E}">
        <p14:creationId xmlns:p14="http://schemas.microsoft.com/office/powerpoint/2010/main" val="40009706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765473134"/>
              </p:ext>
            </p:extLst>
          </p:nvPr>
        </p:nvGraphicFramePr>
        <p:xfrm>
          <a:off x="323528" y="836712"/>
          <a:ext cx="8496944" cy="1986280"/>
        </p:xfrm>
        <a:graphic>
          <a:graphicData uri="http://schemas.openxmlformats.org/drawingml/2006/table">
            <a:tbl>
              <a:tblPr firstRow="1" bandRow="1">
                <a:tableStyleId>{5C22544A-7EE6-4342-B048-85BDC9FD1C3A}</a:tableStyleId>
              </a:tblPr>
              <a:tblGrid>
                <a:gridCol w="1800200"/>
                <a:gridCol w="2736304"/>
                <a:gridCol w="3960440"/>
              </a:tblGrid>
              <a:tr h="370840">
                <a:tc>
                  <a:txBody>
                    <a:bodyPr/>
                    <a:lstStyle/>
                    <a:p>
                      <a:r>
                        <a:rPr lang="en-GB" sz="1100" dirty="0" smtClean="0"/>
                        <a:t>ORGANISATION</a:t>
                      </a:r>
                      <a:endParaRPr lang="en-GB" sz="1100" dirty="0"/>
                    </a:p>
                  </a:txBody>
                  <a:tcPr/>
                </a:tc>
                <a:tc>
                  <a:txBody>
                    <a:bodyPr/>
                    <a:lstStyle/>
                    <a:p>
                      <a:r>
                        <a:rPr lang="en-GB" sz="1100" dirty="0" smtClean="0"/>
                        <a:t>SERVICES</a:t>
                      </a:r>
                      <a:endParaRPr lang="en-GB" sz="1100" dirty="0"/>
                    </a:p>
                  </a:txBody>
                  <a:tcPr/>
                </a:tc>
                <a:tc>
                  <a:txBody>
                    <a:bodyPr/>
                    <a:lstStyle/>
                    <a:p>
                      <a:r>
                        <a:rPr lang="en-GB" sz="1100" dirty="0" smtClean="0"/>
                        <a:t>CONTACT </a:t>
                      </a:r>
                      <a:endParaRPr lang="en-GB" sz="1100" dirty="0"/>
                    </a:p>
                  </a:txBody>
                  <a:tcPr/>
                </a:tc>
              </a:tr>
              <a:tr h="370840">
                <a:tc>
                  <a:txBody>
                    <a:bodyPr/>
                    <a:lstStyle/>
                    <a:p>
                      <a:r>
                        <a:rPr lang="en-GB" sz="900" dirty="0" smtClean="0">
                          <a:hlinkClick r:id="rId4"/>
                        </a:rPr>
                        <a:t>Unseen</a:t>
                      </a:r>
                      <a:endParaRPr lang="en-GB"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Modern Slavery</a:t>
                      </a:r>
                    </a:p>
                    <a:p>
                      <a:r>
                        <a:rPr lang="en-GB" sz="900" dirty="0" smtClean="0"/>
                        <a:t>Helpline and </a:t>
                      </a:r>
                      <a:r>
                        <a:rPr lang="en-GB" sz="900" dirty="0" smtClean="0">
                          <a:hlinkClick r:id="rId5"/>
                        </a:rPr>
                        <a:t>online report</a:t>
                      </a:r>
                      <a:r>
                        <a:rPr lang="en-GB" sz="900" baseline="0" dirty="0" smtClean="0">
                          <a:hlinkClick r:id="rId5"/>
                        </a:rPr>
                        <a:t> </a:t>
                      </a:r>
                      <a:r>
                        <a:rPr lang="en-GB" sz="900" dirty="0" smtClean="0">
                          <a:hlinkClick r:id="rId5"/>
                        </a:rPr>
                        <a:t>form </a:t>
                      </a:r>
                      <a:endParaRPr lang="en-GB" sz="900" dirty="0"/>
                    </a:p>
                  </a:txBody>
                  <a:tcPr/>
                </a:tc>
                <a:tc>
                  <a:txBody>
                    <a:bodyPr/>
                    <a:lstStyle/>
                    <a:p>
                      <a:r>
                        <a:rPr lang="en-GB" sz="900" dirty="0" smtClean="0"/>
                        <a:t>08000 121 700</a:t>
                      </a:r>
                      <a:endParaRPr lang="en-GB" sz="900" dirty="0"/>
                    </a:p>
                  </a:txBody>
                  <a:tcPr/>
                </a:tc>
              </a:tr>
              <a:tr h="370840">
                <a:tc>
                  <a:txBody>
                    <a:bodyPr/>
                    <a:lstStyle/>
                    <a:p>
                      <a:r>
                        <a:rPr lang="en-GB" sz="900" dirty="0" smtClean="0">
                          <a:hlinkClick r:id="rId6"/>
                        </a:rPr>
                        <a:t>Salvation Army</a:t>
                      </a:r>
                      <a:endParaRPr lang="en-GB" sz="900" dirty="0"/>
                    </a:p>
                  </a:txBody>
                  <a:tcPr/>
                </a:tc>
                <a:tc>
                  <a:txBody>
                    <a:bodyPr/>
                    <a:lstStyle/>
                    <a:p>
                      <a:r>
                        <a:rPr lang="en-GB" sz="900" dirty="0" smtClean="0"/>
                        <a:t>24/7 helpline </a:t>
                      </a:r>
                      <a:endParaRPr lang="en-GB" sz="900" dirty="0"/>
                    </a:p>
                  </a:txBody>
                  <a:tcPr/>
                </a:tc>
                <a:tc>
                  <a:txBody>
                    <a:bodyPr/>
                    <a:lstStyle/>
                    <a:p>
                      <a:r>
                        <a:rPr lang="en-GB" sz="900" dirty="0" smtClean="0"/>
                        <a:t>0300 3038151</a:t>
                      </a:r>
                      <a:endParaRPr lang="en-GB" sz="900" dirty="0"/>
                    </a:p>
                  </a:txBody>
                  <a:tcPr/>
                </a:tc>
              </a:tr>
              <a:tr h="370840">
                <a:tc>
                  <a:txBody>
                    <a:bodyPr/>
                    <a:lstStyle/>
                    <a:p>
                      <a:r>
                        <a:rPr lang="en-GB" sz="900" dirty="0" smtClean="0">
                          <a:hlinkClick r:id="rId7"/>
                        </a:rPr>
                        <a:t>Citizens’ Advice </a:t>
                      </a:r>
                      <a:endParaRPr lang="en-GB" sz="900" dirty="0"/>
                    </a:p>
                  </a:txBody>
                  <a:tcPr/>
                </a:tc>
                <a:tc>
                  <a:txBody>
                    <a:bodyPr/>
                    <a:lstStyle/>
                    <a:p>
                      <a:r>
                        <a:rPr lang="en-GB" sz="900" dirty="0" smtClean="0"/>
                        <a:t>Support and advice </a:t>
                      </a:r>
                      <a:endParaRPr lang="en-GB"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arial"/>
                          <a:ea typeface="+mn-ea"/>
                          <a:cs typeface="+mn-cs"/>
                        </a:rPr>
                        <a:t>0344 243 8430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mn-lt"/>
                          <a:ea typeface="+mn-ea"/>
                          <a:cs typeface="+mn-cs"/>
                        </a:rPr>
                        <a:t>Barrhill Rd, London SW2 4RJ</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mn-lt"/>
                          <a:ea typeface="+mn-ea"/>
                          <a:cs typeface="+mn-cs"/>
                        </a:rPr>
                        <a:t>Drop=in </a:t>
                      </a:r>
                    </a:p>
                  </a:txBody>
                  <a:tcPr/>
                </a:tc>
              </a:tr>
              <a:tr h="370840">
                <a:tc>
                  <a:txBody>
                    <a:bodyPr/>
                    <a:lstStyle/>
                    <a:p>
                      <a:endParaRPr lang="en-GB" sz="900" dirty="0"/>
                    </a:p>
                  </a:txBody>
                  <a:tcPr/>
                </a:tc>
                <a:tc>
                  <a:txBody>
                    <a:bodyPr/>
                    <a:lstStyle/>
                    <a:p>
                      <a:endParaRPr lang="en-GB" sz="900" dirty="0"/>
                    </a:p>
                  </a:txBody>
                  <a:tcPr/>
                </a:tc>
                <a:tc>
                  <a:txBody>
                    <a:bodyPr/>
                    <a:lstStyle/>
                    <a:p>
                      <a:endParaRPr lang="en-GB" sz="900" dirty="0"/>
                    </a:p>
                  </a:txBody>
                  <a:tcPr/>
                </a:tc>
              </a:tr>
            </a:tbl>
          </a:graphicData>
        </a:graphic>
      </p:graphicFrame>
      <p:sp>
        <p:nvSpPr>
          <p:cNvPr id="5" name="TextBox 4"/>
          <p:cNvSpPr txBox="1"/>
          <p:nvPr/>
        </p:nvSpPr>
        <p:spPr>
          <a:xfrm>
            <a:off x="6732240" y="6189804"/>
            <a:ext cx="2160240" cy="369332"/>
          </a:xfrm>
          <a:prstGeom prst="rect">
            <a:avLst/>
          </a:prstGeom>
          <a:solidFill>
            <a:schemeClr val="accent1">
              <a:lumMod val="60000"/>
              <a:lumOff val="40000"/>
            </a:schemeClr>
          </a:solidFill>
        </p:spPr>
        <p:txBody>
          <a:bodyPr wrap="square" rtlCol="0">
            <a:spAutoFit/>
          </a:bodyPr>
          <a:lstStyle/>
          <a:p>
            <a:r>
              <a:rPr lang="en-GB" b="1" dirty="0" smtClean="0">
                <a:hlinkClick r:id="rId8"/>
              </a:rPr>
              <a:t>SPOT THE SIGNS</a:t>
            </a:r>
            <a:endParaRPr lang="en-GB" b="1" dirty="0"/>
          </a:p>
        </p:txBody>
      </p:sp>
      <p:sp>
        <p:nvSpPr>
          <p:cNvPr id="6" name="TextBox 5"/>
          <p:cNvSpPr txBox="1"/>
          <p:nvPr/>
        </p:nvSpPr>
        <p:spPr>
          <a:xfrm>
            <a:off x="251520" y="260648"/>
            <a:ext cx="4320480" cy="369332"/>
          </a:xfrm>
          <a:prstGeom prst="rect">
            <a:avLst/>
          </a:prstGeom>
          <a:noFill/>
        </p:spPr>
        <p:txBody>
          <a:bodyPr wrap="square" rtlCol="0">
            <a:spAutoFit/>
          </a:bodyPr>
          <a:lstStyle/>
          <a:p>
            <a:r>
              <a:rPr lang="en-GB" b="1" dirty="0" smtClean="0"/>
              <a:t>Modern slavery/human trafficking </a:t>
            </a:r>
            <a:endParaRPr lang="en-GB" b="1" dirty="0"/>
          </a:p>
        </p:txBody>
      </p:sp>
    </p:spTree>
    <p:extLst>
      <p:ext uri="{BB962C8B-B14F-4D97-AF65-F5344CB8AC3E}">
        <p14:creationId xmlns:p14="http://schemas.microsoft.com/office/powerpoint/2010/main" val="18148474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930209974"/>
              </p:ext>
            </p:extLst>
          </p:nvPr>
        </p:nvGraphicFramePr>
        <p:xfrm>
          <a:off x="323528" y="836712"/>
          <a:ext cx="8568952" cy="4866640"/>
        </p:xfrm>
        <a:graphic>
          <a:graphicData uri="http://schemas.openxmlformats.org/drawingml/2006/table">
            <a:tbl>
              <a:tblPr firstRow="1" bandRow="1">
                <a:tableStyleId>{5C22544A-7EE6-4342-B048-85BDC9FD1C3A}</a:tableStyleId>
              </a:tblPr>
              <a:tblGrid>
                <a:gridCol w="1879457"/>
                <a:gridCol w="3092720"/>
                <a:gridCol w="3596775"/>
              </a:tblGrid>
              <a:tr h="370840">
                <a:tc>
                  <a:txBody>
                    <a:bodyPr/>
                    <a:lstStyle/>
                    <a:p>
                      <a:r>
                        <a:rPr lang="en-GB" sz="1000" dirty="0" smtClean="0"/>
                        <a:t>ORGANISATION</a:t>
                      </a:r>
                      <a:endParaRPr lang="en-GB" sz="1000" dirty="0"/>
                    </a:p>
                  </a:txBody>
                  <a:tcPr/>
                </a:tc>
                <a:tc>
                  <a:txBody>
                    <a:bodyPr/>
                    <a:lstStyle/>
                    <a:p>
                      <a:r>
                        <a:rPr lang="en-GB" sz="1000" dirty="0" smtClean="0"/>
                        <a:t>SERVICES</a:t>
                      </a:r>
                      <a:endParaRPr lang="en-GB" sz="1000" dirty="0"/>
                    </a:p>
                  </a:txBody>
                  <a:tcPr/>
                </a:tc>
                <a:tc>
                  <a:txBody>
                    <a:bodyPr/>
                    <a:lstStyle/>
                    <a:p>
                      <a:r>
                        <a:rPr lang="en-GB" sz="1000" dirty="0" smtClean="0"/>
                        <a:t>CONTACT</a:t>
                      </a:r>
                      <a:endParaRPr lang="en-GB" sz="1000" dirty="0"/>
                    </a:p>
                  </a:txBody>
                  <a:tcPr/>
                </a:tc>
              </a:tr>
              <a:tr h="370840">
                <a:tc>
                  <a:txBody>
                    <a:bodyPr/>
                    <a:lstStyle/>
                    <a:p>
                      <a:r>
                        <a:rPr lang="en-GB" sz="1000" dirty="0" smtClean="0">
                          <a:hlinkClick r:id="rId4"/>
                        </a:rPr>
                        <a:t>Empower Project </a:t>
                      </a:r>
                      <a:endParaRPr lang="en-GB" sz="1000" dirty="0"/>
                    </a:p>
                  </a:txBody>
                  <a:tcPr/>
                </a:tc>
                <a:tc>
                  <a:txBody>
                    <a:bodyPr/>
                    <a:lstStyle/>
                    <a:p>
                      <a:r>
                        <a:rPr lang="en-GB" sz="1000" dirty="0" smtClean="0"/>
                        <a:t>Employment</a:t>
                      </a:r>
                      <a:r>
                        <a:rPr lang="en-GB" sz="1000" baseline="0" dirty="0" smtClean="0"/>
                        <a:t> support, incl. training </a:t>
                      </a:r>
                      <a:endParaRPr lang="en-GB" sz="1000" dirty="0"/>
                    </a:p>
                  </a:txBody>
                  <a:tcPr/>
                </a:tc>
                <a:tc>
                  <a:txBody>
                    <a:bodyPr/>
                    <a:lstStyle/>
                    <a:p>
                      <a:r>
                        <a:rPr kumimoji="0" lang="en-GB" sz="1000" kern="1200" dirty="0" smtClean="0">
                          <a:solidFill>
                            <a:schemeClr val="dk1"/>
                          </a:solidFill>
                          <a:effectLst/>
                          <a:latin typeface="+mn-lt"/>
                          <a:ea typeface="+mn-ea"/>
                          <a:cs typeface="+mn-cs"/>
                        </a:rPr>
                        <a:t>020 7732 0007 /</a:t>
                      </a:r>
                      <a:r>
                        <a:rPr kumimoji="0" lang="en-GB" sz="1000" kern="1200" baseline="0" dirty="0" smtClean="0">
                          <a:solidFill>
                            <a:schemeClr val="dk1"/>
                          </a:solidFill>
                          <a:effectLst/>
                          <a:latin typeface="+mn-lt"/>
                          <a:ea typeface="+mn-ea"/>
                          <a:cs typeface="+mn-cs"/>
                        </a:rPr>
                        <a:t> </a:t>
                      </a:r>
                      <a:r>
                        <a:rPr kumimoji="0" lang="en-GB" sz="1000" kern="1200" dirty="0" smtClean="0">
                          <a:solidFill>
                            <a:schemeClr val="dk1"/>
                          </a:solidFill>
                          <a:effectLst/>
                          <a:latin typeface="+mn-lt"/>
                          <a:ea typeface="+mn-ea"/>
                          <a:cs typeface="+mn-cs"/>
                        </a:rPr>
                        <a:t>07961 500 627 </a:t>
                      </a:r>
                    </a:p>
                    <a:p>
                      <a:r>
                        <a:rPr kumimoji="0" lang="en-GB" sz="1000" kern="1200" dirty="0" smtClean="0">
                          <a:solidFill>
                            <a:schemeClr val="dk1"/>
                          </a:solidFill>
                          <a:effectLst/>
                          <a:latin typeface="+mn-lt"/>
                          <a:ea typeface="+mn-ea"/>
                          <a:cs typeface="+mn-cs"/>
                        </a:rPr>
                        <a:t>Mon-Fri</a:t>
                      </a:r>
                      <a:r>
                        <a:rPr kumimoji="0" lang="en-GB" sz="1000" kern="1200" baseline="0" dirty="0" smtClean="0">
                          <a:solidFill>
                            <a:schemeClr val="dk1"/>
                          </a:solidFill>
                          <a:effectLst/>
                          <a:latin typeface="+mn-lt"/>
                          <a:ea typeface="+mn-ea"/>
                          <a:cs typeface="+mn-cs"/>
                        </a:rPr>
                        <a:t> 09:30 – 17:00 </a:t>
                      </a:r>
                    </a:p>
                    <a:p>
                      <a:r>
                        <a:rPr kumimoji="0" lang="en-GB" sz="1000" kern="1200" dirty="0" smtClean="0">
                          <a:solidFill>
                            <a:schemeClr val="dk1"/>
                          </a:solidFill>
                          <a:effectLst/>
                          <a:latin typeface="+mn-lt"/>
                          <a:ea typeface="+mn-ea"/>
                          <a:cs typeface="+mn-cs"/>
                        </a:rPr>
                        <a:t>SE1 6TE </a:t>
                      </a:r>
                    </a:p>
                  </a:txBody>
                  <a:tcPr/>
                </a:tc>
              </a:tr>
              <a:tr h="370840">
                <a:tc>
                  <a:txBody>
                    <a:bodyPr/>
                    <a:lstStyle/>
                    <a:p>
                      <a:r>
                        <a:rPr lang="en-GB" sz="1000" dirty="0" smtClean="0">
                          <a:hlinkClick r:id="rId5"/>
                        </a:rPr>
                        <a:t>GROW</a:t>
                      </a:r>
                      <a:endParaRPr lang="en-GB" sz="1000" dirty="0"/>
                    </a:p>
                  </a:txBody>
                  <a:tcPr/>
                </a:tc>
                <a:tc>
                  <a:txBody>
                    <a:bodyPr/>
                    <a:lstStyle/>
                    <a:p>
                      <a:r>
                        <a:rPr lang="en-GB" sz="1000" dirty="0" smtClean="0"/>
                        <a:t>Employment support for young people  </a:t>
                      </a:r>
                      <a:endParaRPr lang="en-GB"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000" kern="1200" dirty="0" smtClean="0">
                          <a:solidFill>
                            <a:schemeClr val="dk1"/>
                          </a:solidFill>
                          <a:effectLst/>
                          <a:latin typeface="+mn-lt"/>
                          <a:ea typeface="+mn-ea"/>
                          <a:cs typeface="+mn-cs"/>
                        </a:rPr>
                        <a:t>020 7708 8000 /</a:t>
                      </a:r>
                      <a:r>
                        <a:rPr kumimoji="0" lang="en-GB" sz="1000" kern="1200" baseline="0" dirty="0" smtClean="0">
                          <a:solidFill>
                            <a:schemeClr val="dk1"/>
                          </a:solidFill>
                          <a:effectLst/>
                          <a:latin typeface="+mn-lt"/>
                          <a:ea typeface="+mn-ea"/>
                          <a:cs typeface="+mn-cs"/>
                        </a:rPr>
                        <a:t> </a:t>
                      </a:r>
                      <a:r>
                        <a:rPr kumimoji="0" lang="en-GB" sz="1000" kern="1200" dirty="0" smtClean="0">
                          <a:solidFill>
                            <a:schemeClr val="dk1"/>
                          </a:solidFill>
                          <a:effectLst/>
                          <a:latin typeface="+mn-lt"/>
                          <a:ea typeface="+mn-ea"/>
                          <a:cs typeface="+mn-cs"/>
                        </a:rPr>
                        <a:t>020 7708 8000 /</a:t>
                      </a:r>
                      <a:r>
                        <a:rPr kumimoji="0" lang="en-GB" sz="1000" kern="1200" baseline="0" dirty="0" smtClean="0">
                          <a:solidFill>
                            <a:schemeClr val="dk1"/>
                          </a:solidFill>
                          <a:effectLst/>
                          <a:latin typeface="+mn-lt"/>
                          <a:ea typeface="+mn-ea"/>
                          <a:cs typeface="+mn-cs"/>
                        </a:rPr>
                        <a:t> </a:t>
                      </a:r>
                      <a:r>
                        <a:rPr kumimoji="0" lang="en-GB" sz="1000" u="sng" kern="1200" dirty="0" smtClean="0">
                          <a:solidFill>
                            <a:schemeClr val="dk1"/>
                          </a:solidFill>
                          <a:effectLst/>
                          <a:latin typeface="+mn-lt"/>
                          <a:ea typeface="+mn-ea"/>
                          <a:cs typeface="+mn-cs"/>
                          <a:hlinkClick r:id="rId6"/>
                        </a:rPr>
                        <a:t>GROWproject@stgilestrust.org.uk</a:t>
                      </a:r>
                      <a:endParaRPr kumimoji="0" lang="en-GB" sz="1000" kern="1200" dirty="0" smtClean="0">
                        <a:solidFill>
                          <a:schemeClr val="dk1"/>
                        </a:solidFill>
                        <a:effectLst/>
                        <a:latin typeface="+mn-lt"/>
                        <a:ea typeface="+mn-ea"/>
                        <a:cs typeface="+mn-cs"/>
                      </a:endParaRPr>
                    </a:p>
                  </a:txBody>
                  <a:tcPr/>
                </a:tc>
              </a:tr>
              <a:tr h="370840">
                <a:tc>
                  <a:txBody>
                    <a:bodyPr/>
                    <a:lstStyle/>
                    <a:p>
                      <a:r>
                        <a:rPr lang="en-GB" sz="1000" dirty="0" smtClean="0">
                          <a:hlinkClick r:id="rId7"/>
                        </a:rPr>
                        <a:t>St</a:t>
                      </a:r>
                      <a:r>
                        <a:rPr lang="en-GB" sz="1000" baseline="0" dirty="0" smtClean="0">
                          <a:hlinkClick r:id="rId7"/>
                        </a:rPr>
                        <a:t> Giles’ Trust</a:t>
                      </a:r>
                      <a:endParaRPr lang="en-GB" sz="1000" dirty="0"/>
                    </a:p>
                  </a:txBody>
                  <a:tcPr/>
                </a:tc>
                <a:tc>
                  <a:txBody>
                    <a:bodyPr/>
                    <a:lstStyle/>
                    <a:p>
                      <a:r>
                        <a:rPr lang="en-GB" sz="1000" dirty="0" smtClean="0"/>
                        <a:t>Support and advice </a:t>
                      </a:r>
                      <a:endParaRPr lang="en-GB" sz="1000" dirty="0"/>
                    </a:p>
                  </a:txBody>
                  <a:tcPr/>
                </a:tc>
                <a:tc>
                  <a:txBody>
                    <a:bodyPr/>
                    <a:lstStyle/>
                    <a:p>
                      <a:r>
                        <a:rPr kumimoji="0" lang="en-GB" sz="1000" kern="1200" dirty="0" smtClean="0">
                          <a:solidFill>
                            <a:schemeClr val="dk1"/>
                          </a:solidFill>
                          <a:effectLst/>
                          <a:latin typeface="+mn-lt"/>
                          <a:ea typeface="+mn-ea"/>
                          <a:cs typeface="+mn-cs"/>
                        </a:rPr>
                        <a:t>020 7708 8000 </a:t>
                      </a:r>
                    </a:p>
                    <a:p>
                      <a:r>
                        <a:rPr kumimoji="0" lang="en-GB" sz="1000" kern="1200" dirty="0" smtClean="0">
                          <a:solidFill>
                            <a:schemeClr val="dk1"/>
                          </a:solidFill>
                          <a:effectLst/>
                          <a:latin typeface="+mn-lt"/>
                          <a:ea typeface="+mn-ea"/>
                          <a:cs typeface="+mn-cs"/>
                        </a:rPr>
                        <a:t>64-68 Camberwell Church Street,</a:t>
                      </a:r>
                      <a:r>
                        <a:rPr kumimoji="0" lang="en-GB" sz="1000" kern="1200" baseline="0" dirty="0" smtClean="0">
                          <a:solidFill>
                            <a:schemeClr val="dk1"/>
                          </a:solidFill>
                          <a:effectLst/>
                          <a:latin typeface="+mn-lt"/>
                          <a:ea typeface="+mn-ea"/>
                          <a:cs typeface="+mn-cs"/>
                        </a:rPr>
                        <a:t> </a:t>
                      </a:r>
                      <a:r>
                        <a:rPr kumimoji="0" lang="en-GB" sz="1000" kern="1200" dirty="0" smtClean="0">
                          <a:solidFill>
                            <a:schemeClr val="dk1"/>
                          </a:solidFill>
                          <a:effectLst/>
                          <a:latin typeface="+mn-lt"/>
                          <a:ea typeface="+mn-ea"/>
                          <a:cs typeface="+mn-cs"/>
                        </a:rPr>
                        <a:t>SE5 8JB</a:t>
                      </a:r>
                      <a:endParaRPr lang="en-GB" sz="1000" dirty="0"/>
                    </a:p>
                  </a:txBody>
                  <a:tcPr/>
                </a:tc>
              </a:tr>
              <a:tr h="370840">
                <a:tc>
                  <a:txBody>
                    <a:bodyPr/>
                    <a:lstStyle/>
                    <a:p>
                      <a:r>
                        <a:rPr lang="en-GB" sz="1000" dirty="0" smtClean="0">
                          <a:hlinkClick r:id="rId8"/>
                        </a:rPr>
                        <a:t>Bounce Back </a:t>
                      </a:r>
                      <a:endParaRPr lang="en-GB" sz="1000" dirty="0"/>
                    </a:p>
                  </a:txBody>
                  <a:tcPr/>
                </a:tc>
                <a:tc>
                  <a:txBody>
                    <a:bodyPr/>
                    <a:lstStyle/>
                    <a:p>
                      <a:r>
                        <a:rPr lang="en-GB" sz="1000" dirty="0" smtClean="0"/>
                        <a:t>Practical</a:t>
                      </a:r>
                      <a:r>
                        <a:rPr lang="en-GB" sz="1000" baseline="0" dirty="0" smtClean="0"/>
                        <a:t> t</a:t>
                      </a:r>
                      <a:r>
                        <a:rPr lang="en-GB" sz="1000" dirty="0" smtClean="0"/>
                        <a:t>raining courses for young people</a:t>
                      </a:r>
                      <a:endParaRPr lang="en-GB" sz="1000" dirty="0"/>
                    </a:p>
                  </a:txBody>
                  <a:tcPr/>
                </a:tc>
                <a:tc>
                  <a:txBody>
                    <a:bodyPr/>
                    <a:lstStyle/>
                    <a:p>
                      <a:r>
                        <a:rPr lang="en-GB" sz="1000" b="0" dirty="0" smtClean="0"/>
                        <a:t>020 7735 1256 </a:t>
                      </a:r>
                    </a:p>
                    <a:p>
                      <a:r>
                        <a:rPr kumimoji="0" lang="en-GB" sz="1000" b="0" i="0" u="none" strike="noStrike" kern="1200" baseline="0" dirty="0" smtClean="0">
                          <a:solidFill>
                            <a:schemeClr val="dk1"/>
                          </a:solidFill>
                          <a:latin typeface="+mn-lt"/>
                          <a:ea typeface="+mn-ea"/>
                          <a:cs typeface="+mn-cs"/>
                        </a:rPr>
                        <a:t>Pop Brixton Unit L05 and L10, 49 Brixton Station Road, SW9 8PQ</a:t>
                      </a:r>
                      <a:endParaRPr lang="en-GB" sz="1000" dirty="0"/>
                    </a:p>
                  </a:txBody>
                  <a:tcPr/>
                </a:tc>
              </a:tr>
              <a:tr h="370840">
                <a:tc>
                  <a:txBody>
                    <a:bodyPr/>
                    <a:lstStyle/>
                    <a:p>
                      <a:r>
                        <a:rPr lang="en-GB" sz="1000" dirty="0" smtClean="0">
                          <a:hlinkClick r:id="rId9"/>
                        </a:rPr>
                        <a:t>Catch 22:</a:t>
                      </a:r>
                      <a:r>
                        <a:rPr lang="en-GB" sz="1000" baseline="0" dirty="0" smtClean="0">
                          <a:hlinkClick r:id="rId9"/>
                        </a:rPr>
                        <a:t> Offender Management and Resettlement</a:t>
                      </a:r>
                      <a:endParaRPr lang="en-GB" sz="1000" dirty="0"/>
                    </a:p>
                  </a:txBody>
                  <a:tcPr/>
                </a:tc>
                <a:tc>
                  <a:txBody>
                    <a:bodyPr/>
                    <a:lstStyle/>
                    <a:p>
                      <a:r>
                        <a:rPr lang="en-GB" sz="1000" dirty="0" smtClean="0"/>
                        <a:t>Support for adult male prisoners from entry</a:t>
                      </a:r>
                      <a:r>
                        <a:rPr lang="en-GB" sz="1000" baseline="0" dirty="0" smtClean="0"/>
                        <a:t> to prison to transition back into community life </a:t>
                      </a:r>
                      <a:endParaRPr lang="en-GB" sz="1000" dirty="0"/>
                    </a:p>
                  </a:txBody>
                  <a:tcPr/>
                </a:tc>
                <a:tc>
                  <a:txBody>
                    <a:bodyPr/>
                    <a:lstStyle/>
                    <a:p>
                      <a:r>
                        <a:rPr lang="en-GB" sz="1000" dirty="0" smtClean="0"/>
                        <a:t>0208 3317418</a:t>
                      </a:r>
                      <a:endParaRPr lang="en-GB" sz="1000" dirty="0"/>
                    </a:p>
                  </a:txBody>
                  <a:tcPr/>
                </a:tc>
              </a:tr>
              <a:tr h="370840">
                <a:tc>
                  <a:txBody>
                    <a:bodyPr/>
                    <a:lstStyle/>
                    <a:p>
                      <a:r>
                        <a:rPr lang="en-GB" sz="1000" dirty="0" smtClean="0">
                          <a:hlinkClick r:id="rId10"/>
                        </a:rPr>
                        <a:t>Revolving Doors</a:t>
                      </a:r>
                      <a:endParaRPr lang="en-GB" sz="1000" dirty="0"/>
                    </a:p>
                  </a:txBody>
                  <a:tcPr/>
                </a:tc>
                <a:tc>
                  <a:txBody>
                    <a:bodyPr/>
                    <a:lstStyle/>
                    <a:p>
                      <a:r>
                        <a:rPr lang="en-GB" sz="1000" dirty="0" smtClean="0"/>
                        <a:t>Support and advice</a:t>
                      </a:r>
                      <a:r>
                        <a:rPr lang="en-GB" sz="1000" baseline="0" dirty="0" smtClean="0"/>
                        <a:t> for those with mental health problems </a:t>
                      </a:r>
                    </a:p>
                    <a:p>
                      <a:r>
                        <a:rPr lang="en-GB" sz="1000" baseline="0" dirty="0" smtClean="0"/>
                        <a:t>Support forum </a:t>
                      </a:r>
                      <a:endParaRPr lang="en-GB" sz="1000" dirty="0"/>
                    </a:p>
                  </a:txBody>
                  <a:tcPr/>
                </a:tc>
                <a:tc>
                  <a:txBody>
                    <a:bodyPr/>
                    <a:lstStyle/>
                    <a:p>
                      <a:r>
                        <a:rPr lang="en-GB" sz="1000" dirty="0" smtClean="0"/>
                        <a:t>020 7407 0747 </a:t>
                      </a:r>
                      <a:endParaRPr lang="en-GB" sz="1000" dirty="0"/>
                    </a:p>
                  </a:txBody>
                  <a:tcPr/>
                </a:tc>
              </a:tr>
              <a:tr h="370840">
                <a:tc>
                  <a:txBody>
                    <a:bodyPr/>
                    <a:lstStyle/>
                    <a:p>
                      <a:r>
                        <a:rPr lang="en-GB" sz="1000" dirty="0" smtClean="0">
                          <a:hlinkClick r:id="rId11"/>
                        </a:rPr>
                        <a:t>Clinks</a:t>
                      </a:r>
                      <a:endParaRPr lang="en-GB" sz="1000" dirty="0"/>
                    </a:p>
                  </a:txBody>
                  <a:tcPr/>
                </a:tc>
                <a:tc>
                  <a:txBody>
                    <a:bodyPr/>
                    <a:lstStyle/>
                    <a:p>
                      <a:r>
                        <a:rPr lang="en-GB" sz="1000" dirty="0" smtClean="0"/>
                        <a:t>Information</a:t>
                      </a:r>
                      <a:r>
                        <a:rPr lang="en-GB" sz="1000" baseline="0" dirty="0" smtClean="0"/>
                        <a:t> </a:t>
                      </a:r>
                      <a:endParaRPr lang="en-GB" sz="1000" dirty="0"/>
                    </a:p>
                  </a:txBody>
                  <a:tcPr/>
                </a:tc>
                <a:tc>
                  <a:txBody>
                    <a:bodyPr/>
                    <a:lstStyle/>
                    <a:p>
                      <a:r>
                        <a:rPr lang="en-GB" sz="1000" dirty="0" smtClean="0">
                          <a:hlinkClick r:id="rId12"/>
                        </a:rPr>
                        <a:t>Directory of services </a:t>
                      </a:r>
                      <a:endParaRPr lang="en-GB" sz="1000" dirty="0"/>
                    </a:p>
                  </a:txBody>
                  <a:tcPr/>
                </a:tc>
              </a:tr>
              <a:tr h="370840">
                <a:tc>
                  <a:txBody>
                    <a:bodyPr/>
                    <a:lstStyle/>
                    <a:p>
                      <a:r>
                        <a:rPr lang="en-GB" sz="1000" dirty="0" smtClean="0">
                          <a:hlinkClick r:id="rId13"/>
                        </a:rPr>
                        <a:t>Bridging the Gap </a:t>
                      </a:r>
                      <a:endParaRPr lang="en-GB" sz="1000" dirty="0"/>
                    </a:p>
                  </a:txBody>
                  <a:tcPr/>
                </a:tc>
                <a:tc>
                  <a:txBody>
                    <a:bodyPr/>
                    <a:lstStyle/>
                    <a:p>
                      <a:r>
                        <a:rPr lang="en-GB" sz="1000" dirty="0" smtClean="0"/>
                        <a:t>Support and advice </a:t>
                      </a:r>
                      <a:endParaRPr lang="en-GB" sz="1000" dirty="0"/>
                    </a:p>
                  </a:txBody>
                  <a:tcPr/>
                </a:tc>
                <a:tc>
                  <a:txBody>
                    <a:bodyPr/>
                    <a:lstStyle/>
                    <a:p>
                      <a:r>
                        <a:rPr kumimoji="0" lang="en-GB" sz="1000" kern="1200" dirty="0" smtClean="0">
                          <a:solidFill>
                            <a:schemeClr val="dk1"/>
                          </a:solidFill>
                          <a:effectLst/>
                          <a:latin typeface="+mn-lt"/>
                          <a:ea typeface="+mn-ea"/>
                          <a:cs typeface="+mn-cs"/>
                        </a:rPr>
                        <a:t>020 8090 1486 </a:t>
                      </a:r>
                      <a:endParaRPr lang="en-GB" sz="1000" dirty="0"/>
                    </a:p>
                  </a:txBody>
                  <a:tcPr/>
                </a:tc>
              </a:tr>
              <a:tr h="370840">
                <a:tc>
                  <a:txBody>
                    <a:bodyPr/>
                    <a:lstStyle/>
                    <a:p>
                      <a:r>
                        <a:rPr lang="en-GB" sz="1000" dirty="0" err="1" smtClean="0">
                          <a:hlinkClick r:id="rId14"/>
                        </a:rPr>
                        <a:t>Startup</a:t>
                      </a:r>
                      <a:endParaRPr lang="en-GB" sz="1000" dirty="0"/>
                    </a:p>
                  </a:txBody>
                  <a:tcPr/>
                </a:tc>
                <a:tc>
                  <a:txBody>
                    <a:bodyPr/>
                    <a:lstStyle/>
                    <a:p>
                      <a:r>
                        <a:rPr lang="en-GB" sz="1000" dirty="0" smtClean="0"/>
                        <a:t>Mentoring programme plus</a:t>
                      </a:r>
                      <a:r>
                        <a:rPr lang="en-GB" sz="1000" baseline="0" dirty="0" smtClean="0"/>
                        <a:t> financial support </a:t>
                      </a:r>
                      <a:r>
                        <a:rPr lang="en-GB" sz="1000" dirty="0" smtClean="0"/>
                        <a:t>for</a:t>
                      </a:r>
                      <a:r>
                        <a:rPr lang="en-GB" sz="1000" baseline="0" dirty="0" smtClean="0"/>
                        <a:t> those seeking self-employment </a:t>
                      </a:r>
                      <a:endParaRPr lang="en-GB" sz="1000" dirty="0"/>
                    </a:p>
                  </a:txBody>
                  <a:tcPr/>
                </a:tc>
                <a:tc>
                  <a:txBody>
                    <a:bodyPr/>
                    <a:lstStyle/>
                    <a:p>
                      <a:r>
                        <a:rPr lang="en-GB" sz="1000" dirty="0" smtClean="0"/>
                        <a:t>01844 279548</a:t>
                      </a:r>
                    </a:p>
                    <a:p>
                      <a:r>
                        <a:rPr lang="en-GB" sz="1000" dirty="0" smtClean="0"/>
                        <a:t>Women’s </a:t>
                      </a:r>
                      <a:r>
                        <a:rPr lang="en-GB" sz="1000" dirty="0" smtClean="0">
                          <a:hlinkClick r:id="rId15"/>
                        </a:rPr>
                        <a:t>programme </a:t>
                      </a:r>
                      <a:endParaRPr lang="en-GB" sz="1000" dirty="0" smtClean="0"/>
                    </a:p>
                  </a:txBody>
                  <a:tcPr/>
                </a:tc>
              </a:tr>
              <a:tr h="370840">
                <a:tc>
                  <a:txBody>
                    <a:bodyPr/>
                    <a:lstStyle/>
                    <a:p>
                      <a:r>
                        <a:rPr lang="en-GB" sz="1000" dirty="0" smtClean="0">
                          <a:hlinkClick r:id="rId16"/>
                        </a:rPr>
                        <a:t>NACRO Resettlement</a:t>
                      </a:r>
                      <a:endParaRPr lang="en-GB" sz="1000" dirty="0"/>
                    </a:p>
                  </a:txBody>
                  <a:tcPr/>
                </a:tc>
                <a:tc>
                  <a:txBody>
                    <a:bodyPr/>
                    <a:lstStyle/>
                    <a:p>
                      <a:r>
                        <a:rPr lang="en-GB" sz="1000" dirty="0" smtClean="0"/>
                        <a:t>Advice on and advocacy</a:t>
                      </a:r>
                      <a:r>
                        <a:rPr lang="en-GB" sz="1000" baseline="0" dirty="0" smtClean="0"/>
                        <a:t> </a:t>
                      </a:r>
                      <a:r>
                        <a:rPr lang="en-GB" sz="1000" dirty="0" smtClean="0"/>
                        <a:t>for barriers to employment </a:t>
                      </a:r>
                      <a:endParaRPr lang="en-GB" sz="1000" dirty="0"/>
                    </a:p>
                  </a:txBody>
                  <a:tcPr/>
                </a:tc>
                <a:tc>
                  <a:txBody>
                    <a:bodyPr/>
                    <a:lstStyle/>
                    <a:p>
                      <a:r>
                        <a:rPr lang="en-GB" sz="1000" dirty="0" smtClean="0"/>
                        <a:t>Resettlement advice: 0300 123 1999 </a:t>
                      </a:r>
                      <a:endParaRPr lang="en-GB" sz="1000" dirty="0"/>
                    </a:p>
                  </a:txBody>
                  <a:tcPr/>
                </a:tc>
              </a:tr>
            </a:tbl>
          </a:graphicData>
        </a:graphic>
      </p:graphicFrame>
      <p:sp>
        <p:nvSpPr>
          <p:cNvPr id="5" name="TextBox 4"/>
          <p:cNvSpPr txBox="1"/>
          <p:nvPr/>
        </p:nvSpPr>
        <p:spPr>
          <a:xfrm>
            <a:off x="251520" y="260648"/>
            <a:ext cx="8496944" cy="369332"/>
          </a:xfrm>
          <a:prstGeom prst="rect">
            <a:avLst/>
          </a:prstGeom>
          <a:noFill/>
        </p:spPr>
        <p:txBody>
          <a:bodyPr wrap="square" rtlCol="0">
            <a:spAutoFit/>
          </a:bodyPr>
          <a:lstStyle/>
          <a:p>
            <a:r>
              <a:rPr lang="en-GB" b="1" dirty="0" smtClean="0"/>
              <a:t>Prison leavers/criminal record 					1/2</a:t>
            </a:r>
            <a:endParaRPr lang="en-GB" b="1" dirty="0"/>
          </a:p>
        </p:txBody>
      </p:sp>
    </p:spTree>
    <p:extLst>
      <p:ext uri="{BB962C8B-B14F-4D97-AF65-F5344CB8AC3E}">
        <p14:creationId xmlns:p14="http://schemas.microsoft.com/office/powerpoint/2010/main" val="18148474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4157745104"/>
              </p:ext>
            </p:extLst>
          </p:nvPr>
        </p:nvGraphicFramePr>
        <p:xfrm>
          <a:off x="323528" y="836712"/>
          <a:ext cx="8568952" cy="5064760"/>
        </p:xfrm>
        <a:graphic>
          <a:graphicData uri="http://schemas.openxmlformats.org/drawingml/2006/table">
            <a:tbl>
              <a:tblPr firstRow="1" bandRow="1">
                <a:tableStyleId>{5C22544A-7EE6-4342-B048-85BDC9FD1C3A}</a:tableStyleId>
              </a:tblPr>
              <a:tblGrid>
                <a:gridCol w="1879457"/>
                <a:gridCol w="3092720"/>
                <a:gridCol w="3596775"/>
              </a:tblGrid>
              <a:tr h="370840">
                <a:tc>
                  <a:txBody>
                    <a:bodyPr/>
                    <a:lstStyle/>
                    <a:p>
                      <a:r>
                        <a:rPr lang="en-GB" sz="1000" dirty="0" smtClean="0"/>
                        <a:t>ORGANISATION</a:t>
                      </a:r>
                      <a:endParaRPr lang="en-GB" sz="1000" dirty="0"/>
                    </a:p>
                  </a:txBody>
                  <a:tcPr/>
                </a:tc>
                <a:tc>
                  <a:txBody>
                    <a:bodyPr/>
                    <a:lstStyle/>
                    <a:p>
                      <a:r>
                        <a:rPr lang="en-GB" sz="1000" dirty="0" smtClean="0"/>
                        <a:t>SERVICES</a:t>
                      </a:r>
                      <a:endParaRPr lang="en-GB" sz="1000" dirty="0"/>
                    </a:p>
                  </a:txBody>
                  <a:tcPr/>
                </a:tc>
                <a:tc>
                  <a:txBody>
                    <a:bodyPr/>
                    <a:lstStyle/>
                    <a:p>
                      <a:r>
                        <a:rPr lang="en-GB" sz="1000" dirty="0" smtClean="0"/>
                        <a:t>CONTACT</a:t>
                      </a:r>
                      <a:endParaRPr lang="en-GB" sz="1000" dirty="0"/>
                    </a:p>
                  </a:txBody>
                  <a:tcPr/>
                </a:tc>
              </a:tr>
              <a:tr h="370840">
                <a:tc>
                  <a:txBody>
                    <a:bodyPr/>
                    <a:lstStyle/>
                    <a:p>
                      <a:r>
                        <a:rPr lang="en-GB" sz="1000" dirty="0" smtClean="0">
                          <a:hlinkClick r:id="rId4"/>
                        </a:rPr>
                        <a:t>Unlock</a:t>
                      </a:r>
                      <a:endParaRPr lang="en-GB" sz="1000" dirty="0"/>
                    </a:p>
                  </a:txBody>
                  <a:tcPr/>
                </a:tc>
                <a:tc>
                  <a:txBody>
                    <a:bodyPr/>
                    <a:lstStyle/>
                    <a:p>
                      <a:r>
                        <a:rPr lang="en-GB" sz="1000" b="0" i="0" dirty="0" smtClean="0"/>
                        <a:t>Support,</a:t>
                      </a:r>
                      <a:r>
                        <a:rPr lang="en-GB" sz="1000" b="0" i="0" baseline="0" dirty="0" smtClean="0"/>
                        <a:t> advice and advocacy </a:t>
                      </a:r>
                      <a:endParaRPr lang="en-GB" sz="1000" b="0" i="0" dirty="0"/>
                    </a:p>
                  </a:txBody>
                  <a:tcPr/>
                </a:tc>
                <a:tc>
                  <a:txBody>
                    <a:bodyPr/>
                    <a:lstStyle/>
                    <a:p>
                      <a:r>
                        <a:rPr lang="en-GB" sz="1000" b="0" i="0" dirty="0" smtClean="0"/>
                        <a:t>Self-help information</a:t>
                      </a:r>
                      <a:r>
                        <a:rPr lang="en-GB" sz="1000" b="0" i="0" baseline="0" dirty="0" smtClean="0"/>
                        <a:t> and </a:t>
                      </a:r>
                      <a:r>
                        <a:rPr lang="en-GB" sz="1000" b="0" i="0" baseline="0" dirty="0" smtClean="0">
                          <a:hlinkClick r:id="rId5"/>
                        </a:rPr>
                        <a:t>online forum </a:t>
                      </a:r>
                      <a:endParaRPr lang="en-GB" sz="1000" b="0" i="0" dirty="0" smtClean="0"/>
                    </a:p>
                    <a:p>
                      <a:r>
                        <a:rPr lang="en-GB" sz="1000" b="0" i="0" dirty="0" smtClean="0"/>
                        <a:t>Helpline: </a:t>
                      </a:r>
                      <a:r>
                        <a:rPr kumimoji="0" lang="en-GB" sz="1000" kern="1200" dirty="0" smtClean="0">
                          <a:solidFill>
                            <a:schemeClr val="dk1"/>
                          </a:solidFill>
                          <a:effectLst/>
                          <a:latin typeface="+mn-lt"/>
                          <a:ea typeface="+mn-ea"/>
                          <a:cs typeface="+mn-cs"/>
                        </a:rPr>
                        <a:t>01634 247350 – Mon-Fri 10:00-16:00 </a:t>
                      </a:r>
                      <a:endParaRPr lang="en-GB" sz="1000" b="0" i="0" dirty="0"/>
                    </a:p>
                  </a:txBody>
                  <a:tcPr/>
                </a:tc>
              </a:tr>
              <a:tr h="370840">
                <a:tc>
                  <a:txBody>
                    <a:bodyPr/>
                    <a:lstStyle/>
                    <a:p>
                      <a:r>
                        <a:rPr lang="en-GB" sz="1000" dirty="0" smtClean="0">
                          <a:hlinkClick r:id="rId6"/>
                        </a:rPr>
                        <a:t>Offenders’ Families Helpline</a:t>
                      </a:r>
                      <a:endParaRPr lang="en-GB" sz="1000" dirty="0"/>
                    </a:p>
                  </a:txBody>
                  <a:tcPr/>
                </a:tc>
                <a:tc>
                  <a:txBody>
                    <a:bodyPr/>
                    <a:lstStyle/>
                    <a:p>
                      <a:r>
                        <a:rPr lang="en-GB" sz="1000" b="0" i="0" dirty="0" smtClean="0"/>
                        <a:t>Helpline for those</a:t>
                      </a:r>
                      <a:r>
                        <a:rPr lang="en-GB" sz="1000" b="0" i="0" baseline="0" dirty="0" smtClean="0"/>
                        <a:t> with relatives in criminal justice system </a:t>
                      </a:r>
                      <a:endParaRPr lang="en-GB" sz="1000" b="0" i="0" dirty="0"/>
                    </a:p>
                  </a:txBody>
                  <a:tcPr/>
                </a:tc>
                <a:tc>
                  <a:txBody>
                    <a:bodyPr/>
                    <a:lstStyle/>
                    <a:p>
                      <a:r>
                        <a:rPr lang="en-GB" sz="1000" b="0" i="0" dirty="0" smtClean="0"/>
                        <a:t>0808 808 2003 – free,</a:t>
                      </a:r>
                      <a:r>
                        <a:rPr lang="en-GB" sz="1000" b="0" i="0" baseline="0" dirty="0" smtClean="0"/>
                        <a:t> Mon-Fri 09:00-20:00, Sat-Sun 10:00-15:00 </a:t>
                      </a:r>
                      <a:endParaRPr lang="en-GB" sz="1000" b="0" i="0" dirty="0"/>
                    </a:p>
                  </a:txBody>
                  <a:tcPr/>
                </a:tc>
              </a:tr>
              <a:tr h="370840">
                <a:tc>
                  <a:txBody>
                    <a:bodyPr/>
                    <a:lstStyle/>
                    <a:p>
                      <a:r>
                        <a:rPr lang="en-GB" sz="1000" dirty="0" smtClean="0">
                          <a:hlinkClick r:id="rId7"/>
                        </a:rPr>
                        <a:t>PACT</a:t>
                      </a:r>
                      <a:endParaRPr lang="en-GB"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i="0" dirty="0" smtClean="0"/>
                        <a:t>Helpline for those</a:t>
                      </a:r>
                      <a:r>
                        <a:rPr lang="en-GB" sz="1000" b="0" i="0" baseline="0" dirty="0" smtClean="0"/>
                        <a:t> with relatives in criminal justice system </a:t>
                      </a:r>
                      <a:endParaRPr lang="en-GB" sz="1000" b="0" i="0" dirty="0" smtClean="0"/>
                    </a:p>
                    <a:p>
                      <a:endParaRPr lang="en-GB" sz="1000" b="0" i="0" dirty="0"/>
                    </a:p>
                  </a:txBody>
                  <a:tcPr/>
                </a:tc>
                <a:tc>
                  <a:txBody>
                    <a:bodyPr/>
                    <a:lstStyle/>
                    <a:p>
                      <a:r>
                        <a:rPr lang="en-GB" sz="1000" b="0" i="0" dirty="0" smtClean="0">
                          <a:hlinkClick r:id="rId8" action="ppaction://hlinkfile"/>
                        </a:rPr>
                        <a:t>0808 808 3444</a:t>
                      </a:r>
                      <a:endParaRPr lang="en-GB" sz="1000" b="0" i="0" dirty="0"/>
                    </a:p>
                  </a:txBody>
                  <a:tcPr/>
                </a:tc>
              </a:tr>
              <a:tr h="370840">
                <a:tc>
                  <a:txBody>
                    <a:bodyPr/>
                    <a:lstStyle/>
                    <a:p>
                      <a:r>
                        <a:rPr lang="en-GB" sz="1000" dirty="0" err="1" smtClean="0">
                          <a:hlinkClick r:id="rId9"/>
                        </a:rPr>
                        <a:t>ReUnite</a:t>
                      </a:r>
                      <a:endParaRPr lang="en-GB" sz="1000" dirty="0"/>
                    </a:p>
                  </a:txBody>
                  <a:tcPr/>
                </a:tc>
                <a:tc>
                  <a:txBody>
                    <a:bodyPr/>
                    <a:lstStyle/>
                    <a:p>
                      <a:r>
                        <a:rPr lang="en-GB" sz="1000" b="0" i="0" dirty="0" smtClean="0"/>
                        <a:t>Support when</a:t>
                      </a:r>
                      <a:r>
                        <a:rPr lang="en-GB" sz="1000" b="0" i="0" baseline="0" dirty="0" smtClean="0"/>
                        <a:t> a mother is released from prison </a:t>
                      </a:r>
                      <a:endParaRPr lang="en-GB" sz="1000" b="0" i="0" dirty="0"/>
                    </a:p>
                  </a:txBody>
                  <a:tcPr/>
                </a:tc>
                <a:tc>
                  <a:txBody>
                    <a:bodyPr/>
                    <a:lstStyle/>
                    <a:p>
                      <a:r>
                        <a:rPr lang="en-GB" sz="1000" b="0" i="0" dirty="0" smtClean="0"/>
                        <a:t>020 7199 8390</a:t>
                      </a:r>
                    </a:p>
                    <a:p>
                      <a:r>
                        <a:rPr lang="en-GB" sz="1000" b="0" i="0" dirty="0" smtClean="0"/>
                        <a:t>Unit 311, The Blackfriars Foundry,</a:t>
                      </a:r>
                      <a:r>
                        <a:rPr lang="en-GB" sz="1000" b="0" i="0" baseline="0" dirty="0" smtClean="0"/>
                        <a:t> </a:t>
                      </a:r>
                      <a:r>
                        <a:rPr lang="en-GB" sz="1000" b="0" i="0" dirty="0" smtClean="0"/>
                        <a:t>156 Blackfriars Road,</a:t>
                      </a:r>
                      <a:r>
                        <a:rPr lang="en-GB" sz="1000" b="0" i="0" baseline="0" dirty="0" smtClean="0"/>
                        <a:t> </a:t>
                      </a:r>
                      <a:r>
                        <a:rPr lang="en-GB" sz="1000" b="0" i="0" dirty="0" smtClean="0"/>
                        <a:t>SE1 8EN</a:t>
                      </a:r>
                      <a:endParaRPr lang="en-GB" sz="1000" b="0" i="0" dirty="0"/>
                    </a:p>
                  </a:txBody>
                  <a:tcPr/>
                </a:tc>
              </a:tr>
              <a:tr h="370840">
                <a:tc>
                  <a:txBody>
                    <a:bodyPr/>
                    <a:lstStyle/>
                    <a:p>
                      <a:r>
                        <a:rPr lang="en-GB" sz="1000" dirty="0" smtClean="0">
                          <a:hlinkClick r:id="rId10"/>
                        </a:rPr>
                        <a:t>Langley</a:t>
                      </a:r>
                      <a:r>
                        <a:rPr lang="en-GB" sz="1000" baseline="0" dirty="0" smtClean="0">
                          <a:hlinkClick r:id="rId10"/>
                        </a:rPr>
                        <a:t> House Trust</a:t>
                      </a:r>
                      <a:endParaRPr lang="en-GB" sz="1000" dirty="0"/>
                    </a:p>
                  </a:txBody>
                  <a:tcPr/>
                </a:tc>
                <a:tc>
                  <a:txBody>
                    <a:bodyPr/>
                    <a:lstStyle/>
                    <a:p>
                      <a:r>
                        <a:rPr lang="en-GB" sz="1000" b="0" i="0" dirty="0" smtClean="0"/>
                        <a:t>Support and advice incl.</a:t>
                      </a:r>
                      <a:r>
                        <a:rPr lang="en-GB" sz="1000" b="0" i="0" baseline="0" dirty="0" smtClean="0"/>
                        <a:t> 4 London residential projects </a:t>
                      </a:r>
                      <a:endParaRPr lang="en-GB" sz="1000" b="0" i="0" baseline="0" dirty="0"/>
                    </a:p>
                    <a:p>
                      <a:r>
                        <a:rPr lang="en-GB" sz="1000" b="0" i="0" baseline="0" dirty="0" smtClean="0">
                          <a:hlinkClick r:id="rId11"/>
                        </a:rPr>
                        <a:t>Pathways to Change </a:t>
                      </a:r>
                      <a:r>
                        <a:rPr lang="en-GB" sz="1000" b="0" i="0" baseline="0" dirty="0" smtClean="0"/>
                        <a:t>programme with </a:t>
                      </a:r>
                      <a:r>
                        <a:rPr lang="en-GB" sz="1000" b="0" i="0" baseline="0" dirty="0" err="1" smtClean="0">
                          <a:hlinkClick r:id="rId10"/>
                        </a:rPr>
                        <a:t>Kainos</a:t>
                      </a:r>
                      <a:r>
                        <a:rPr lang="en-GB" sz="1000" b="0" i="0" baseline="0" dirty="0" smtClean="0">
                          <a:hlinkClick r:id="rId10"/>
                        </a:rPr>
                        <a:t> Communit</a:t>
                      </a:r>
                      <a:r>
                        <a:rPr lang="en-GB" sz="1000" b="0" i="0" baseline="0" dirty="0" smtClean="0"/>
                        <a:t>y: 6-month programme for 18+ males </a:t>
                      </a:r>
                    </a:p>
                  </a:txBody>
                  <a:tcPr/>
                </a:tc>
                <a:tc>
                  <a:txBody>
                    <a:bodyPr/>
                    <a:lstStyle/>
                    <a:p>
                      <a:r>
                        <a:rPr lang="en-GB" sz="1000" b="0" i="0" dirty="0" smtClean="0"/>
                        <a:t>0208 253 0450</a:t>
                      </a:r>
                    </a:p>
                    <a:p>
                      <a:r>
                        <a:rPr lang="en-GB" sz="1000" b="0" i="0" dirty="0" smtClean="0">
                          <a:hlinkClick r:id="rId12"/>
                        </a:rPr>
                        <a:t>Make a referral</a:t>
                      </a:r>
                      <a:r>
                        <a:rPr lang="en-GB" sz="1000" b="0" i="0" baseline="0" dirty="0" smtClean="0">
                          <a:hlinkClick r:id="rId12"/>
                        </a:rPr>
                        <a:t> </a:t>
                      </a:r>
                      <a:endParaRPr lang="en-GB" sz="1000" b="0" i="0" baseline="0" dirty="0" smtClean="0"/>
                    </a:p>
                    <a:p>
                      <a:r>
                        <a:rPr lang="en-GB" sz="1000" b="0" i="0" dirty="0" smtClean="0"/>
                        <a:t>Pathways</a:t>
                      </a:r>
                      <a:r>
                        <a:rPr lang="en-GB" sz="1000" b="0" i="0" baseline="0" dirty="0" smtClean="0"/>
                        <a:t> to Change: </a:t>
                      </a:r>
                      <a:r>
                        <a:rPr lang="en-GB" sz="1000" b="0" i="0" dirty="0" smtClean="0"/>
                        <a:t>01962 712163</a:t>
                      </a:r>
                      <a:endParaRPr lang="en-GB" sz="1000" b="0" i="0" dirty="0"/>
                    </a:p>
                  </a:txBody>
                  <a:tcPr/>
                </a:tc>
              </a:tr>
              <a:tr h="370840">
                <a:tc>
                  <a:txBody>
                    <a:bodyPr/>
                    <a:lstStyle/>
                    <a:p>
                      <a:r>
                        <a:rPr lang="en-GB" sz="1000" dirty="0" smtClean="0">
                          <a:hlinkClick r:id="rId13"/>
                        </a:rPr>
                        <a:t>Foundation 4 Life </a:t>
                      </a:r>
                      <a:endParaRPr lang="en-GB" sz="1000" dirty="0"/>
                    </a:p>
                  </a:txBody>
                  <a:tcPr/>
                </a:tc>
                <a:tc>
                  <a:txBody>
                    <a:bodyPr/>
                    <a:lstStyle/>
                    <a:p>
                      <a:r>
                        <a:rPr lang="en-GB" sz="1000" b="0" i="0" dirty="0" smtClean="0"/>
                        <a:t>Workshops</a:t>
                      </a:r>
                      <a:r>
                        <a:rPr lang="en-GB" sz="1000" b="0" i="0" baseline="0" dirty="0" smtClean="0"/>
                        <a:t> for young people offending/at risk of re-offending incl. employment support </a:t>
                      </a:r>
                      <a:endParaRPr lang="en-GB" sz="1000" b="0" i="0" dirty="0"/>
                    </a:p>
                  </a:txBody>
                  <a:tcPr/>
                </a:tc>
                <a:tc>
                  <a:txBody>
                    <a:bodyPr/>
                    <a:lstStyle/>
                    <a:p>
                      <a:r>
                        <a:rPr lang="en-GB" sz="1000" b="0" i="0" dirty="0" smtClean="0"/>
                        <a:t>+44 208 662 4480</a:t>
                      </a:r>
                    </a:p>
                    <a:p>
                      <a:r>
                        <a:rPr lang="en-GB" sz="1000" b="0" i="0" dirty="0" smtClean="0"/>
                        <a:t>Pathfinders</a:t>
                      </a:r>
                      <a:r>
                        <a:rPr lang="en-GB" sz="1000" b="0" i="0" baseline="0" dirty="0" smtClean="0"/>
                        <a:t> peer mentoring: </a:t>
                      </a:r>
                      <a:r>
                        <a:rPr lang="en-GB" sz="1000" b="0" i="0" dirty="0" smtClean="0"/>
                        <a:t>+44 208 662 4480</a:t>
                      </a:r>
                    </a:p>
                  </a:txBody>
                  <a:tcPr/>
                </a:tc>
              </a:tr>
              <a:tr h="370840">
                <a:tc>
                  <a:txBody>
                    <a:bodyPr/>
                    <a:lstStyle/>
                    <a:p>
                      <a:r>
                        <a:rPr lang="en-GB" sz="1000" dirty="0" smtClean="0">
                          <a:hlinkClick r:id="rId14"/>
                        </a:rPr>
                        <a:t>Women in Prison</a:t>
                      </a:r>
                      <a:endParaRPr lang="en-GB" sz="1000" dirty="0"/>
                    </a:p>
                  </a:txBody>
                  <a:tcPr/>
                </a:tc>
                <a:tc>
                  <a:txBody>
                    <a:bodyPr/>
                    <a:lstStyle/>
                    <a:p>
                      <a:r>
                        <a:rPr lang="en-GB" sz="1000" b="0" i="0" dirty="0" smtClean="0"/>
                        <a:t>Support and advice </a:t>
                      </a:r>
                    </a:p>
                    <a:p>
                      <a:r>
                        <a:rPr lang="en-GB" sz="1000" b="0" i="0" dirty="0" smtClean="0">
                          <a:hlinkClick r:id="rId15"/>
                        </a:rPr>
                        <a:t>Employment Programme</a:t>
                      </a:r>
                      <a:r>
                        <a:rPr lang="en-GB" sz="1000" b="0" i="0" baseline="0" dirty="0" smtClean="0">
                          <a:hlinkClick r:id="rId15"/>
                        </a:rPr>
                        <a:t> </a:t>
                      </a:r>
                      <a:endParaRPr lang="en-GB" sz="1000" b="0" i="0" baseline="0" dirty="0" smtClean="0"/>
                    </a:p>
                    <a:p>
                      <a:r>
                        <a:rPr lang="en-GB" sz="1000" b="0" i="0" baseline="0" dirty="0" smtClean="0"/>
                        <a:t>The </a:t>
                      </a:r>
                      <a:r>
                        <a:rPr lang="en-GB" sz="1000" b="0" i="0" baseline="0" dirty="0" smtClean="0">
                          <a:hlinkClick r:id="rId16"/>
                        </a:rPr>
                        <a:t>Beth Centre</a:t>
                      </a:r>
                      <a:r>
                        <a:rPr lang="en-GB" sz="1000" b="0" i="0" baseline="0" dirty="0" smtClean="0"/>
                        <a:t>, Lambeth: safe space for support </a:t>
                      </a:r>
                    </a:p>
                    <a:p>
                      <a:r>
                        <a:rPr lang="en-GB" sz="1000" b="0" i="0" baseline="0" dirty="0" smtClean="0">
                          <a:hlinkClick r:id="rId17"/>
                        </a:rPr>
                        <a:t>CARE programme</a:t>
                      </a:r>
                      <a:r>
                        <a:rPr lang="en-GB" sz="1000" b="0" i="0" baseline="0" dirty="0" smtClean="0"/>
                        <a:t>: support groups and mentoring for women with history of violence </a:t>
                      </a:r>
                      <a:endParaRPr lang="en-GB" sz="1000" b="0" i="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i="0" dirty="0" smtClean="0"/>
                        <a:t>0207 359 6674 </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i="0" dirty="0" smtClean="0"/>
                        <a:t>Beth Centre: Hudson House.</a:t>
                      </a:r>
                      <a:r>
                        <a:rPr lang="en-GB" sz="1000" b="0" i="0" baseline="0" dirty="0" smtClean="0"/>
                        <a:t> </a:t>
                      </a:r>
                      <a:r>
                        <a:rPr lang="en-GB" sz="1000" b="0" i="0" dirty="0" smtClean="0"/>
                        <a:t>1 Stockwell Green,</a:t>
                      </a:r>
                      <a:r>
                        <a:rPr lang="en-GB" sz="1000" b="0" i="0" baseline="0" dirty="0" smtClean="0"/>
                        <a:t> </a:t>
                      </a:r>
                      <a:r>
                        <a:rPr lang="en-GB" sz="1000" b="0" i="0" dirty="0" smtClean="0"/>
                        <a:t>Stockwell,</a:t>
                      </a:r>
                      <a:r>
                        <a:rPr lang="en-GB" sz="1000" b="0" i="0" baseline="0" dirty="0" smtClean="0"/>
                        <a:t> </a:t>
                      </a:r>
                      <a:r>
                        <a:rPr lang="en-GB" sz="1000" b="0" i="0" dirty="0" smtClean="0"/>
                        <a:t>SW9 9JF</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i="0" dirty="0" smtClean="0"/>
                        <a:t>0203 869 2170 / send referral form to </a:t>
                      </a:r>
                      <a:r>
                        <a:rPr lang="en-GB" sz="1000" b="0" i="0" dirty="0" smtClean="0">
                          <a:hlinkClick r:id="rId18"/>
                        </a:rPr>
                        <a:t>beth.referrals@wip.cjsm.net</a:t>
                      </a:r>
                      <a:endParaRPr lang="en-GB" sz="1000" b="0" i="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00" b="0" i="0" dirty="0" smtClean="0"/>
                        <a:t>elf-refer drop-in: Wed 10:00-16:00,</a:t>
                      </a:r>
                      <a:r>
                        <a:rPr lang="en-GB" sz="1000" b="0" i="0" baseline="0" dirty="0" smtClean="0"/>
                        <a:t> Fri 13:00-16:00 </a:t>
                      </a:r>
                      <a:endParaRPr lang="en-GB" sz="1000" b="0" i="0" dirty="0" smtClean="0"/>
                    </a:p>
                    <a:p>
                      <a:r>
                        <a:rPr lang="en-GB" sz="1000" b="0" i="0" dirty="0" smtClean="0"/>
                        <a:t>CARE:</a:t>
                      </a:r>
                      <a:r>
                        <a:rPr lang="en-GB" sz="1000" b="0" i="0" baseline="0" dirty="0" smtClean="0"/>
                        <a:t> </a:t>
                      </a:r>
                      <a:r>
                        <a:rPr lang="en-GB" sz="1000" b="0" i="0" dirty="0" smtClean="0"/>
                        <a:t>Unit 10, the Ivories,</a:t>
                      </a:r>
                      <a:r>
                        <a:rPr lang="en-GB" sz="1000" b="0" i="0" baseline="0" dirty="0" smtClean="0"/>
                        <a:t> </a:t>
                      </a:r>
                      <a:r>
                        <a:rPr lang="en-GB" sz="1000" b="0" i="0" dirty="0" smtClean="0"/>
                        <a:t>6 Northampton Street,</a:t>
                      </a:r>
                      <a:r>
                        <a:rPr lang="en-GB" sz="1000" b="0" i="0" baseline="0" dirty="0" smtClean="0"/>
                        <a:t> </a:t>
                      </a:r>
                      <a:r>
                        <a:rPr lang="en-GB" sz="1000" b="0" i="0" dirty="0" smtClean="0"/>
                        <a:t>N1 2HY </a:t>
                      </a:r>
                    </a:p>
                    <a:p>
                      <a:r>
                        <a:rPr lang="en-GB" sz="1000" b="0" i="0" dirty="0" smtClean="0"/>
                        <a:t>0800 953 0125</a:t>
                      </a:r>
                      <a:endParaRPr lang="en-GB" sz="1000" b="0" i="0" dirty="0"/>
                    </a:p>
                  </a:txBody>
                  <a:tcPr/>
                </a:tc>
              </a:tr>
              <a:tr h="370840">
                <a:tc>
                  <a:txBody>
                    <a:bodyPr/>
                    <a:lstStyle/>
                    <a:p>
                      <a:r>
                        <a:rPr lang="en-GB" sz="1000" dirty="0" smtClean="0">
                          <a:hlinkClick r:id="rId19"/>
                        </a:rPr>
                        <a:t>BLAST</a:t>
                      </a:r>
                      <a:endParaRPr lang="en-GB" sz="1000" dirty="0"/>
                    </a:p>
                  </a:txBody>
                  <a:tcPr/>
                </a:tc>
                <a:tc>
                  <a:txBody>
                    <a:bodyPr/>
                    <a:lstStyle/>
                    <a:p>
                      <a:r>
                        <a:rPr lang="en-GB" sz="1000" b="0" i="0" dirty="0" smtClean="0"/>
                        <a:t>Training</a:t>
                      </a:r>
                      <a:r>
                        <a:rPr lang="en-GB" sz="1000" b="0" i="0" baseline="0" dirty="0" smtClean="0"/>
                        <a:t> and mentoring programmes for ex-offenders</a:t>
                      </a:r>
                    </a:p>
                  </a:txBody>
                  <a:tcPr/>
                </a:tc>
                <a:tc>
                  <a:txBody>
                    <a:bodyPr/>
                    <a:lstStyle/>
                    <a:p>
                      <a:r>
                        <a:rPr lang="en-GB" sz="1000" b="0" i="0" dirty="0" smtClean="0"/>
                        <a:t>+44 (0) 1753 891829 </a:t>
                      </a:r>
                      <a:endParaRPr lang="en-GB" sz="1000" b="0" i="0" dirty="0"/>
                    </a:p>
                  </a:txBody>
                  <a:tcPr/>
                </a:tc>
              </a:tr>
            </a:tbl>
          </a:graphicData>
        </a:graphic>
      </p:graphicFrame>
      <p:sp>
        <p:nvSpPr>
          <p:cNvPr id="5" name="TextBox 4"/>
          <p:cNvSpPr txBox="1"/>
          <p:nvPr/>
        </p:nvSpPr>
        <p:spPr>
          <a:xfrm>
            <a:off x="228650" y="260648"/>
            <a:ext cx="8640960" cy="646331"/>
          </a:xfrm>
          <a:prstGeom prst="rect">
            <a:avLst/>
          </a:prstGeom>
          <a:noFill/>
        </p:spPr>
        <p:txBody>
          <a:bodyPr wrap="square" rtlCol="0">
            <a:spAutoFit/>
          </a:bodyPr>
          <a:lstStyle/>
          <a:p>
            <a:r>
              <a:rPr lang="en-GB" b="1" dirty="0" smtClean="0"/>
              <a:t>Prison leavers/criminal record					2/2		 </a:t>
            </a:r>
            <a:endParaRPr lang="en-GB" b="1" dirty="0"/>
          </a:p>
        </p:txBody>
      </p:sp>
    </p:spTree>
    <p:extLst>
      <p:ext uri="{BB962C8B-B14F-4D97-AF65-F5344CB8AC3E}">
        <p14:creationId xmlns:p14="http://schemas.microsoft.com/office/powerpoint/2010/main" val="13625470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3667956146"/>
              </p:ext>
            </p:extLst>
          </p:nvPr>
        </p:nvGraphicFramePr>
        <p:xfrm>
          <a:off x="323528" y="836712"/>
          <a:ext cx="8568952" cy="4424680"/>
        </p:xfrm>
        <a:graphic>
          <a:graphicData uri="http://schemas.openxmlformats.org/drawingml/2006/table">
            <a:tbl>
              <a:tblPr firstRow="1" bandRow="1">
                <a:tableStyleId>{5C22544A-7EE6-4342-B048-85BDC9FD1C3A}</a:tableStyleId>
              </a:tblPr>
              <a:tblGrid>
                <a:gridCol w="1879457"/>
                <a:gridCol w="3092720"/>
                <a:gridCol w="3596775"/>
              </a:tblGrid>
              <a:tr h="370840">
                <a:tc>
                  <a:txBody>
                    <a:bodyPr/>
                    <a:lstStyle/>
                    <a:p>
                      <a:r>
                        <a:rPr lang="en-GB" sz="1000" dirty="0" smtClean="0"/>
                        <a:t>ORGANISATION</a:t>
                      </a:r>
                      <a:endParaRPr lang="en-GB" sz="1000" dirty="0"/>
                    </a:p>
                  </a:txBody>
                  <a:tcPr/>
                </a:tc>
                <a:tc>
                  <a:txBody>
                    <a:bodyPr/>
                    <a:lstStyle/>
                    <a:p>
                      <a:r>
                        <a:rPr lang="en-GB" sz="1000" dirty="0" smtClean="0"/>
                        <a:t>SERVICES</a:t>
                      </a:r>
                      <a:endParaRPr lang="en-GB" sz="1000" dirty="0"/>
                    </a:p>
                  </a:txBody>
                  <a:tcPr/>
                </a:tc>
                <a:tc>
                  <a:txBody>
                    <a:bodyPr/>
                    <a:lstStyle/>
                    <a:p>
                      <a:r>
                        <a:rPr lang="en-GB" sz="1000" dirty="0" smtClean="0"/>
                        <a:t>CONTACT</a:t>
                      </a:r>
                      <a:endParaRPr lang="en-GB" sz="1000" dirty="0"/>
                    </a:p>
                  </a:txBody>
                  <a:tcPr/>
                </a:tc>
              </a:tr>
              <a:tr h="370840">
                <a:tc>
                  <a:txBody>
                    <a:bodyPr/>
                    <a:lstStyle/>
                    <a:p>
                      <a:r>
                        <a:rPr lang="en-GB" sz="1000" dirty="0" smtClean="0">
                          <a:hlinkClick r:id="rId4"/>
                        </a:rPr>
                        <a:t>Samaritans </a:t>
                      </a:r>
                      <a:endParaRPr lang="en-GB" sz="1000" dirty="0"/>
                    </a:p>
                  </a:txBody>
                  <a:tcPr/>
                </a:tc>
                <a:tc>
                  <a:txBody>
                    <a:bodyPr/>
                    <a:lstStyle/>
                    <a:p>
                      <a:r>
                        <a:rPr lang="en-GB" sz="1000" dirty="0" smtClean="0"/>
                        <a:t>Emergency</a:t>
                      </a:r>
                      <a:r>
                        <a:rPr lang="en-GB" sz="1000" baseline="0" dirty="0" smtClean="0"/>
                        <a:t> support and advice </a:t>
                      </a:r>
                      <a:endParaRPr lang="en-GB" sz="1000" dirty="0"/>
                    </a:p>
                  </a:txBody>
                  <a:tcPr/>
                </a:tc>
                <a:tc>
                  <a:txBody>
                    <a:bodyPr/>
                    <a:lstStyle/>
                    <a:p>
                      <a:r>
                        <a:rPr lang="en-GB" sz="1000" dirty="0" smtClean="0"/>
                        <a:t>116 123</a:t>
                      </a:r>
                      <a:endParaRPr lang="en-GB" sz="1000" b="1" dirty="0"/>
                    </a:p>
                  </a:txBody>
                  <a:tcPr/>
                </a:tc>
              </a:tr>
              <a:tr h="194424">
                <a:tc>
                  <a:txBody>
                    <a:bodyPr/>
                    <a:lstStyle/>
                    <a:p>
                      <a:r>
                        <a:rPr lang="en-GB" sz="1000" dirty="0" err="1" smtClean="0">
                          <a:hlinkClick r:id="rId5"/>
                        </a:rPr>
                        <a:t>HopeLine</a:t>
                      </a:r>
                      <a:r>
                        <a:rPr lang="en-GB" sz="1000" baseline="0" dirty="0" smtClean="0">
                          <a:hlinkClick r:id="rId5"/>
                        </a:rPr>
                        <a:t> UK </a:t>
                      </a:r>
                      <a:endParaRPr lang="en-GB" sz="1000" dirty="0"/>
                    </a:p>
                  </a:txBody>
                  <a:tcPr/>
                </a:tc>
                <a:tc>
                  <a:txBody>
                    <a:bodyPr/>
                    <a:lstStyle/>
                    <a:p>
                      <a:r>
                        <a:rPr lang="en-GB" sz="1000" dirty="0" smtClean="0"/>
                        <a:t>Emergency support</a:t>
                      </a:r>
                      <a:r>
                        <a:rPr lang="en-GB" sz="1000" baseline="0" dirty="0" smtClean="0"/>
                        <a:t> and advice </a:t>
                      </a:r>
                      <a:endParaRPr lang="en-GB" sz="1000" dirty="0"/>
                    </a:p>
                  </a:txBody>
                  <a:tcPr/>
                </a:tc>
                <a:tc>
                  <a:txBody>
                    <a:bodyPr/>
                    <a:lstStyle/>
                    <a:p>
                      <a:r>
                        <a:rPr lang="en-GB" sz="1000" dirty="0" smtClean="0"/>
                        <a:t>08000684141 – Mon-Fri 10:00-22:-00,</a:t>
                      </a:r>
                      <a:r>
                        <a:rPr lang="en-GB" sz="1000" baseline="0" dirty="0" smtClean="0"/>
                        <a:t> Sat-Sun 14:00-22:00 </a:t>
                      </a:r>
                      <a:endParaRPr lang="en-GB" sz="1000" b="0" dirty="0"/>
                    </a:p>
                  </a:txBody>
                  <a:tcPr/>
                </a:tc>
              </a:tr>
              <a:tr h="370840">
                <a:tc>
                  <a:txBody>
                    <a:bodyPr/>
                    <a:lstStyle/>
                    <a:p>
                      <a:r>
                        <a:rPr lang="en-GB" sz="1000" dirty="0" smtClean="0">
                          <a:hlinkClick r:id="rId6"/>
                        </a:rPr>
                        <a:t>The Mix </a:t>
                      </a:r>
                      <a:endParaRPr lang="en-GB" sz="1000" dirty="0"/>
                    </a:p>
                  </a:txBody>
                  <a:tcPr/>
                </a:tc>
                <a:tc>
                  <a:txBody>
                    <a:bodyPr/>
                    <a:lstStyle/>
                    <a:p>
                      <a:r>
                        <a:rPr lang="en-GB" sz="1000" dirty="0" smtClean="0"/>
                        <a:t>Employment</a:t>
                      </a:r>
                      <a:r>
                        <a:rPr lang="en-GB" sz="1000" baseline="0" dirty="0" smtClean="0"/>
                        <a:t> support </a:t>
                      </a:r>
                      <a:endParaRPr lang="en-GB" sz="1000" dirty="0"/>
                    </a:p>
                  </a:txBody>
                  <a:tcPr/>
                </a:tc>
                <a:tc>
                  <a:txBody>
                    <a:bodyPr/>
                    <a:lstStyle/>
                    <a:p>
                      <a:r>
                        <a:rPr lang="en-GB" sz="1000" dirty="0" smtClean="0"/>
                        <a:t>08088084994</a:t>
                      </a:r>
                      <a:r>
                        <a:rPr lang="en-GB" sz="1000" baseline="0" dirty="0" smtClean="0"/>
                        <a:t> </a:t>
                      </a:r>
                    </a:p>
                    <a:p>
                      <a:r>
                        <a:rPr lang="en-GB" sz="1000" dirty="0" smtClean="0">
                          <a:hlinkClick r:id="rId6"/>
                        </a:rPr>
                        <a:t>Online chat </a:t>
                      </a:r>
                      <a:endParaRPr lang="en-GB" sz="1000" dirty="0"/>
                    </a:p>
                  </a:txBody>
                  <a:tcPr/>
                </a:tc>
              </a:tr>
              <a:tr h="370840">
                <a:tc>
                  <a:txBody>
                    <a:bodyPr/>
                    <a:lstStyle/>
                    <a:p>
                      <a:r>
                        <a:rPr lang="en-GB" sz="1000" dirty="0" smtClean="0">
                          <a:hlinkClick r:id="rId7"/>
                        </a:rPr>
                        <a:t>PECAN</a:t>
                      </a:r>
                      <a:endParaRPr lang="en-GB" sz="1000" dirty="0"/>
                    </a:p>
                  </a:txBody>
                  <a:tcPr/>
                </a:tc>
                <a:tc>
                  <a:txBody>
                    <a:bodyPr/>
                    <a:lstStyle/>
                    <a:p>
                      <a:r>
                        <a:rPr lang="en-GB" sz="1000" dirty="0" smtClean="0"/>
                        <a:t>1-1 support for unemployed</a:t>
                      </a:r>
                      <a:r>
                        <a:rPr lang="en-GB" sz="1000" baseline="0" dirty="0" smtClean="0"/>
                        <a:t> people with mental health issues </a:t>
                      </a:r>
                      <a:endParaRPr lang="en-GB" sz="1000" dirty="0"/>
                    </a:p>
                  </a:txBody>
                  <a:tcPr/>
                </a:tc>
                <a:tc>
                  <a:txBody>
                    <a:bodyPr/>
                    <a:lstStyle/>
                    <a:p>
                      <a:r>
                        <a:rPr lang="en-GB" sz="1000" dirty="0" smtClean="0"/>
                        <a:t>020 7732 0007 </a:t>
                      </a:r>
                    </a:p>
                    <a:p>
                      <a:r>
                        <a:rPr lang="en-GB" sz="1000" dirty="0" smtClean="0"/>
                        <a:t>121a Peckham High Street,</a:t>
                      </a:r>
                      <a:r>
                        <a:rPr lang="en-GB" sz="1000" baseline="0" dirty="0" smtClean="0"/>
                        <a:t> </a:t>
                      </a:r>
                      <a:r>
                        <a:rPr lang="en-GB" sz="1000" dirty="0" smtClean="0"/>
                        <a:t>SE15 5SE </a:t>
                      </a:r>
                      <a:endParaRPr lang="en-GB" sz="1000" dirty="0"/>
                    </a:p>
                  </a:txBody>
                  <a:tcPr/>
                </a:tc>
              </a:tr>
              <a:tr h="370840">
                <a:tc>
                  <a:txBody>
                    <a:bodyPr/>
                    <a:lstStyle/>
                    <a:p>
                      <a:r>
                        <a:rPr lang="en-GB" sz="1000" dirty="0" err="1" smtClean="0">
                          <a:hlinkClick r:id="rId8"/>
                        </a:rPr>
                        <a:t>Lifesigns</a:t>
                      </a:r>
                      <a:endParaRPr lang="en-GB" sz="1000" dirty="0"/>
                    </a:p>
                  </a:txBody>
                  <a:tcPr/>
                </a:tc>
                <a:tc>
                  <a:txBody>
                    <a:bodyPr/>
                    <a:lstStyle/>
                    <a:p>
                      <a:r>
                        <a:rPr lang="en-GB" sz="1000" dirty="0" smtClean="0"/>
                        <a:t>Support</a:t>
                      </a:r>
                      <a:r>
                        <a:rPr lang="en-GB" sz="1000" baseline="0" dirty="0" smtClean="0"/>
                        <a:t> and advice</a:t>
                      </a:r>
                      <a:endParaRPr lang="en-GB" sz="1000" dirty="0"/>
                    </a:p>
                  </a:txBody>
                  <a:tcPr/>
                </a:tc>
                <a:tc>
                  <a:txBody>
                    <a:bodyPr/>
                    <a:lstStyle/>
                    <a:p>
                      <a:r>
                        <a:rPr lang="en-GB" sz="1000" dirty="0" smtClean="0">
                          <a:hlinkClick r:id="rId9"/>
                        </a:rPr>
                        <a:t>Online forum </a:t>
                      </a:r>
                      <a:endParaRPr lang="en-GB" sz="1000" dirty="0"/>
                    </a:p>
                  </a:txBody>
                  <a:tcPr/>
                </a:tc>
              </a:tr>
              <a:tr h="370840">
                <a:tc>
                  <a:txBody>
                    <a:bodyPr/>
                    <a:lstStyle/>
                    <a:p>
                      <a:r>
                        <a:rPr lang="en-GB" sz="1000" dirty="0" err="1" smtClean="0">
                          <a:hlinkClick r:id="rId10"/>
                        </a:rPr>
                        <a:t>Selfharm</a:t>
                      </a:r>
                      <a:r>
                        <a:rPr lang="en-GB" sz="1000" baseline="0" dirty="0" smtClean="0">
                          <a:hlinkClick r:id="rId10"/>
                        </a:rPr>
                        <a:t> UK </a:t>
                      </a:r>
                      <a:endParaRPr lang="en-GB" sz="1000" dirty="0"/>
                    </a:p>
                  </a:txBody>
                  <a:tcPr/>
                </a:tc>
                <a:tc>
                  <a:txBody>
                    <a:bodyPr/>
                    <a:lstStyle/>
                    <a:p>
                      <a:r>
                        <a:rPr lang="en-GB" sz="1000" dirty="0" smtClean="0"/>
                        <a:t>Support and advice</a:t>
                      </a:r>
                      <a:r>
                        <a:rPr lang="en-GB" sz="1000" baseline="0" dirty="0" smtClean="0"/>
                        <a:t> </a:t>
                      </a:r>
                      <a:endParaRPr lang="en-GB" sz="1000" dirty="0"/>
                    </a:p>
                  </a:txBody>
                  <a:tcPr/>
                </a:tc>
                <a:tc>
                  <a:txBody>
                    <a:bodyPr/>
                    <a:lstStyle/>
                    <a:p>
                      <a:endParaRPr lang="en-GB" sz="1000" dirty="0"/>
                    </a:p>
                  </a:txBody>
                  <a:tcPr/>
                </a:tc>
              </a:tr>
              <a:tr h="370840">
                <a:tc>
                  <a:txBody>
                    <a:bodyPr/>
                    <a:lstStyle/>
                    <a:p>
                      <a:r>
                        <a:rPr lang="en-GB" sz="1000" dirty="0" err="1" smtClean="0">
                          <a:hlinkClick r:id="rId11"/>
                        </a:rPr>
                        <a:t>Maytree</a:t>
                      </a:r>
                      <a:r>
                        <a:rPr lang="en-GB" sz="1000" baseline="0" dirty="0" smtClean="0">
                          <a:hlinkClick r:id="rId11"/>
                        </a:rPr>
                        <a:t> Suicide Respite Centre </a:t>
                      </a:r>
                      <a:endParaRPr lang="en-GB" sz="1000" dirty="0"/>
                    </a:p>
                  </a:txBody>
                  <a:tcPr/>
                </a:tc>
                <a:tc>
                  <a:txBody>
                    <a:bodyPr/>
                    <a:lstStyle/>
                    <a:p>
                      <a:r>
                        <a:rPr lang="en-GB" sz="1000" dirty="0" smtClean="0"/>
                        <a:t>Respite centre</a:t>
                      </a:r>
                      <a:r>
                        <a:rPr lang="en-GB" sz="1000" baseline="0" dirty="0" smtClean="0"/>
                        <a:t> for those suffering from suicidal thoughts </a:t>
                      </a:r>
                      <a:endParaRPr lang="en-GB" sz="1000" dirty="0"/>
                    </a:p>
                  </a:txBody>
                  <a:tcPr/>
                </a:tc>
                <a:tc>
                  <a:txBody>
                    <a:bodyPr/>
                    <a:lstStyle/>
                    <a:p>
                      <a:r>
                        <a:rPr kumimoji="0" lang="en-GB" sz="1000" b="0" kern="1200" dirty="0" smtClean="0">
                          <a:solidFill>
                            <a:schemeClr val="dk1"/>
                          </a:solidFill>
                          <a:effectLst/>
                          <a:latin typeface="+mn-lt"/>
                          <a:ea typeface="+mn-ea"/>
                          <a:cs typeface="+mn-cs"/>
                        </a:rPr>
                        <a:t>020 7263 7070</a:t>
                      </a:r>
                      <a:endParaRPr lang="en-GB" sz="1000" b="0" dirty="0"/>
                    </a:p>
                  </a:txBody>
                  <a:tcPr/>
                </a:tc>
              </a:tr>
              <a:tr h="370840">
                <a:tc>
                  <a:txBody>
                    <a:bodyPr/>
                    <a:lstStyle/>
                    <a:p>
                      <a:r>
                        <a:rPr lang="en-GB" sz="1000" dirty="0" smtClean="0">
                          <a:hlinkClick r:id="rId12"/>
                        </a:rPr>
                        <a:t>PAPYRUS</a:t>
                      </a:r>
                      <a:endParaRPr lang="en-GB" sz="1000" dirty="0"/>
                    </a:p>
                  </a:txBody>
                  <a:tcPr/>
                </a:tc>
                <a:tc>
                  <a:txBody>
                    <a:bodyPr/>
                    <a:lstStyle/>
                    <a:p>
                      <a:r>
                        <a:rPr lang="en-GB" sz="1000" baseline="0" dirty="0" smtClean="0"/>
                        <a:t>Helpline for young people thinking about suicide </a:t>
                      </a:r>
                      <a:endParaRPr lang="en-GB" sz="1000" dirty="0"/>
                    </a:p>
                  </a:txBody>
                  <a:tcPr/>
                </a:tc>
                <a:tc>
                  <a:txBody>
                    <a:bodyPr/>
                    <a:lstStyle/>
                    <a:p>
                      <a:r>
                        <a:rPr lang="en-GB" sz="1000" dirty="0" smtClean="0">
                          <a:hlinkClick r:id="rId13"/>
                        </a:rPr>
                        <a:t>0800 068 41 41</a:t>
                      </a:r>
                      <a:r>
                        <a:rPr lang="en-GB" sz="1000" dirty="0" smtClean="0"/>
                        <a:t> – Mon-Fri 10:00-22;00, Sat-Sun</a:t>
                      </a:r>
                      <a:r>
                        <a:rPr lang="en-GB" sz="1000" baseline="0" dirty="0" smtClean="0"/>
                        <a:t> 14:00-22;00 </a:t>
                      </a:r>
                      <a:endParaRPr lang="en-GB" sz="1000" dirty="0"/>
                    </a:p>
                  </a:txBody>
                  <a:tcPr/>
                </a:tc>
              </a:tr>
              <a:tr h="370840">
                <a:tc>
                  <a:txBody>
                    <a:bodyPr/>
                    <a:lstStyle/>
                    <a:p>
                      <a:r>
                        <a:rPr lang="en-GB" sz="1000" dirty="0" smtClean="0">
                          <a:hlinkClick r:id="rId14"/>
                        </a:rPr>
                        <a:t>Campaign Against</a:t>
                      </a:r>
                      <a:r>
                        <a:rPr lang="en-GB" sz="1000" baseline="0" dirty="0" smtClean="0">
                          <a:hlinkClick r:id="rId14"/>
                        </a:rPr>
                        <a:t> Living Miserably (CALM) </a:t>
                      </a:r>
                      <a:endParaRPr lang="en-GB" sz="1000" dirty="0"/>
                    </a:p>
                  </a:txBody>
                  <a:tcPr/>
                </a:tc>
                <a:tc>
                  <a:txBody>
                    <a:bodyPr/>
                    <a:lstStyle/>
                    <a:p>
                      <a:r>
                        <a:rPr lang="en-GB" sz="1000" dirty="0" smtClean="0"/>
                        <a:t>Helpline for young men </a:t>
                      </a:r>
                      <a:endParaRPr lang="en-GB" sz="1000" dirty="0"/>
                    </a:p>
                  </a:txBody>
                  <a:tcPr/>
                </a:tc>
                <a:tc>
                  <a:txBody>
                    <a:bodyPr/>
                    <a:lstStyle/>
                    <a:p>
                      <a:r>
                        <a:rPr lang="en-GB" sz="1000" dirty="0" smtClean="0"/>
                        <a:t>0800 58 58 58</a:t>
                      </a:r>
                      <a:endParaRPr lang="en-GB" sz="1000" dirty="0"/>
                    </a:p>
                  </a:txBody>
                  <a:tcPr/>
                </a:tc>
              </a:tr>
              <a:tr h="370840">
                <a:tc>
                  <a:txBody>
                    <a:bodyPr/>
                    <a:lstStyle/>
                    <a:p>
                      <a:r>
                        <a:rPr lang="en-GB" sz="1000" dirty="0" smtClean="0">
                          <a:hlinkClick r:id="rId15"/>
                        </a:rPr>
                        <a:t>Mind</a:t>
                      </a:r>
                      <a:endParaRPr lang="en-GB" sz="1000" dirty="0"/>
                    </a:p>
                  </a:txBody>
                  <a:tcPr/>
                </a:tc>
                <a:tc>
                  <a:txBody>
                    <a:bodyPr/>
                    <a:lstStyle/>
                    <a:p>
                      <a:r>
                        <a:rPr lang="en-GB" sz="1000" dirty="0" smtClean="0"/>
                        <a:t>Information</a:t>
                      </a:r>
                      <a:r>
                        <a:rPr lang="en-GB" sz="1000" baseline="0" dirty="0" smtClean="0"/>
                        <a:t> </a:t>
                      </a:r>
                      <a:endParaRPr lang="en-GB" sz="1000" dirty="0"/>
                    </a:p>
                  </a:txBody>
                  <a:tcPr/>
                </a:tc>
                <a:tc>
                  <a:txBody>
                    <a:bodyPr/>
                    <a:lstStyle/>
                    <a:p>
                      <a:r>
                        <a:rPr lang="en-GB" sz="1000" dirty="0" smtClean="0">
                          <a:hlinkClick r:id="rId16"/>
                        </a:rPr>
                        <a:t>Directory</a:t>
                      </a:r>
                      <a:r>
                        <a:rPr lang="en-GB" sz="1000" baseline="0" dirty="0" smtClean="0">
                          <a:hlinkClick r:id="rId16"/>
                        </a:rPr>
                        <a:t> </a:t>
                      </a:r>
                      <a:endParaRPr lang="en-GB" sz="1000" dirty="0"/>
                    </a:p>
                  </a:txBody>
                  <a:tcPr/>
                </a:tc>
              </a:tr>
              <a:tr h="370840">
                <a:tc>
                  <a:txBody>
                    <a:bodyPr/>
                    <a:lstStyle/>
                    <a:p>
                      <a:r>
                        <a:rPr lang="en-GB" sz="1000" dirty="0" err="1" smtClean="0">
                          <a:hlinkClick r:id="rId17"/>
                        </a:rPr>
                        <a:t>SupportLine</a:t>
                      </a:r>
                      <a:endParaRPr lang="en-GB" sz="1000" dirty="0"/>
                    </a:p>
                  </a:txBody>
                  <a:tcPr/>
                </a:tc>
                <a:tc>
                  <a:txBody>
                    <a:bodyPr/>
                    <a:lstStyle/>
                    <a:p>
                      <a:r>
                        <a:rPr lang="en-GB" sz="1000" dirty="0" smtClean="0"/>
                        <a:t>Helpline and information </a:t>
                      </a:r>
                      <a:endParaRPr lang="en-GB" sz="1000" dirty="0"/>
                    </a:p>
                  </a:txBody>
                  <a:tcPr/>
                </a:tc>
                <a:tc>
                  <a:txBody>
                    <a:bodyPr/>
                    <a:lstStyle/>
                    <a:p>
                      <a:r>
                        <a:rPr lang="en-GB" sz="1000" b="1" dirty="0" smtClean="0"/>
                        <a:t>01708 765200</a:t>
                      </a:r>
                      <a:endParaRPr lang="en-GB" sz="1000" dirty="0"/>
                    </a:p>
                  </a:txBody>
                  <a:tcPr/>
                </a:tc>
              </a:tr>
            </a:tbl>
          </a:graphicData>
        </a:graphic>
      </p:graphicFrame>
      <p:sp>
        <p:nvSpPr>
          <p:cNvPr id="5" name="TextBox 4"/>
          <p:cNvSpPr txBox="1"/>
          <p:nvPr/>
        </p:nvSpPr>
        <p:spPr>
          <a:xfrm>
            <a:off x="228650" y="260648"/>
            <a:ext cx="8640960" cy="369332"/>
          </a:xfrm>
          <a:prstGeom prst="rect">
            <a:avLst/>
          </a:prstGeom>
          <a:noFill/>
        </p:spPr>
        <p:txBody>
          <a:bodyPr wrap="square" rtlCol="0">
            <a:spAutoFit/>
          </a:bodyPr>
          <a:lstStyle/>
          <a:p>
            <a:r>
              <a:rPr lang="en-GB" b="1" dirty="0" smtClean="0"/>
              <a:t>Self-harm/suicide 				 </a:t>
            </a:r>
            <a:endParaRPr lang="en-GB" b="1" dirty="0"/>
          </a:p>
        </p:txBody>
      </p:sp>
    </p:spTree>
    <p:extLst>
      <p:ext uri="{BB962C8B-B14F-4D97-AF65-F5344CB8AC3E}">
        <p14:creationId xmlns:p14="http://schemas.microsoft.com/office/powerpoint/2010/main" val="2357958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3695137203"/>
              </p:ext>
            </p:extLst>
          </p:nvPr>
        </p:nvGraphicFramePr>
        <p:xfrm>
          <a:off x="323528" y="836712"/>
          <a:ext cx="8640960" cy="4226560"/>
        </p:xfrm>
        <a:graphic>
          <a:graphicData uri="http://schemas.openxmlformats.org/drawingml/2006/table">
            <a:tbl>
              <a:tblPr firstRow="1" bandRow="1">
                <a:tableStyleId>{5C22544A-7EE6-4342-B048-85BDC9FD1C3A}</a:tableStyleId>
              </a:tblPr>
              <a:tblGrid>
                <a:gridCol w="1672181"/>
                <a:gridCol w="3008339"/>
                <a:gridCol w="3960440"/>
              </a:tblGrid>
              <a:tr h="370840">
                <a:tc>
                  <a:txBody>
                    <a:bodyPr/>
                    <a:lstStyle/>
                    <a:p>
                      <a:r>
                        <a:rPr lang="en-GB" sz="900" dirty="0" smtClean="0"/>
                        <a:t>ORGANISATION</a:t>
                      </a:r>
                      <a:endParaRPr lang="en-GB" sz="900" dirty="0"/>
                    </a:p>
                  </a:txBody>
                  <a:tcPr/>
                </a:tc>
                <a:tc>
                  <a:txBody>
                    <a:bodyPr/>
                    <a:lstStyle/>
                    <a:p>
                      <a:r>
                        <a:rPr lang="en-GB" sz="900" dirty="0" smtClean="0"/>
                        <a:t>SERVICES</a:t>
                      </a:r>
                      <a:endParaRPr lang="en-GB" sz="900" dirty="0"/>
                    </a:p>
                  </a:txBody>
                  <a:tcPr/>
                </a:tc>
                <a:tc>
                  <a:txBody>
                    <a:bodyPr/>
                    <a:lstStyle/>
                    <a:p>
                      <a:r>
                        <a:rPr lang="en-GB" sz="900" dirty="0" smtClean="0"/>
                        <a:t>CONTACT</a:t>
                      </a:r>
                      <a:endParaRPr lang="en-GB" sz="900" dirty="0"/>
                    </a:p>
                  </a:txBody>
                  <a:tcPr/>
                </a:tc>
              </a:tr>
              <a:tr h="370840">
                <a:tc>
                  <a:txBody>
                    <a:bodyPr/>
                    <a:lstStyle/>
                    <a:p>
                      <a:r>
                        <a:rPr lang="en-GB" sz="900" dirty="0" smtClean="0">
                          <a:hlinkClick r:id="rId4"/>
                        </a:rPr>
                        <a:t>Marie Curie</a:t>
                      </a:r>
                      <a:endParaRPr lang="en-GB" sz="900" dirty="0"/>
                    </a:p>
                  </a:txBody>
                  <a:tcPr/>
                </a:tc>
                <a:tc>
                  <a:txBody>
                    <a:bodyPr/>
                    <a:lstStyle/>
                    <a:p>
                      <a:r>
                        <a:rPr lang="en-GB" sz="900" dirty="0" smtClean="0"/>
                        <a:t>Helpline and support</a:t>
                      </a:r>
                    </a:p>
                    <a:p>
                      <a:r>
                        <a:rPr lang="en-GB" sz="900" dirty="0" smtClean="0">
                          <a:hlinkClick r:id="rId5"/>
                        </a:rPr>
                        <a:t>Online community </a:t>
                      </a:r>
                      <a:endParaRPr lang="en-GB" sz="900" dirty="0"/>
                    </a:p>
                  </a:txBody>
                  <a:tcPr/>
                </a:tc>
                <a:tc>
                  <a:txBody>
                    <a:bodyPr/>
                    <a:lstStyle/>
                    <a:p>
                      <a:r>
                        <a:rPr lang="en-GB" sz="900" dirty="0" smtClean="0"/>
                        <a:t>0800 0902 309</a:t>
                      </a:r>
                    </a:p>
                    <a:p>
                      <a:r>
                        <a:rPr lang="en-GB" sz="900" dirty="0" smtClean="0"/>
                        <a:t>Mon 08:00-18:00, Sat 11:00-17:00 </a:t>
                      </a:r>
                      <a:endParaRPr lang="en-GB" sz="900" dirty="0"/>
                    </a:p>
                  </a:txBody>
                  <a:tcPr/>
                </a:tc>
              </a:tr>
              <a:tr h="370840">
                <a:tc>
                  <a:txBody>
                    <a:bodyPr/>
                    <a:lstStyle/>
                    <a:p>
                      <a:r>
                        <a:rPr lang="en-GB" sz="900" dirty="0" smtClean="0">
                          <a:hlinkClick r:id="rId6"/>
                        </a:rPr>
                        <a:t>Turn2us </a:t>
                      </a:r>
                      <a:endParaRPr lang="en-GB" sz="900" dirty="0"/>
                    </a:p>
                  </a:txBody>
                  <a:tcPr/>
                </a:tc>
                <a:tc>
                  <a:txBody>
                    <a:bodyPr/>
                    <a:lstStyle/>
                    <a:p>
                      <a:r>
                        <a:rPr lang="en-GB" sz="900" dirty="0" smtClean="0"/>
                        <a:t>Information</a:t>
                      </a:r>
                      <a:r>
                        <a:rPr lang="en-GB" sz="900" baseline="0" dirty="0" smtClean="0"/>
                        <a:t> on benefits and support </a:t>
                      </a:r>
                      <a:endParaRPr lang="en-GB" sz="900" dirty="0"/>
                    </a:p>
                  </a:txBody>
                  <a:tcPr/>
                </a:tc>
                <a:tc>
                  <a:txBody>
                    <a:bodyPr/>
                    <a:lstStyle/>
                    <a:p>
                      <a:r>
                        <a:rPr lang="en-GB" sz="900" dirty="0" smtClean="0">
                          <a:hlinkClick r:id="rId7"/>
                        </a:rPr>
                        <a:t>Find an advisor </a:t>
                      </a:r>
                      <a:endParaRPr lang="en-GB" sz="900" dirty="0"/>
                    </a:p>
                  </a:txBody>
                  <a:tcPr/>
                </a:tc>
              </a:tr>
              <a:tr h="370840">
                <a:tc>
                  <a:txBody>
                    <a:bodyPr/>
                    <a:lstStyle/>
                    <a:p>
                      <a:r>
                        <a:rPr lang="en-GB" sz="900" dirty="0" smtClean="0">
                          <a:hlinkClick r:id="rId8" action="ppaction://hlinkfile"/>
                        </a:rPr>
                        <a:t>Age UK </a:t>
                      </a:r>
                      <a:endParaRPr lang="en-GB" sz="900" dirty="0"/>
                    </a:p>
                  </a:txBody>
                  <a:tcPr/>
                </a:tc>
                <a:tc>
                  <a:txBody>
                    <a:bodyPr/>
                    <a:lstStyle/>
                    <a:p>
                      <a:r>
                        <a:rPr lang="en-GB" sz="900" dirty="0" smtClean="0"/>
                        <a:t>Helpline</a:t>
                      </a:r>
                      <a:r>
                        <a:rPr lang="en-GB" sz="900" baseline="0" dirty="0" smtClean="0"/>
                        <a:t> and support</a:t>
                      </a:r>
                      <a:endParaRPr lang="en-GB" sz="900" dirty="0"/>
                    </a:p>
                  </a:txBody>
                  <a:tcPr/>
                </a:tc>
                <a:tc>
                  <a:txBody>
                    <a:bodyPr/>
                    <a:lstStyle/>
                    <a:p>
                      <a:r>
                        <a:rPr lang="en-GB" sz="900" dirty="0" smtClean="0"/>
                        <a:t>0800 678 1174</a:t>
                      </a:r>
                      <a:endParaRPr lang="en-GB" sz="900" dirty="0"/>
                    </a:p>
                  </a:txBody>
                  <a:tcPr/>
                </a:tc>
              </a:tr>
              <a:tr h="325720">
                <a:tc>
                  <a:txBody>
                    <a:bodyPr/>
                    <a:lstStyle/>
                    <a:p>
                      <a:r>
                        <a:rPr lang="en-GB" sz="900" dirty="0" smtClean="0">
                          <a:hlinkClick r:id="rId9"/>
                        </a:rPr>
                        <a:t>Disability Rights UK</a:t>
                      </a:r>
                      <a:endParaRPr lang="en-GB" sz="900" dirty="0"/>
                    </a:p>
                  </a:txBody>
                  <a:tcPr/>
                </a:tc>
                <a:tc>
                  <a:txBody>
                    <a:bodyPr/>
                    <a:lstStyle/>
                    <a:p>
                      <a:r>
                        <a:rPr lang="en-GB" sz="900" dirty="0" smtClean="0"/>
                        <a:t>Support and advice </a:t>
                      </a:r>
                    </a:p>
                    <a:p>
                      <a:r>
                        <a:rPr lang="en-GB" sz="900" dirty="0" smtClean="0"/>
                        <a:t>Helpline </a:t>
                      </a:r>
                      <a:endParaRPr lang="en-GB" sz="900" dirty="0"/>
                    </a:p>
                  </a:txBody>
                  <a:tcPr/>
                </a:tc>
                <a:tc>
                  <a:txBody>
                    <a:bodyPr/>
                    <a:lstStyle/>
                    <a:p>
                      <a:r>
                        <a:rPr lang="en-GB" sz="900" dirty="0" smtClean="0">
                          <a:hlinkClick r:id="rId10"/>
                        </a:rPr>
                        <a:t>Equality</a:t>
                      </a:r>
                      <a:r>
                        <a:rPr lang="en-GB" sz="900" baseline="0" dirty="0" smtClean="0">
                          <a:hlinkClick r:id="rId10"/>
                        </a:rPr>
                        <a:t> Advisory &amp; Support Service</a:t>
                      </a:r>
                      <a:r>
                        <a:rPr lang="en-GB" sz="900" baseline="0" dirty="0" smtClean="0"/>
                        <a:t>: </a:t>
                      </a:r>
                      <a:r>
                        <a:rPr lang="en-GB" sz="900" dirty="0" smtClean="0"/>
                        <a:t>0808 800 0082 / </a:t>
                      </a:r>
                      <a:r>
                        <a:rPr lang="en-GB" sz="900" dirty="0" err="1" smtClean="0"/>
                        <a:t>textphone</a:t>
                      </a:r>
                      <a:r>
                        <a:rPr lang="en-GB" sz="900" dirty="0" smtClean="0"/>
                        <a:t>:</a:t>
                      </a:r>
                      <a:r>
                        <a:rPr lang="en-GB" sz="900" baseline="0" dirty="0" smtClean="0"/>
                        <a:t> </a:t>
                      </a:r>
                      <a:r>
                        <a:rPr lang="en-GB" sz="900" dirty="0" smtClean="0"/>
                        <a:t>0808 800 0084</a:t>
                      </a:r>
                    </a:p>
                    <a:p>
                      <a:r>
                        <a:rPr lang="en-GB" sz="900" dirty="0" smtClean="0"/>
                        <a:t>Mon-Fri 09:00-19:00,</a:t>
                      </a:r>
                      <a:r>
                        <a:rPr lang="en-GB" sz="900" baseline="0" dirty="0" smtClean="0"/>
                        <a:t> Sat 10:00-14:00 </a:t>
                      </a:r>
                    </a:p>
                    <a:p>
                      <a:endParaRPr lang="en-GB" sz="900" baseline="0" dirty="0" smtClean="0"/>
                    </a:p>
                    <a:p>
                      <a:r>
                        <a:rPr lang="en-GB" sz="900" baseline="0" dirty="0" smtClean="0">
                          <a:hlinkClick r:id="rId11"/>
                        </a:rPr>
                        <a:t>Personal budgets helpline</a:t>
                      </a:r>
                      <a:r>
                        <a:rPr lang="en-GB" sz="900" baseline="0" dirty="0" smtClean="0"/>
                        <a:t>: </a:t>
                      </a:r>
                      <a:r>
                        <a:rPr lang="en-GB" sz="900" dirty="0" smtClean="0"/>
                        <a:t>0300 555 1525</a:t>
                      </a:r>
                    </a:p>
                    <a:p>
                      <a:r>
                        <a:rPr lang="en-GB" sz="900" dirty="0" smtClean="0"/>
                        <a:t>Tues</a:t>
                      </a:r>
                      <a:r>
                        <a:rPr lang="en-GB" sz="900" baseline="0" dirty="0" smtClean="0"/>
                        <a:t> and Thurs 09:30-13:30 </a:t>
                      </a:r>
                      <a:endParaRPr lang="en-GB" sz="900" dirty="0"/>
                    </a:p>
                  </a:txBody>
                  <a:tcPr/>
                </a:tc>
              </a:tr>
              <a:tr h="325720">
                <a:tc>
                  <a:txBody>
                    <a:bodyPr/>
                    <a:lstStyle/>
                    <a:p>
                      <a:r>
                        <a:rPr lang="en-GB" sz="900" dirty="0" smtClean="0">
                          <a:hlinkClick r:id="rId12"/>
                        </a:rPr>
                        <a:t>Sue Ryder </a:t>
                      </a:r>
                      <a:endParaRPr lang="en-GB" sz="900" dirty="0"/>
                    </a:p>
                  </a:txBody>
                  <a:tcPr/>
                </a:tc>
                <a:tc>
                  <a:txBody>
                    <a:bodyPr/>
                    <a:lstStyle/>
                    <a:p>
                      <a:r>
                        <a:rPr lang="en-GB" sz="900" dirty="0" smtClean="0"/>
                        <a:t>Care services </a:t>
                      </a:r>
                      <a:endParaRPr lang="en-GB" sz="900" dirty="0"/>
                    </a:p>
                  </a:txBody>
                  <a:tcPr/>
                </a:tc>
                <a:tc>
                  <a:txBody>
                    <a:bodyPr/>
                    <a:lstStyle/>
                    <a:p>
                      <a:r>
                        <a:rPr lang="en-GB" sz="900" dirty="0" smtClean="0">
                          <a:hlinkClick r:id="rId13"/>
                        </a:rPr>
                        <a:t>Online community </a:t>
                      </a:r>
                      <a:endParaRPr lang="en-GB" sz="900" dirty="0" smtClean="0"/>
                    </a:p>
                    <a:p>
                      <a:r>
                        <a:rPr lang="en-GB" sz="900" dirty="0" smtClean="0">
                          <a:hlinkClick r:id="rId14"/>
                        </a:rPr>
                        <a:t>Information </a:t>
                      </a:r>
                      <a:endParaRPr lang="en-GB" sz="900" dirty="0"/>
                    </a:p>
                  </a:txBody>
                  <a:tcPr/>
                </a:tc>
              </a:tr>
              <a:tr h="325720">
                <a:tc>
                  <a:txBody>
                    <a:bodyPr/>
                    <a:lstStyle/>
                    <a:p>
                      <a:r>
                        <a:rPr lang="en-GB" sz="900" dirty="0" smtClean="0">
                          <a:hlinkClick r:id="rId15"/>
                        </a:rPr>
                        <a:t>Lighthouse South London</a:t>
                      </a:r>
                      <a:endParaRPr lang="en-GB" sz="900" dirty="0"/>
                    </a:p>
                  </a:txBody>
                  <a:tcPr/>
                </a:tc>
                <a:tc>
                  <a:txBody>
                    <a:bodyPr/>
                    <a:lstStyle/>
                    <a:p>
                      <a:r>
                        <a:rPr lang="en-GB" sz="900" dirty="0" smtClean="0"/>
                        <a:t>Support and advice for those</a:t>
                      </a:r>
                      <a:r>
                        <a:rPr lang="en-GB" sz="900" baseline="0" dirty="0" smtClean="0"/>
                        <a:t> living with and affected by HIV </a:t>
                      </a:r>
                      <a:endParaRPr lang="en-GB" sz="900" dirty="0"/>
                    </a:p>
                  </a:txBody>
                  <a:tcPr/>
                </a:tc>
                <a:tc>
                  <a:txBody>
                    <a:bodyPr/>
                    <a:lstStyle/>
                    <a:p>
                      <a:r>
                        <a:rPr lang="en-GB" sz="900" dirty="0" smtClean="0"/>
                        <a:t>02078031660</a:t>
                      </a:r>
                    </a:p>
                    <a:p>
                      <a:r>
                        <a:rPr lang="en-GB" sz="900" dirty="0" smtClean="0"/>
                        <a:t>14-15 Lower Marsh Street, SE1 7RS </a:t>
                      </a:r>
                      <a:endParaRPr lang="en-GB" sz="900" dirty="0"/>
                    </a:p>
                  </a:txBody>
                  <a:tcPr/>
                </a:tc>
              </a:tr>
              <a:tr h="325720">
                <a:tc>
                  <a:txBody>
                    <a:bodyPr/>
                    <a:lstStyle/>
                    <a:p>
                      <a:r>
                        <a:rPr lang="en-GB" sz="900" dirty="0" smtClean="0">
                          <a:hlinkClick r:id="rId16"/>
                        </a:rPr>
                        <a:t>Terence Higgins Trust </a:t>
                      </a:r>
                      <a:endParaRPr lang="en-GB" sz="900" dirty="0"/>
                    </a:p>
                  </a:txBody>
                  <a:tcPr/>
                </a:tc>
                <a:tc>
                  <a:txBody>
                    <a:bodyPr/>
                    <a:lstStyle/>
                    <a:p>
                      <a:r>
                        <a:rPr lang="en-GB" sz="900" dirty="0" smtClean="0"/>
                        <a:t>Legal</a:t>
                      </a:r>
                      <a:r>
                        <a:rPr lang="en-GB" sz="900" baseline="0" dirty="0" smtClean="0"/>
                        <a:t> advice for those living with and affected by HIV (excl. commercial, criminal and family law) </a:t>
                      </a:r>
                      <a:endParaRPr lang="en-GB" sz="900" dirty="0"/>
                    </a:p>
                  </a:txBody>
                  <a:tcPr/>
                </a:tc>
                <a:tc>
                  <a:txBody>
                    <a:bodyPr/>
                    <a:lstStyle/>
                    <a:p>
                      <a:r>
                        <a:rPr kumimoji="0" lang="en-GB" sz="900" kern="1200" dirty="0" smtClean="0">
                          <a:solidFill>
                            <a:schemeClr val="dk1"/>
                          </a:solidFill>
                          <a:effectLst/>
                          <a:latin typeface="+mn-lt"/>
                          <a:ea typeface="+mn-ea"/>
                          <a:cs typeface="+mn-cs"/>
                        </a:rPr>
                        <a:t>0808 802 1221 </a:t>
                      </a:r>
                    </a:p>
                    <a:p>
                      <a:endParaRPr kumimoji="0" lang="en-GB" sz="900" kern="1200" baseline="0" dirty="0" smtClean="0">
                        <a:solidFill>
                          <a:schemeClr val="dk1"/>
                        </a:solidFill>
                        <a:effectLst/>
                        <a:latin typeface="+mn-lt"/>
                        <a:ea typeface="+mn-ea"/>
                        <a:cs typeface="+mn-cs"/>
                      </a:endParaRPr>
                    </a:p>
                  </a:txBody>
                  <a:tcPr/>
                </a:tc>
              </a:tr>
              <a:tr h="325720">
                <a:tc>
                  <a:txBody>
                    <a:bodyPr/>
                    <a:lstStyle/>
                    <a:p>
                      <a:r>
                        <a:rPr lang="en-GB" sz="900" dirty="0" smtClean="0">
                          <a:hlinkClick r:id="rId17"/>
                        </a:rPr>
                        <a:t>Zimbabwean HIV/AIDS Forum </a:t>
                      </a:r>
                      <a:endParaRPr lang="en-GB" sz="900" dirty="0"/>
                    </a:p>
                  </a:txBody>
                  <a:tcPr/>
                </a:tc>
                <a:tc>
                  <a:txBody>
                    <a:bodyPr/>
                    <a:lstStyle/>
                    <a:p>
                      <a:r>
                        <a:rPr lang="en-GB" sz="900" dirty="0" smtClean="0"/>
                        <a:t>Support and advice for Zimbabwean</a:t>
                      </a:r>
                      <a:r>
                        <a:rPr lang="en-GB" sz="900" baseline="0" dirty="0" smtClean="0"/>
                        <a:t> people affected by HIV/AIDS </a:t>
                      </a:r>
                      <a:endParaRPr lang="en-GB"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020 7732 0604 </a:t>
                      </a:r>
                      <a:endParaRPr lang="it-IT"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sz="900" dirty="0" smtClean="0"/>
                        <a:t>PO Box 10047,</a:t>
                      </a:r>
                      <a:r>
                        <a:rPr lang="it-IT" sz="900" baseline="0" dirty="0" smtClean="0"/>
                        <a:t> </a:t>
                      </a:r>
                      <a:r>
                        <a:rPr lang="it-IT" sz="900" dirty="0" smtClean="0"/>
                        <a:t>SE15 2LY</a:t>
                      </a:r>
                      <a:endParaRPr lang="en-GB" sz="900" dirty="0"/>
                    </a:p>
                  </a:txBody>
                  <a:tcPr/>
                </a:tc>
              </a:tr>
              <a:tr h="325720">
                <a:tc>
                  <a:txBody>
                    <a:bodyPr/>
                    <a:lstStyle/>
                    <a:p>
                      <a:r>
                        <a:rPr lang="en-GB" sz="900" dirty="0" err="1" smtClean="0">
                          <a:hlinkClick r:id="rId18"/>
                        </a:rPr>
                        <a:t>WiseGem</a:t>
                      </a:r>
                      <a:r>
                        <a:rPr lang="en-GB" sz="900" baseline="0" dirty="0" smtClean="0">
                          <a:hlinkClick r:id="rId18"/>
                        </a:rPr>
                        <a:t> </a:t>
                      </a:r>
                      <a:endParaRPr lang="en-GB" sz="900" dirty="0"/>
                    </a:p>
                  </a:txBody>
                  <a:tcPr/>
                </a:tc>
                <a:tc>
                  <a:txBody>
                    <a:bodyPr/>
                    <a:lstStyle/>
                    <a:p>
                      <a:r>
                        <a:rPr lang="en-GB" sz="900" dirty="0" smtClean="0"/>
                        <a:t>Support and advice</a:t>
                      </a:r>
                      <a:r>
                        <a:rPr lang="en-GB" sz="900" baseline="0" dirty="0" smtClean="0"/>
                        <a:t> for young parents and partners, incl. those affected by STIs </a:t>
                      </a:r>
                      <a:endParaRPr lang="en-GB"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07944 290423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Sojourner Truth Community Centre,</a:t>
                      </a:r>
                      <a:r>
                        <a:rPr lang="en-GB" sz="900" baseline="0" dirty="0" smtClean="0"/>
                        <a:t> 1</a:t>
                      </a:r>
                      <a:r>
                        <a:rPr lang="en-GB" sz="900" dirty="0" smtClean="0"/>
                        <a:t>61 Sumner Road ,</a:t>
                      </a:r>
                      <a:r>
                        <a:rPr lang="en-GB" sz="900" baseline="0" dirty="0" smtClean="0"/>
                        <a:t> </a:t>
                      </a:r>
                      <a:r>
                        <a:rPr lang="en-GB" sz="900" dirty="0" smtClean="0"/>
                        <a:t>SE15 6JL </a:t>
                      </a:r>
                      <a:endParaRPr lang="en-GB" sz="900" dirty="0"/>
                    </a:p>
                  </a:txBody>
                  <a:tcPr/>
                </a:tc>
              </a:tr>
            </a:tbl>
          </a:graphicData>
        </a:graphic>
      </p:graphicFrame>
      <p:sp>
        <p:nvSpPr>
          <p:cNvPr id="5" name="TextBox 4"/>
          <p:cNvSpPr txBox="1"/>
          <p:nvPr/>
        </p:nvSpPr>
        <p:spPr>
          <a:xfrm>
            <a:off x="251520" y="260648"/>
            <a:ext cx="8712968" cy="369332"/>
          </a:xfrm>
          <a:prstGeom prst="rect">
            <a:avLst/>
          </a:prstGeom>
          <a:noFill/>
        </p:spPr>
        <p:txBody>
          <a:bodyPr wrap="square" rtlCol="0">
            <a:spAutoFit/>
          </a:bodyPr>
          <a:lstStyle/>
          <a:p>
            <a:r>
              <a:rPr lang="en-GB" b="1" dirty="0" smtClean="0"/>
              <a:t>Terminal illnesses/medical treatment				1/2  </a:t>
            </a:r>
            <a:endParaRPr lang="en-GB" b="1" dirty="0"/>
          </a:p>
        </p:txBody>
      </p:sp>
    </p:spTree>
    <p:extLst>
      <p:ext uri="{BB962C8B-B14F-4D97-AF65-F5344CB8AC3E}">
        <p14:creationId xmlns:p14="http://schemas.microsoft.com/office/powerpoint/2010/main" val="18148474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3030303039"/>
              </p:ext>
            </p:extLst>
          </p:nvPr>
        </p:nvGraphicFramePr>
        <p:xfrm>
          <a:off x="323528" y="836712"/>
          <a:ext cx="8352927" cy="2062480"/>
        </p:xfrm>
        <a:graphic>
          <a:graphicData uri="http://schemas.openxmlformats.org/drawingml/2006/table">
            <a:tbl>
              <a:tblPr firstRow="1" bandRow="1">
                <a:tableStyleId>{5C22544A-7EE6-4342-B048-85BDC9FD1C3A}</a:tableStyleId>
              </a:tblPr>
              <a:tblGrid>
                <a:gridCol w="1800200"/>
                <a:gridCol w="1811876"/>
                <a:gridCol w="4740851"/>
              </a:tblGrid>
              <a:tr h="370840">
                <a:tc>
                  <a:txBody>
                    <a:bodyPr/>
                    <a:lstStyle/>
                    <a:p>
                      <a:r>
                        <a:rPr lang="en-GB" sz="1100" dirty="0" smtClean="0"/>
                        <a:t>ORGANISATION</a:t>
                      </a:r>
                      <a:endParaRPr lang="en-GB" sz="1100" dirty="0"/>
                    </a:p>
                  </a:txBody>
                  <a:tcPr/>
                </a:tc>
                <a:tc>
                  <a:txBody>
                    <a:bodyPr/>
                    <a:lstStyle/>
                    <a:p>
                      <a:r>
                        <a:rPr lang="en-GB" sz="1100" dirty="0" smtClean="0"/>
                        <a:t>SERVICES</a:t>
                      </a:r>
                      <a:endParaRPr lang="en-GB" sz="1100" dirty="0"/>
                    </a:p>
                  </a:txBody>
                  <a:tcPr/>
                </a:tc>
                <a:tc>
                  <a:txBody>
                    <a:bodyPr/>
                    <a:lstStyle/>
                    <a:p>
                      <a:r>
                        <a:rPr lang="en-GB" sz="1100" dirty="0" smtClean="0"/>
                        <a:t>CONTACT</a:t>
                      </a:r>
                      <a:endParaRPr lang="en-GB" sz="1100" dirty="0"/>
                    </a:p>
                  </a:txBody>
                  <a:tcPr/>
                </a:tc>
              </a:tr>
              <a:tr h="370840">
                <a:tc>
                  <a:txBody>
                    <a:bodyPr/>
                    <a:lstStyle/>
                    <a:p>
                      <a:r>
                        <a:rPr lang="en-GB" sz="1100" dirty="0" smtClean="0">
                          <a:hlinkClick r:id="rId4"/>
                        </a:rPr>
                        <a:t>Victim Support </a:t>
                      </a:r>
                      <a:endParaRPr lang="en-GB" sz="11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Advice;</a:t>
                      </a:r>
                      <a:r>
                        <a:rPr lang="en-GB" sz="1100" baseline="0" dirty="0" smtClean="0"/>
                        <a:t> v</a:t>
                      </a:r>
                      <a:r>
                        <a:rPr lang="en-GB" sz="1100" dirty="0" smtClean="0"/>
                        <a:t>ictim assessment</a:t>
                      </a:r>
                      <a:r>
                        <a:rPr lang="en-GB" sz="1100" baseline="0" dirty="0" smtClean="0"/>
                        <a:t> and referral service </a:t>
                      </a:r>
                      <a:endParaRPr lang="en-GB" sz="1100" dirty="0" smtClean="0"/>
                    </a:p>
                    <a:p>
                      <a:endParaRPr lang="en-GB" sz="1100" dirty="0"/>
                    </a:p>
                  </a:txBody>
                  <a:tcPr/>
                </a:tc>
                <a:tc>
                  <a:txBody>
                    <a:bodyPr/>
                    <a:lstStyle/>
                    <a:p>
                      <a:r>
                        <a:rPr lang="en-GB" sz="1100" dirty="0" smtClean="0"/>
                        <a:t>Helpline:</a:t>
                      </a:r>
                      <a:r>
                        <a:rPr lang="en-GB" sz="1100" baseline="0" dirty="0" smtClean="0"/>
                        <a:t> </a:t>
                      </a:r>
                      <a:r>
                        <a:rPr lang="en-GB" sz="1100" dirty="0" smtClean="0">
                          <a:hlinkClick r:id="rId5"/>
                        </a:rPr>
                        <a:t>08 08 16 89 111</a:t>
                      </a:r>
                      <a:r>
                        <a:rPr lang="en-GB" sz="1100" dirty="0" smtClean="0"/>
                        <a:t> – free, Mon-Fri 09:00-21:00;</a:t>
                      </a:r>
                      <a:r>
                        <a:rPr lang="en-GB" sz="1100" baseline="0" dirty="0" smtClean="0"/>
                        <a:t> Sat-Sun 09:00-19:00 </a:t>
                      </a:r>
                      <a:r>
                        <a:rPr lang="en-GB" sz="1100" dirty="0" smtClean="0"/>
                        <a:t> </a:t>
                      </a:r>
                    </a:p>
                    <a:p>
                      <a:r>
                        <a:rPr lang="en-GB" sz="1100" dirty="0" smtClean="0">
                          <a:hlinkClick r:id="rId6"/>
                        </a:rPr>
                        <a:t>Live chat</a:t>
                      </a:r>
                      <a:r>
                        <a:rPr lang="en-GB" sz="1100" dirty="0" smtClean="0"/>
                        <a:t>: Mon-Fri 09:00-17:00 </a:t>
                      </a:r>
                    </a:p>
                    <a:p>
                      <a:r>
                        <a:rPr lang="en-GB" sz="1100" dirty="0" smtClean="0"/>
                        <a:t>Young people: </a:t>
                      </a:r>
                      <a:r>
                        <a:rPr lang="en-GB" sz="1100" dirty="0" smtClean="0">
                          <a:hlinkClick r:id="rId7"/>
                        </a:rPr>
                        <a:t>0808 178 5184</a:t>
                      </a:r>
                      <a:endParaRPr lang="en-GB"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South London: 0808 168 9291 –</a:t>
                      </a:r>
                      <a:r>
                        <a:rPr lang="en-GB" sz="1100" baseline="0" dirty="0" smtClean="0"/>
                        <a:t> free, Mon-Fri 08:00-20:00; Sat 09:00-17:00 </a:t>
                      </a:r>
                    </a:p>
                    <a:p>
                      <a:endParaRPr lang="en-GB" sz="1100" dirty="0"/>
                    </a:p>
                  </a:txBody>
                  <a:tcPr/>
                </a:tc>
              </a:tr>
              <a:tr h="370840">
                <a:tc>
                  <a:txBody>
                    <a:bodyPr/>
                    <a:lstStyle/>
                    <a:p>
                      <a:r>
                        <a:rPr lang="en-GB" sz="1100" dirty="0" smtClean="0">
                          <a:hlinkClick r:id="rId8"/>
                        </a:rPr>
                        <a:t>Independent</a:t>
                      </a:r>
                      <a:r>
                        <a:rPr lang="en-GB" sz="1100" baseline="0" dirty="0" smtClean="0">
                          <a:hlinkClick r:id="rId8"/>
                        </a:rPr>
                        <a:t> Police Complaints Commission</a:t>
                      </a:r>
                      <a:endParaRPr lang="en-GB" sz="1100" dirty="0"/>
                    </a:p>
                  </a:txBody>
                  <a:tcPr/>
                </a:tc>
                <a:tc>
                  <a:txBody>
                    <a:bodyPr/>
                    <a:lstStyle/>
                    <a:p>
                      <a:r>
                        <a:rPr lang="en-GB" sz="1100" dirty="0" smtClean="0"/>
                        <a:t>Reporting </a:t>
                      </a:r>
                      <a:endParaRPr lang="en-GB" sz="1100" dirty="0"/>
                    </a:p>
                  </a:txBody>
                  <a:tcPr/>
                </a:tc>
                <a:tc>
                  <a:txBody>
                    <a:bodyPr/>
                    <a:lstStyle/>
                    <a:p>
                      <a:r>
                        <a:rPr lang="en-GB" sz="1100" dirty="0" smtClean="0"/>
                        <a:t>0300 020 0096 – Mon-Fri, 09:00-17:00 </a:t>
                      </a:r>
                      <a:endParaRPr lang="en-GB" sz="1100" dirty="0"/>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Victims of crime </a:t>
            </a:r>
            <a:endParaRPr lang="en-GB" b="1" dirty="0"/>
          </a:p>
        </p:txBody>
      </p:sp>
    </p:spTree>
    <p:extLst>
      <p:ext uri="{BB962C8B-B14F-4D97-AF65-F5344CB8AC3E}">
        <p14:creationId xmlns:p14="http://schemas.microsoft.com/office/powerpoint/2010/main" val="1814847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466205" y="414536"/>
            <a:ext cx="813690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2060"/>
                </a:solidFill>
                <a:effectLst/>
                <a:latin typeface="+mj-lt"/>
                <a:cs typeface="Lucida Sans Unicode" panose="020B0602030504020204" pitchFamily="34" charset="0"/>
              </a:rPr>
              <a:t>Vulnerability Hub: A-Z of Mini Guides to Life Events and Personal Circumstances</a:t>
            </a:r>
          </a:p>
        </p:txBody>
      </p:sp>
      <p:sp>
        <p:nvSpPr>
          <p:cNvPr id="5" name="TextBox 4"/>
          <p:cNvSpPr txBox="1"/>
          <p:nvPr/>
        </p:nvSpPr>
        <p:spPr>
          <a:xfrm>
            <a:off x="611560" y="1276311"/>
            <a:ext cx="7416824" cy="4247317"/>
          </a:xfrm>
          <a:prstGeom prst="rect">
            <a:avLst/>
          </a:prstGeom>
          <a:noFill/>
        </p:spPr>
        <p:txBody>
          <a:bodyPr wrap="square" rtlCol="0">
            <a:spAutoFit/>
          </a:bodyPr>
          <a:lstStyle/>
          <a:p>
            <a:r>
              <a:rPr lang="en-GB" dirty="0" smtClean="0">
                <a:solidFill>
                  <a:srgbClr val="002060"/>
                </a:solidFill>
              </a:rPr>
              <a:t>Many differing </a:t>
            </a:r>
            <a:r>
              <a:rPr lang="en-GB" b="1" dirty="0">
                <a:solidFill>
                  <a:srgbClr val="002060"/>
                </a:solidFill>
              </a:rPr>
              <a:t>l</a:t>
            </a:r>
            <a:r>
              <a:rPr lang="en-GB" b="1" dirty="0" smtClean="0">
                <a:solidFill>
                  <a:srgbClr val="002060"/>
                </a:solidFill>
              </a:rPr>
              <a:t>ife </a:t>
            </a:r>
            <a:r>
              <a:rPr lang="en-GB" b="1" dirty="0">
                <a:solidFill>
                  <a:srgbClr val="002060"/>
                </a:solidFill>
              </a:rPr>
              <a:t>e</a:t>
            </a:r>
            <a:r>
              <a:rPr lang="en-GB" b="1" dirty="0" smtClean="0">
                <a:solidFill>
                  <a:srgbClr val="002060"/>
                </a:solidFill>
              </a:rPr>
              <a:t>vents </a:t>
            </a:r>
            <a:r>
              <a:rPr lang="en-GB" dirty="0" smtClean="0">
                <a:solidFill>
                  <a:srgbClr val="002060"/>
                </a:solidFill>
              </a:rPr>
              <a:t>and </a:t>
            </a:r>
            <a:r>
              <a:rPr lang="en-GB" b="1" dirty="0" smtClean="0">
                <a:solidFill>
                  <a:srgbClr val="002060"/>
                </a:solidFill>
              </a:rPr>
              <a:t>personal </a:t>
            </a:r>
            <a:r>
              <a:rPr lang="en-GB" b="1" dirty="0">
                <a:solidFill>
                  <a:srgbClr val="002060"/>
                </a:solidFill>
              </a:rPr>
              <a:t>c</a:t>
            </a:r>
            <a:r>
              <a:rPr lang="en-GB" b="1" dirty="0" smtClean="0">
                <a:solidFill>
                  <a:srgbClr val="002060"/>
                </a:solidFill>
              </a:rPr>
              <a:t>ircumstances </a:t>
            </a:r>
            <a:r>
              <a:rPr lang="en-GB" dirty="0">
                <a:solidFill>
                  <a:srgbClr val="002060"/>
                </a:solidFill>
              </a:rPr>
              <a:t>may </a:t>
            </a:r>
            <a:r>
              <a:rPr lang="en-GB" dirty="0" smtClean="0">
                <a:solidFill>
                  <a:srgbClr val="002060"/>
                </a:solidFill>
              </a:rPr>
              <a:t>impact claimants </a:t>
            </a:r>
            <a:r>
              <a:rPr lang="en-GB" dirty="0">
                <a:solidFill>
                  <a:srgbClr val="002060"/>
                </a:solidFill>
              </a:rPr>
              <a:t>and their ability to access DWP benefits and/ or use our </a:t>
            </a:r>
            <a:r>
              <a:rPr lang="en-GB" dirty="0" smtClean="0">
                <a:solidFill>
                  <a:srgbClr val="002060"/>
                </a:solidFill>
              </a:rPr>
              <a:t>services. </a:t>
            </a:r>
          </a:p>
          <a:p>
            <a:endParaRPr lang="en-GB" dirty="0" smtClean="0">
              <a:solidFill>
                <a:srgbClr val="002060"/>
              </a:solidFill>
            </a:endParaRPr>
          </a:p>
          <a:p>
            <a:r>
              <a:rPr lang="en-GB" dirty="0" smtClean="0">
                <a:solidFill>
                  <a:srgbClr val="002060"/>
                </a:solidFill>
              </a:rPr>
              <a:t>They may require </a:t>
            </a:r>
            <a:r>
              <a:rPr lang="en-GB" b="1" dirty="0" smtClean="0">
                <a:solidFill>
                  <a:srgbClr val="002060"/>
                </a:solidFill>
              </a:rPr>
              <a:t>additional </a:t>
            </a:r>
            <a:r>
              <a:rPr lang="en-GB" b="1" dirty="0">
                <a:solidFill>
                  <a:srgbClr val="002060"/>
                </a:solidFill>
              </a:rPr>
              <a:t>support </a:t>
            </a:r>
            <a:r>
              <a:rPr lang="en-GB" dirty="0">
                <a:solidFill>
                  <a:srgbClr val="002060"/>
                </a:solidFill>
              </a:rPr>
              <a:t>to </a:t>
            </a:r>
            <a:r>
              <a:rPr lang="en-GB" dirty="0" smtClean="0">
                <a:solidFill>
                  <a:srgbClr val="002060"/>
                </a:solidFill>
              </a:rPr>
              <a:t>access </a:t>
            </a:r>
            <a:r>
              <a:rPr lang="en-GB" dirty="0">
                <a:solidFill>
                  <a:srgbClr val="002060"/>
                </a:solidFill>
              </a:rPr>
              <a:t>the </a:t>
            </a:r>
            <a:r>
              <a:rPr lang="en-GB" b="1" dirty="0">
                <a:solidFill>
                  <a:srgbClr val="002060"/>
                </a:solidFill>
              </a:rPr>
              <a:t>standard customer </a:t>
            </a:r>
            <a:r>
              <a:rPr lang="en-GB" b="1" dirty="0" smtClean="0">
                <a:solidFill>
                  <a:srgbClr val="002060"/>
                </a:solidFill>
              </a:rPr>
              <a:t>journey</a:t>
            </a:r>
            <a:r>
              <a:rPr lang="en-GB" dirty="0" smtClean="0">
                <a:solidFill>
                  <a:srgbClr val="002060"/>
                </a:solidFill>
              </a:rPr>
              <a:t>. </a:t>
            </a:r>
          </a:p>
          <a:p>
            <a:endParaRPr lang="en-GB" dirty="0">
              <a:solidFill>
                <a:srgbClr val="002060"/>
              </a:solidFill>
            </a:endParaRPr>
          </a:p>
          <a:p>
            <a:r>
              <a:rPr lang="en-GB" dirty="0" smtClean="0">
                <a:solidFill>
                  <a:srgbClr val="002060"/>
                </a:solidFill>
              </a:rPr>
              <a:t>Equally</a:t>
            </a:r>
            <a:r>
              <a:rPr lang="en-GB" dirty="0">
                <a:solidFill>
                  <a:srgbClr val="002060"/>
                </a:solidFill>
              </a:rPr>
              <a:t>, some claimants </a:t>
            </a:r>
            <a:r>
              <a:rPr lang="en-GB" dirty="0" smtClean="0">
                <a:solidFill>
                  <a:srgbClr val="002060"/>
                </a:solidFill>
              </a:rPr>
              <a:t>experiencing difficult life events and / or complex personal circumstances may </a:t>
            </a:r>
            <a:r>
              <a:rPr lang="en-GB" b="1" dirty="0">
                <a:solidFill>
                  <a:srgbClr val="002060"/>
                </a:solidFill>
              </a:rPr>
              <a:t>not</a:t>
            </a:r>
            <a:r>
              <a:rPr lang="en-GB" dirty="0">
                <a:solidFill>
                  <a:srgbClr val="002060"/>
                </a:solidFill>
              </a:rPr>
              <a:t> require </a:t>
            </a:r>
            <a:r>
              <a:rPr lang="en-GB" dirty="0" smtClean="0">
                <a:solidFill>
                  <a:srgbClr val="002060"/>
                </a:solidFill>
              </a:rPr>
              <a:t>additional support. </a:t>
            </a:r>
          </a:p>
          <a:p>
            <a:endParaRPr lang="en-GB" dirty="0">
              <a:solidFill>
                <a:srgbClr val="002060"/>
              </a:solidFill>
            </a:endParaRPr>
          </a:p>
          <a:p>
            <a:r>
              <a:rPr lang="en-GB" dirty="0">
                <a:solidFill>
                  <a:srgbClr val="002060"/>
                </a:solidFill>
              </a:rPr>
              <a:t>How we support individuals to overcome difficult life events and personal circumstances helps DWP to meet our </a:t>
            </a:r>
            <a:r>
              <a:rPr lang="en-GB" b="1" dirty="0">
                <a:solidFill>
                  <a:srgbClr val="002060"/>
                </a:solidFill>
              </a:rPr>
              <a:t>Social Justice Priorities</a:t>
            </a:r>
            <a:r>
              <a:rPr lang="en-GB" dirty="0" smtClean="0">
                <a:solidFill>
                  <a:srgbClr val="002060"/>
                </a:solidFill>
              </a:rPr>
              <a:t>.</a:t>
            </a:r>
          </a:p>
          <a:p>
            <a:endParaRPr lang="en-GB" i="1" dirty="0">
              <a:solidFill>
                <a:srgbClr val="002060"/>
              </a:solidFill>
            </a:endParaRPr>
          </a:p>
          <a:p>
            <a:r>
              <a:rPr lang="en-GB" i="1" dirty="0" smtClean="0">
                <a:solidFill>
                  <a:srgbClr val="002060"/>
                </a:solidFill>
              </a:rPr>
              <a:t>Right-click </a:t>
            </a:r>
            <a:r>
              <a:rPr lang="en-GB" i="1" dirty="0" smtClean="0">
                <a:solidFill>
                  <a:srgbClr val="002060"/>
                </a:solidFill>
                <a:hlinkClick r:id="rId3"/>
              </a:rPr>
              <a:t>here</a:t>
            </a:r>
            <a:r>
              <a:rPr lang="en-GB" i="1" dirty="0" smtClean="0">
                <a:solidFill>
                  <a:srgbClr val="002060"/>
                </a:solidFill>
              </a:rPr>
              <a:t> to access the Complex Needs Action Hub. </a:t>
            </a:r>
            <a:endParaRPr lang="en-GB" i="1" dirty="0">
              <a:solidFill>
                <a:srgbClr val="002060"/>
              </a:solidFill>
            </a:endParaRPr>
          </a:p>
        </p:txBody>
      </p:sp>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0644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The Stockwell Plan </a:t>
            </a:r>
            <a:endParaRPr lang="en-GB"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15826536"/>
              </p:ext>
            </p:extLst>
          </p:nvPr>
        </p:nvGraphicFramePr>
        <p:xfrm>
          <a:off x="551979" y="1124744"/>
          <a:ext cx="7484751" cy="4540029"/>
        </p:xfrm>
        <a:graphic>
          <a:graphicData uri="http://schemas.openxmlformats.org/drawingml/2006/table">
            <a:tbl>
              <a:tblPr/>
              <a:tblGrid>
                <a:gridCol w="1569217"/>
                <a:gridCol w="1604318"/>
                <a:gridCol w="1437072"/>
                <a:gridCol w="1437072"/>
                <a:gridCol w="1437072"/>
              </a:tblGrid>
              <a:tr h="178444">
                <a:tc gridSpan="5">
                  <a:txBody>
                    <a:bodyPr/>
                    <a:lstStyle/>
                    <a:p>
                      <a:pPr algn="l" fontAlgn="b"/>
                      <a:r>
                        <a:rPr lang="en-GB" sz="1200" b="1" i="0" u="none" strike="noStrike" dirty="0">
                          <a:solidFill>
                            <a:srgbClr val="FFFFFF"/>
                          </a:solidFill>
                          <a:effectLst/>
                          <a:latin typeface="Arial"/>
                        </a:rPr>
                        <a:t>Checklist for sites moving to Full Service and new starters</a:t>
                      </a:r>
                      <a:endParaRPr lang="en-GB" sz="800" b="0" i="0" u="none" strike="noStrike" dirty="0">
                        <a:solidFill>
                          <a:srgbClr val="000000"/>
                        </a:solidFill>
                        <a:effectLst/>
                        <a:latin typeface="Arial"/>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538DD5"/>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3920">
                <a:tc>
                  <a:txBody>
                    <a:bodyPr/>
                    <a:lstStyle/>
                    <a:p>
                      <a:pPr algn="ctr" fontAlgn="b"/>
                      <a:r>
                        <a:rPr lang="en-GB" sz="800" b="1" i="0" u="none" strike="noStrike">
                          <a:solidFill>
                            <a:srgbClr val="000000"/>
                          </a:solidFill>
                          <a:effectLst/>
                          <a:latin typeface="Arial"/>
                        </a:rPr>
                        <a:t>Action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1" i="0" u="none" strike="noStrike">
                          <a:solidFill>
                            <a:srgbClr val="000000"/>
                          </a:solidFill>
                          <a:effectLst/>
                          <a:latin typeface="Arial"/>
                        </a:rPr>
                        <a:t>Process/Link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1" i="0" u="none" strike="noStrike">
                          <a:solidFill>
                            <a:srgbClr val="000000"/>
                          </a:solidFill>
                          <a:effectLst/>
                          <a:latin typeface="Arial"/>
                        </a:rPr>
                        <a:t>Lead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1" i="0" u="none" strike="noStrike">
                          <a:solidFill>
                            <a:srgbClr val="000000"/>
                          </a:solidFill>
                          <a:effectLst/>
                          <a:latin typeface="Arial"/>
                        </a:rPr>
                        <a:t>Last Reviewed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1" i="0" u="none" strike="noStrike">
                          <a:solidFill>
                            <a:srgbClr val="000000"/>
                          </a:solidFill>
                          <a:effectLst/>
                          <a:latin typeface="Arial"/>
                        </a:rPr>
                        <a:t>Next Review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23767">
                <a:tc>
                  <a:txBody>
                    <a:bodyPr/>
                    <a:lstStyle/>
                    <a:p>
                      <a:pPr algn="l" rtl="0" fontAlgn="ctr"/>
                      <a:r>
                        <a:rPr lang="en-GB" sz="700" b="1" i="0" u="none" strike="noStrike">
                          <a:solidFill>
                            <a:srgbClr val="000000"/>
                          </a:solidFill>
                          <a:effectLst/>
                          <a:latin typeface="Arial"/>
                        </a:rPr>
                        <a:t>All colleagues know how to use the Complex Needs HUB to support their interaction with claimants with complex needs.   </a:t>
                      </a:r>
                      <a:br>
                        <a:rPr lang="en-GB" sz="700" b="1" i="0" u="none" strike="noStrike">
                          <a:solidFill>
                            <a:srgbClr val="000000"/>
                          </a:solidFill>
                          <a:effectLst/>
                          <a:latin typeface="Arial"/>
                        </a:rPr>
                      </a:br>
                      <a:endParaRPr lang="en-GB" sz="700" b="1" i="0" u="none" strike="noStrike">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800" b="0" i="0" u="sng" strike="noStrike">
                          <a:solidFill>
                            <a:srgbClr val="0000FF"/>
                          </a:solidFill>
                          <a:effectLst/>
                          <a:latin typeface="Arial"/>
                          <a:hlinkClick r:id="rId3"/>
                        </a:rPr>
                        <a:t>Complex Need Hub</a:t>
                      </a:r>
                      <a:endParaRPr lang="en-GB" sz="800" b="0" i="0" u="sng" strike="noStrike">
                        <a:solidFill>
                          <a:srgbClr val="0000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dirty="0">
                          <a:solidFill>
                            <a:srgbClr val="000000"/>
                          </a:solidFill>
                          <a:effectLst/>
                          <a:latin typeface="Arial"/>
                        </a:rPr>
                        <a:t> </a:t>
                      </a:r>
                      <a:r>
                        <a:rPr lang="en-GB" sz="800" b="0" i="0" u="none" strike="noStrike" dirty="0" smtClean="0">
                          <a:solidFill>
                            <a:srgbClr val="000000"/>
                          </a:solidFill>
                          <a:effectLst/>
                          <a:latin typeface="Arial"/>
                        </a:rPr>
                        <a:t>Information</a:t>
                      </a:r>
                      <a:r>
                        <a:rPr lang="en-GB" sz="800" b="0" i="0" u="none" strike="noStrike" baseline="0" dirty="0" smtClean="0">
                          <a:solidFill>
                            <a:srgbClr val="000000"/>
                          </a:solidFill>
                          <a:effectLst/>
                          <a:latin typeface="Arial"/>
                        </a:rPr>
                        <a:t> redacted</a:t>
                      </a:r>
                      <a:endParaRPr lang="en-GB" sz="8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dirty="0">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6975">
                <a:tc>
                  <a:txBody>
                    <a:bodyPr/>
                    <a:lstStyle/>
                    <a:p>
                      <a:pPr algn="l" rtl="0" fontAlgn="ctr"/>
                      <a:r>
                        <a:rPr lang="en-GB" sz="700" b="1" i="0" u="none" strike="noStrike">
                          <a:solidFill>
                            <a:srgbClr val="000000"/>
                          </a:solidFill>
                          <a:effectLst/>
                          <a:latin typeface="Arial"/>
                        </a:rPr>
                        <a:t>All colleagues have an awareness of DWP UCB procedures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800" b="0" i="0" u="sng" strike="noStrike">
                          <a:solidFill>
                            <a:srgbClr val="0000FF"/>
                          </a:solidFill>
                          <a:effectLst/>
                          <a:latin typeface="Arial"/>
                          <a:hlinkClick r:id="rId4"/>
                        </a:rPr>
                        <a:t>UCB guidance </a:t>
                      </a:r>
                      <a:endParaRPr lang="en-GB" sz="800" b="0" i="0" u="sng" strike="noStrike">
                        <a:solidFill>
                          <a:srgbClr val="0000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dirty="0">
                          <a:solidFill>
                            <a:srgbClr val="000000"/>
                          </a:solidFill>
                          <a:effectLst/>
                          <a:latin typeface="Arial"/>
                        </a:rPr>
                        <a:t> </a:t>
                      </a:r>
                      <a:r>
                        <a:rPr lang="en-GB" sz="800" b="0" i="0" u="none" strike="noStrike" dirty="0" smtClean="0">
                          <a:solidFill>
                            <a:srgbClr val="000000"/>
                          </a:solidFill>
                          <a:effectLst/>
                          <a:latin typeface="Arial"/>
                        </a:rPr>
                        <a:t>Information</a:t>
                      </a:r>
                      <a:r>
                        <a:rPr lang="en-GB" sz="800" b="0" i="0" u="none" strike="noStrike" baseline="0" dirty="0" smtClean="0">
                          <a:solidFill>
                            <a:srgbClr val="000000"/>
                          </a:solidFill>
                          <a:effectLst/>
                          <a:latin typeface="Arial"/>
                        </a:rPr>
                        <a:t> redacted</a:t>
                      </a:r>
                      <a:endParaRPr lang="en-GB" sz="8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8935">
                <a:tc>
                  <a:txBody>
                    <a:bodyPr/>
                    <a:lstStyle/>
                    <a:p>
                      <a:pPr algn="l" rtl="0" fontAlgn="ctr"/>
                      <a:r>
                        <a:rPr lang="en-GB" sz="700" b="1" i="0" u="none" strike="noStrike">
                          <a:solidFill>
                            <a:srgbClr val="000000"/>
                          </a:solidFill>
                          <a:effectLst/>
                          <a:latin typeface="Arial"/>
                        </a:rPr>
                        <a:t>All colleagues have an awareness of 6 Point Plan process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800" b="0" i="0" u="sng" strike="noStrike" dirty="0">
                          <a:solidFill>
                            <a:srgbClr val="0000FF"/>
                          </a:solidFill>
                          <a:effectLst/>
                          <a:latin typeface="Arial"/>
                          <a:hlinkClick r:id="rId5"/>
                        </a:rPr>
                        <a:t>Suicide and self-harm guidance </a:t>
                      </a:r>
                      <a:endParaRPr lang="en-GB" sz="800" b="0" i="0" u="sng" strike="noStrike" dirty="0">
                        <a:solidFill>
                          <a:srgbClr val="0000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800" b="0" i="0" u="none" strike="noStrike" dirty="0">
                          <a:solidFill>
                            <a:srgbClr val="000000"/>
                          </a:solidFill>
                          <a:effectLst/>
                          <a:latin typeface="Arial"/>
                        </a:rPr>
                        <a:t> </a:t>
                      </a:r>
                      <a:r>
                        <a:rPr lang="en-GB" sz="800" b="0" i="0" u="none" strike="noStrike" dirty="0" smtClean="0">
                          <a:solidFill>
                            <a:srgbClr val="000000"/>
                          </a:solidFill>
                          <a:effectLst/>
                          <a:latin typeface="+mn-lt"/>
                        </a:rPr>
                        <a:t>Information</a:t>
                      </a:r>
                      <a:r>
                        <a:rPr lang="en-GB" sz="800" b="0" i="0" u="none" strike="noStrike" baseline="0" dirty="0" smtClean="0">
                          <a:solidFill>
                            <a:srgbClr val="000000"/>
                          </a:solidFill>
                          <a:effectLst/>
                          <a:latin typeface="+mn-lt"/>
                        </a:rPr>
                        <a:t> redacted</a:t>
                      </a:r>
                      <a:endParaRPr lang="en-GB" sz="800" b="0" i="0" u="none" strike="noStrike" dirty="0" smtClean="0">
                        <a:solidFill>
                          <a:srgbClr val="000000"/>
                        </a:solidFill>
                        <a:effectLst/>
                        <a:latin typeface="+mn-lt"/>
                      </a:endParaRPr>
                    </a:p>
                    <a:p>
                      <a:pPr algn="l" fontAlgn="b"/>
                      <a:endParaRPr lang="en-GB" sz="8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4583">
                <a:tc>
                  <a:txBody>
                    <a:bodyPr/>
                    <a:lstStyle/>
                    <a:p>
                      <a:pPr algn="l" fontAlgn="ctr"/>
                      <a:r>
                        <a:rPr lang="en-GB" sz="700" b="1" i="0" u="none" strike="noStrike">
                          <a:solidFill>
                            <a:srgbClr val="000000"/>
                          </a:solidFill>
                          <a:effectLst/>
                          <a:latin typeface="Arial"/>
                        </a:rPr>
                        <a:t>All staff are aware of the LIMP </a:t>
                      </a:r>
                      <a:br>
                        <a:rPr lang="en-GB" sz="700" b="1" i="0" u="none" strike="noStrike">
                          <a:solidFill>
                            <a:srgbClr val="000000"/>
                          </a:solidFill>
                          <a:effectLst/>
                          <a:latin typeface="Arial"/>
                        </a:rPr>
                      </a:br>
                      <a:endParaRPr lang="en-GB" sz="700" b="1" i="0" u="none" strike="noStrike">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800" b="0" i="0" u="sng" strike="noStrike">
                          <a:solidFill>
                            <a:srgbClr val="0000FF"/>
                          </a:solidFill>
                          <a:effectLst/>
                          <a:latin typeface="Arial"/>
                          <a:hlinkClick r:id="rId6"/>
                        </a:rPr>
                        <a:t>Local Limp Plan </a:t>
                      </a:r>
                      <a:endParaRPr lang="en-GB" sz="800" b="0" i="0" u="sng" strike="noStrike">
                        <a:solidFill>
                          <a:srgbClr val="0000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800" b="0" i="0" u="none" strike="noStrike" dirty="0">
                          <a:solidFill>
                            <a:srgbClr val="000000"/>
                          </a:solidFill>
                          <a:effectLst/>
                          <a:latin typeface="Arial"/>
                        </a:rPr>
                        <a:t> </a:t>
                      </a:r>
                      <a:r>
                        <a:rPr lang="en-GB" sz="800" b="0" i="0" u="none" strike="noStrike" dirty="0" smtClean="0">
                          <a:solidFill>
                            <a:srgbClr val="000000"/>
                          </a:solidFill>
                          <a:effectLst/>
                          <a:latin typeface="+mn-lt"/>
                        </a:rPr>
                        <a:t>Information</a:t>
                      </a:r>
                      <a:r>
                        <a:rPr lang="en-GB" sz="800" b="0" i="0" u="none" strike="noStrike" baseline="0" dirty="0" smtClean="0">
                          <a:solidFill>
                            <a:srgbClr val="000000"/>
                          </a:solidFill>
                          <a:effectLst/>
                          <a:latin typeface="+mn-lt"/>
                        </a:rPr>
                        <a:t> redacted</a:t>
                      </a:r>
                      <a:endParaRPr lang="en-GB" sz="800" b="0" i="0" u="none" strike="noStrike" dirty="0" smtClean="0">
                        <a:solidFill>
                          <a:srgbClr val="000000"/>
                        </a:solidFill>
                        <a:effectLst/>
                        <a:latin typeface="+mn-lt"/>
                      </a:endParaRPr>
                    </a:p>
                    <a:p>
                      <a:pPr algn="l" fontAlgn="b"/>
                      <a:endParaRPr lang="en-GB" sz="8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42355">
                <a:tc>
                  <a:txBody>
                    <a:bodyPr/>
                    <a:lstStyle/>
                    <a:p>
                      <a:pPr algn="l" rtl="0" fontAlgn="ctr"/>
                      <a:r>
                        <a:rPr lang="en-GB" sz="700" b="1" i="0" u="none" strike="noStrike">
                          <a:solidFill>
                            <a:srgbClr val="000000"/>
                          </a:solidFill>
                          <a:effectLst/>
                          <a:latin typeface="Arial"/>
                        </a:rPr>
                        <a:t>All colleagues have a feedback loop and know how to report gaps in service (policy, process etc) for claimants with complex needs            (via SIL - </a:t>
                      </a:r>
                      <a:r>
                        <a:rPr lang="en-GB" sz="700" b="0" i="0" u="none" strike="noStrike">
                          <a:solidFill>
                            <a:srgbClr val="000000"/>
                          </a:solidFill>
                          <a:effectLst/>
                          <a:latin typeface="Arial"/>
                        </a:rPr>
                        <a:t>Name of SIL</a:t>
                      </a:r>
                      <a:r>
                        <a:rPr lang="en-GB" sz="700" b="1" i="0" u="none" strike="noStrike">
                          <a:solidFill>
                            <a:srgbClr val="000000"/>
                          </a:solidFill>
                          <a:effectLst/>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800" b="0" i="0" u="sng" strike="noStrike">
                          <a:solidFill>
                            <a:srgbClr val="0000FF"/>
                          </a:solidFill>
                          <a:effectLst/>
                          <a:latin typeface="Arial"/>
                          <a:hlinkClick r:id="rId7"/>
                        </a:rPr>
                        <a:t>Raising issues through SIL</a:t>
                      </a:r>
                      <a:endParaRPr lang="en-GB" sz="800" b="0" i="0" u="sng" strike="noStrike">
                        <a:solidFill>
                          <a:srgbClr val="0000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800" b="0" i="0" u="none" strike="noStrike" dirty="0">
                          <a:solidFill>
                            <a:srgbClr val="000000"/>
                          </a:solidFill>
                          <a:effectLst/>
                          <a:latin typeface="Arial"/>
                        </a:rPr>
                        <a:t> </a:t>
                      </a:r>
                      <a:r>
                        <a:rPr lang="en-GB" sz="800" b="0" i="0" u="none" strike="noStrike" dirty="0" smtClean="0">
                          <a:solidFill>
                            <a:srgbClr val="000000"/>
                          </a:solidFill>
                          <a:effectLst/>
                          <a:latin typeface="+mn-lt"/>
                        </a:rPr>
                        <a:t>Information</a:t>
                      </a:r>
                      <a:r>
                        <a:rPr lang="en-GB" sz="800" b="0" i="0" u="none" strike="noStrike" baseline="0" dirty="0" smtClean="0">
                          <a:solidFill>
                            <a:srgbClr val="000000"/>
                          </a:solidFill>
                          <a:effectLst/>
                          <a:latin typeface="+mn-lt"/>
                        </a:rPr>
                        <a:t> redacted</a:t>
                      </a:r>
                      <a:endParaRPr lang="en-GB" sz="800" b="0" i="0" u="none" strike="noStrike" dirty="0" smtClean="0">
                        <a:solidFill>
                          <a:srgbClr val="000000"/>
                        </a:solidFill>
                        <a:effectLst/>
                        <a:latin typeface="+mn-lt"/>
                      </a:endParaRPr>
                    </a:p>
                    <a:p>
                      <a:pPr algn="l" fontAlgn="b"/>
                      <a:endParaRPr lang="en-GB" sz="8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5496">
                <a:tc>
                  <a:txBody>
                    <a:bodyPr/>
                    <a:lstStyle/>
                    <a:p>
                      <a:pPr algn="l" rtl="0" fontAlgn="ctr"/>
                      <a:r>
                        <a:rPr lang="en-GB" sz="700" b="1" i="0" u="none" strike="noStrike">
                          <a:solidFill>
                            <a:srgbClr val="000000"/>
                          </a:solidFill>
                          <a:effectLst/>
                          <a:latin typeface="Arial"/>
                        </a:rPr>
                        <a:t>All colleagues have access to the District Provision Tool (DPT) and know how to use it</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800" b="0" i="0" u="sng" strike="noStrike">
                          <a:solidFill>
                            <a:srgbClr val="0000FF"/>
                          </a:solidFill>
                          <a:effectLst/>
                          <a:latin typeface="Arial"/>
                          <a:hlinkClick r:id="rId8"/>
                        </a:rPr>
                        <a:t>DPT Live Support </a:t>
                      </a:r>
                      <a:endParaRPr lang="en-GB" sz="800" b="0" i="0" u="sng" strike="noStrike">
                        <a:solidFill>
                          <a:srgbClr val="0000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800" b="0" i="0" u="none" strike="noStrike" dirty="0">
                          <a:solidFill>
                            <a:srgbClr val="000000"/>
                          </a:solidFill>
                          <a:effectLst/>
                          <a:latin typeface="Arial"/>
                        </a:rPr>
                        <a:t> </a:t>
                      </a:r>
                      <a:r>
                        <a:rPr lang="en-GB" sz="800" b="0" i="0" u="none" strike="noStrike" dirty="0" smtClean="0">
                          <a:solidFill>
                            <a:srgbClr val="000000"/>
                          </a:solidFill>
                          <a:effectLst/>
                          <a:latin typeface="+mn-lt"/>
                        </a:rPr>
                        <a:t>Information</a:t>
                      </a:r>
                      <a:r>
                        <a:rPr lang="en-GB" sz="800" b="0" i="0" u="none" strike="noStrike" baseline="0" dirty="0" smtClean="0">
                          <a:solidFill>
                            <a:srgbClr val="000000"/>
                          </a:solidFill>
                          <a:effectLst/>
                          <a:latin typeface="+mn-lt"/>
                        </a:rPr>
                        <a:t> redacted</a:t>
                      </a:r>
                      <a:endParaRPr lang="en-GB" sz="800" b="0" i="0" u="none" strike="noStrike" dirty="0" smtClean="0">
                        <a:solidFill>
                          <a:srgbClr val="000000"/>
                        </a:solidFill>
                        <a:effectLst/>
                        <a:latin typeface="+mn-lt"/>
                      </a:endParaRPr>
                    </a:p>
                    <a:p>
                      <a:pPr algn="l" fontAlgn="b"/>
                      <a:endParaRPr lang="en-GB" sz="8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0895">
                <a:tc>
                  <a:txBody>
                    <a:bodyPr/>
                    <a:lstStyle/>
                    <a:p>
                      <a:pPr algn="l" rtl="0" fontAlgn="ctr"/>
                      <a:r>
                        <a:rPr lang="en-GB" sz="700" b="1" i="0" u="none" strike="noStrike">
                          <a:solidFill>
                            <a:srgbClr val="000000"/>
                          </a:solidFill>
                          <a:effectLst/>
                          <a:latin typeface="Arial"/>
                        </a:rPr>
                        <a:t>All colleagues are aware of escalation routes for their local areas.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800" b="0" i="0" u="sng" strike="noStrike">
                          <a:solidFill>
                            <a:srgbClr val="0000FF"/>
                          </a:solidFill>
                          <a:effectLst/>
                          <a:latin typeface="Arial"/>
                          <a:hlinkClick r:id="rId9" action="ppaction://hlinkfile"/>
                        </a:rPr>
                        <a:t>Escalation Routes</a:t>
                      </a:r>
                      <a:endParaRPr lang="en-GB" sz="800" b="0" i="0" u="sng" strike="noStrike">
                        <a:solidFill>
                          <a:srgbClr val="0000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800" b="0" i="0" u="none" strike="noStrike" dirty="0">
                          <a:solidFill>
                            <a:srgbClr val="000000"/>
                          </a:solidFill>
                          <a:effectLst/>
                          <a:latin typeface="Arial"/>
                        </a:rPr>
                        <a:t> </a:t>
                      </a:r>
                      <a:r>
                        <a:rPr lang="en-GB" sz="800" b="0" i="0" u="none" strike="noStrike" dirty="0" smtClean="0">
                          <a:solidFill>
                            <a:srgbClr val="000000"/>
                          </a:solidFill>
                          <a:effectLst/>
                          <a:latin typeface="+mn-lt"/>
                        </a:rPr>
                        <a:t>Information</a:t>
                      </a:r>
                      <a:r>
                        <a:rPr lang="en-GB" sz="800" b="0" i="0" u="none" strike="noStrike" baseline="0" dirty="0" smtClean="0">
                          <a:solidFill>
                            <a:srgbClr val="000000"/>
                          </a:solidFill>
                          <a:effectLst/>
                          <a:latin typeface="+mn-lt"/>
                        </a:rPr>
                        <a:t> redacted</a:t>
                      </a:r>
                      <a:endParaRPr lang="en-GB" sz="800" b="0" i="0" u="none" strike="noStrike" dirty="0" smtClean="0">
                        <a:solidFill>
                          <a:srgbClr val="000000"/>
                        </a:solidFill>
                        <a:effectLst/>
                        <a:latin typeface="+mn-lt"/>
                      </a:endParaRPr>
                    </a:p>
                    <a:p>
                      <a:pPr algn="l" fontAlgn="b"/>
                      <a:endParaRPr lang="en-GB" sz="8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42355">
                <a:tc>
                  <a:txBody>
                    <a:bodyPr/>
                    <a:lstStyle/>
                    <a:p>
                      <a:pPr algn="l" fontAlgn="b"/>
                      <a:r>
                        <a:rPr lang="en-GB" sz="700" b="1" i="0" u="none" strike="noStrike">
                          <a:solidFill>
                            <a:srgbClr val="000000"/>
                          </a:solidFill>
                          <a:effectLst/>
                          <a:latin typeface="Arial"/>
                        </a:rPr>
                        <a:t>All colleagues are aware of the Universal Support delivered locally (USdl) and our local Partnership offer </a:t>
                      </a:r>
                      <a:br>
                        <a:rPr lang="en-GB" sz="700" b="1" i="0" u="none" strike="noStrike">
                          <a:solidFill>
                            <a:srgbClr val="000000"/>
                          </a:solidFill>
                          <a:effectLst/>
                          <a:latin typeface="Arial"/>
                        </a:rPr>
                      </a:br>
                      <a:endParaRPr lang="en-GB" sz="700" b="1" i="0" u="none" strike="noStrike">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700" b="0" i="0" u="sng" strike="noStrike">
                          <a:solidFill>
                            <a:srgbClr val="000000"/>
                          </a:solidFill>
                          <a:effectLst/>
                          <a:latin typeface="Arial"/>
                        </a:rPr>
                        <a:t>(add your contacts here) </a:t>
                      </a:r>
                      <a:r>
                        <a:rPr lang="en-GB" sz="700" b="0" i="0" u="none" strike="noStrike">
                          <a:solidFill>
                            <a:srgbClr val="000000"/>
                          </a:solidFill>
                          <a:effectLst/>
                          <a:latin typeface="Arial"/>
                        </a:rPr>
                        <a:t/>
                      </a:r>
                      <a:br>
                        <a:rPr lang="en-GB" sz="700" b="0" i="0" u="none" strike="noStrike">
                          <a:solidFill>
                            <a:srgbClr val="000000"/>
                          </a:solidFill>
                          <a:effectLst/>
                          <a:latin typeface="Arial"/>
                        </a:rPr>
                      </a:br>
                      <a:endParaRPr lang="en-GB" sz="700" b="0" i="0" u="none" strike="noStrike">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800" b="0" i="0" u="none" strike="noStrike" dirty="0">
                          <a:solidFill>
                            <a:srgbClr val="000000"/>
                          </a:solidFill>
                          <a:effectLst/>
                          <a:latin typeface="Arial"/>
                        </a:rPr>
                        <a:t> </a:t>
                      </a:r>
                      <a:r>
                        <a:rPr lang="en-GB" sz="800" b="0" i="0" u="none" strike="noStrike" dirty="0" smtClean="0">
                          <a:solidFill>
                            <a:srgbClr val="000000"/>
                          </a:solidFill>
                          <a:effectLst/>
                          <a:latin typeface="+mn-lt"/>
                        </a:rPr>
                        <a:t>Information</a:t>
                      </a:r>
                      <a:r>
                        <a:rPr lang="en-GB" sz="800" b="0" i="0" u="none" strike="noStrike" baseline="0" dirty="0" smtClean="0">
                          <a:solidFill>
                            <a:srgbClr val="000000"/>
                          </a:solidFill>
                          <a:effectLst/>
                          <a:latin typeface="+mn-lt"/>
                        </a:rPr>
                        <a:t> redacted</a:t>
                      </a:r>
                      <a:endParaRPr lang="en-GB" sz="800" b="0" i="0" u="none" strike="noStrike" dirty="0" smtClean="0">
                        <a:solidFill>
                          <a:srgbClr val="000000"/>
                        </a:solidFill>
                        <a:effectLst/>
                        <a:latin typeface="+mn-lt"/>
                      </a:endParaRPr>
                    </a:p>
                    <a:p>
                      <a:pPr algn="l" fontAlgn="b"/>
                      <a:endParaRPr lang="en-GB" sz="8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5496">
                <a:tc>
                  <a:txBody>
                    <a:bodyPr/>
                    <a:lstStyle/>
                    <a:p>
                      <a:pPr algn="l" fontAlgn="ctr"/>
                      <a:r>
                        <a:rPr lang="en-GB" sz="700" b="1" i="0" u="none" strike="noStrike">
                          <a:solidFill>
                            <a:srgbClr val="000000"/>
                          </a:solidFill>
                          <a:effectLst/>
                          <a:latin typeface="Arial"/>
                        </a:rPr>
                        <a:t>All colleagues have access to the Visting Referral Tool   </a:t>
                      </a:r>
                      <a:br>
                        <a:rPr lang="en-GB" sz="700" b="1" i="0" u="none" strike="noStrike">
                          <a:solidFill>
                            <a:srgbClr val="000000"/>
                          </a:solidFill>
                          <a:effectLst/>
                          <a:latin typeface="Arial"/>
                        </a:rPr>
                      </a:br>
                      <a:endParaRPr lang="en-GB" sz="700" b="1" i="0" u="none" strike="noStrike">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800" b="0" i="0" u="sng" strike="noStrike">
                          <a:solidFill>
                            <a:srgbClr val="0000FF"/>
                          </a:solidFill>
                          <a:effectLst/>
                          <a:latin typeface="Arial"/>
                          <a:hlinkClick r:id="rId10"/>
                        </a:rPr>
                        <a:t>Visiting Refferal Tool </a:t>
                      </a:r>
                      <a:endParaRPr lang="en-GB" sz="800" b="0" i="0" u="sng" strike="noStrike">
                        <a:solidFill>
                          <a:srgbClr val="0000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800" b="0" i="0" u="none" strike="noStrike" dirty="0">
                          <a:solidFill>
                            <a:srgbClr val="000000"/>
                          </a:solidFill>
                          <a:effectLst/>
                          <a:latin typeface="Arial"/>
                        </a:rPr>
                        <a:t> </a:t>
                      </a:r>
                      <a:r>
                        <a:rPr lang="en-GB" sz="800" b="0" i="0" u="none" strike="noStrike" dirty="0" smtClean="0">
                          <a:solidFill>
                            <a:srgbClr val="000000"/>
                          </a:solidFill>
                          <a:effectLst/>
                          <a:latin typeface="+mn-lt"/>
                        </a:rPr>
                        <a:t>Information</a:t>
                      </a:r>
                      <a:r>
                        <a:rPr lang="en-GB" sz="800" b="0" i="0" u="none" strike="noStrike" baseline="0" dirty="0" smtClean="0">
                          <a:solidFill>
                            <a:srgbClr val="000000"/>
                          </a:solidFill>
                          <a:effectLst/>
                          <a:latin typeface="+mn-lt"/>
                        </a:rPr>
                        <a:t> redacted</a:t>
                      </a:r>
                      <a:endParaRPr lang="en-GB" sz="800" b="0" i="0" u="none" strike="noStrike" dirty="0" smtClean="0">
                        <a:solidFill>
                          <a:srgbClr val="000000"/>
                        </a:solidFill>
                        <a:effectLst/>
                        <a:latin typeface="+mn-lt"/>
                      </a:endParaRPr>
                    </a:p>
                    <a:p>
                      <a:pPr algn="l" fontAlgn="b"/>
                      <a:endParaRPr lang="en-GB" sz="8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2739">
                <a:tc>
                  <a:txBody>
                    <a:bodyPr/>
                    <a:lstStyle/>
                    <a:p>
                      <a:pPr algn="l" fontAlgn="t"/>
                      <a:r>
                        <a:rPr lang="en-GB" sz="700" b="1" i="0" u="none" strike="noStrike">
                          <a:solidFill>
                            <a:srgbClr val="000000"/>
                          </a:solidFill>
                          <a:effectLst/>
                          <a:latin typeface="Arial"/>
                        </a:rPr>
                        <a:t>All colleagues are aware of PBS and Advance guidance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sng" strike="noStrike">
                          <a:solidFill>
                            <a:srgbClr val="0000FF"/>
                          </a:solidFill>
                          <a:effectLst/>
                          <a:latin typeface="Arial"/>
                          <a:hlinkClick r:id="rId11"/>
                        </a:rPr>
                        <a:t>Personal Budgeting Support and Advance guidance </a:t>
                      </a:r>
                      <a:endParaRPr lang="en-GB" sz="800" b="0" i="0" u="sng" strike="noStrike">
                        <a:solidFill>
                          <a:srgbClr val="0000FF"/>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800" b="0" i="0" u="none" strike="noStrike" dirty="0">
                          <a:solidFill>
                            <a:srgbClr val="000000"/>
                          </a:solidFill>
                          <a:effectLst/>
                          <a:latin typeface="Arial"/>
                        </a:rPr>
                        <a:t> </a:t>
                      </a:r>
                      <a:r>
                        <a:rPr lang="en-GB" sz="800" b="0" i="0" u="none" strike="noStrike" dirty="0" smtClean="0">
                          <a:solidFill>
                            <a:srgbClr val="000000"/>
                          </a:solidFill>
                          <a:effectLst/>
                          <a:latin typeface="+mn-lt"/>
                        </a:rPr>
                        <a:t>Information</a:t>
                      </a:r>
                      <a:r>
                        <a:rPr lang="en-GB" sz="800" b="0" i="0" u="none" strike="noStrike" baseline="0" dirty="0" smtClean="0">
                          <a:solidFill>
                            <a:srgbClr val="000000"/>
                          </a:solidFill>
                          <a:effectLst/>
                          <a:latin typeface="+mn-lt"/>
                        </a:rPr>
                        <a:t> redacted</a:t>
                      </a:r>
                      <a:endParaRPr lang="en-GB" sz="800" b="0" i="0" u="none" strike="noStrike" dirty="0" smtClean="0">
                        <a:solidFill>
                          <a:srgbClr val="000000"/>
                        </a:solidFill>
                        <a:effectLst/>
                        <a:latin typeface="+mn-lt"/>
                      </a:endParaRPr>
                    </a:p>
                    <a:p>
                      <a:pPr algn="l" fontAlgn="b"/>
                      <a:endParaRPr lang="en-GB" sz="8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0" i="0" u="none" strike="noStrike" dirty="0">
                          <a:solidFill>
                            <a:srgbClr val="000000"/>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pic>
        <p:nvPicPr>
          <p:cNvPr id="8" name="Picture 7" descr="UC_English_RGB_larg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56176" y="332656"/>
            <a:ext cx="1539875" cy="654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UC_English_RGB_larg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650538" y="1474788"/>
            <a:ext cx="1685925"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59692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382551072"/>
              </p:ext>
            </p:extLst>
          </p:nvPr>
        </p:nvGraphicFramePr>
        <p:xfrm>
          <a:off x="251520" y="634179"/>
          <a:ext cx="8136904" cy="4752527"/>
        </p:xfrm>
        <a:graphic>
          <a:graphicData uri="http://schemas.openxmlformats.org/drawingml/2006/table">
            <a:tbl>
              <a:tblPr firstRow="1" bandRow="1">
                <a:tableStyleId>{5C22544A-7EE6-4342-B048-85BDC9FD1C3A}</a:tableStyleId>
              </a:tblPr>
              <a:tblGrid>
                <a:gridCol w="648072"/>
                <a:gridCol w="1440160"/>
                <a:gridCol w="2160240"/>
                <a:gridCol w="1872208"/>
                <a:gridCol w="998789"/>
                <a:gridCol w="1017435"/>
              </a:tblGrid>
              <a:tr h="807445">
                <a:tc>
                  <a:txBody>
                    <a:bodyPr/>
                    <a:lstStyle/>
                    <a:p>
                      <a:r>
                        <a:rPr lang="en-GB" sz="1200" dirty="0" smtClean="0"/>
                        <a:t>Date</a:t>
                      </a:r>
                      <a:r>
                        <a:rPr lang="en-GB" sz="1200" baseline="0" dirty="0" smtClean="0"/>
                        <a:t> </a:t>
                      </a:r>
                      <a:endParaRPr lang="en-GB" sz="1200" dirty="0"/>
                    </a:p>
                  </a:txBody>
                  <a:tcPr/>
                </a:tc>
                <a:tc>
                  <a:txBody>
                    <a:bodyPr/>
                    <a:lstStyle/>
                    <a:p>
                      <a:r>
                        <a:rPr lang="en-GB" sz="1200" dirty="0" smtClean="0"/>
                        <a:t>Issue</a:t>
                      </a:r>
                      <a:endParaRPr lang="en-GB" sz="1200" dirty="0"/>
                    </a:p>
                  </a:txBody>
                  <a:tcPr/>
                </a:tc>
                <a:tc>
                  <a:txBody>
                    <a:bodyPr/>
                    <a:lstStyle/>
                    <a:p>
                      <a:r>
                        <a:rPr lang="en-GB" sz="1200" dirty="0" smtClean="0"/>
                        <a:t>Resolution </a:t>
                      </a:r>
                      <a:endParaRPr lang="en-GB" sz="1200" dirty="0"/>
                    </a:p>
                  </a:txBody>
                  <a:tcPr/>
                </a:tc>
                <a:tc>
                  <a:txBody>
                    <a:bodyPr/>
                    <a:lstStyle/>
                    <a:p>
                      <a:r>
                        <a:rPr lang="en-GB" sz="1200" dirty="0" smtClean="0"/>
                        <a:t>Update/ Status</a:t>
                      </a:r>
                      <a:r>
                        <a:rPr lang="en-GB" sz="1200" baseline="0" dirty="0" smtClean="0"/>
                        <a:t> Rating</a:t>
                      </a:r>
                      <a:endParaRPr lang="en-GB" sz="1200" dirty="0"/>
                    </a:p>
                  </a:txBody>
                  <a:tcPr/>
                </a:tc>
                <a:tc>
                  <a:txBody>
                    <a:bodyPr/>
                    <a:lstStyle/>
                    <a:p>
                      <a:r>
                        <a:rPr lang="en-GB" sz="1200" dirty="0" smtClean="0"/>
                        <a:t>By whom</a:t>
                      </a:r>
                      <a:endParaRPr lang="en-GB" sz="1200" dirty="0"/>
                    </a:p>
                  </a:txBody>
                  <a:tcPr/>
                </a:tc>
                <a:tc>
                  <a:txBody>
                    <a:bodyPr/>
                    <a:lstStyle/>
                    <a:p>
                      <a:r>
                        <a:rPr lang="en-GB" sz="1200" dirty="0" smtClean="0"/>
                        <a:t>Date of Review </a:t>
                      </a:r>
                      <a:endParaRPr lang="en-GB" sz="1200" dirty="0"/>
                    </a:p>
                  </a:txBody>
                  <a:tcPr/>
                </a:tc>
              </a:tr>
              <a:tr h="1207953">
                <a:tc>
                  <a:txBody>
                    <a:bodyPr/>
                    <a:lstStyle/>
                    <a:p>
                      <a:r>
                        <a:rPr lang="en-GB" sz="80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r>
                        <a:rPr lang="en-GB" sz="800" dirty="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r>
                        <a:rPr lang="en-GB" sz="800" dirty="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r>
                        <a:rPr lang="en-GB" sz="80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r>
                        <a:rPr lang="en-GB" sz="80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r>
                        <a:rPr lang="en-GB" sz="80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r>
              <a:tr h="838349">
                <a:tc>
                  <a:txBody>
                    <a:bodyPr/>
                    <a:lstStyle/>
                    <a:p>
                      <a:r>
                        <a:rPr lang="en-GB" sz="80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r>
                        <a:rPr lang="en-GB" sz="80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r>
                        <a:rPr lang="en-GB" sz="800" dirty="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r>
                        <a:rPr lang="en-GB" sz="800" dirty="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r>
                        <a:rPr lang="en-GB" sz="80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r>
                        <a:rPr lang="en-GB" sz="80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a:tc>
              </a:tr>
              <a:tr h="1898780">
                <a:tc>
                  <a:txBody>
                    <a:bodyPr/>
                    <a:lstStyle/>
                    <a:p>
                      <a:r>
                        <a:rPr lang="en-GB" sz="800" dirty="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r>
                        <a:rPr lang="en-GB" sz="800" dirty="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r>
                        <a:rPr lang="en-GB" sz="80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r>
                        <a:rPr lang="en-GB" sz="800" dirty="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r>
                        <a:rPr lang="en-GB" sz="800" dirty="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anchor="b"/>
                </a:tc>
                <a:tc>
                  <a:txBody>
                    <a:bodyPr/>
                    <a:lstStyle/>
                    <a:p>
                      <a:r>
                        <a:rPr lang="en-GB" sz="800" dirty="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anchor="b"/>
                </a:tc>
              </a:tr>
            </a:tbl>
          </a:graphicData>
        </a:graphic>
      </p:graphicFrame>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The Stockwell Plan </a:t>
            </a:r>
            <a:endParaRPr lang="en-GB" b="1" dirty="0"/>
          </a:p>
        </p:txBody>
      </p:sp>
    </p:spTree>
    <p:extLst>
      <p:ext uri="{BB962C8B-B14F-4D97-AF65-F5344CB8AC3E}">
        <p14:creationId xmlns:p14="http://schemas.microsoft.com/office/powerpoint/2010/main" val="10192345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99112503"/>
              </p:ext>
            </p:extLst>
          </p:nvPr>
        </p:nvGraphicFramePr>
        <p:xfrm>
          <a:off x="251520" y="629980"/>
          <a:ext cx="8424936" cy="4542334"/>
        </p:xfrm>
        <a:graphic>
          <a:graphicData uri="http://schemas.openxmlformats.org/drawingml/2006/table">
            <a:tbl>
              <a:tblPr firstRow="1" bandRow="1">
                <a:tableStyleId>{5C22544A-7EE6-4342-B048-85BDC9FD1C3A}</a:tableStyleId>
              </a:tblPr>
              <a:tblGrid>
                <a:gridCol w="648072"/>
                <a:gridCol w="1440160"/>
                <a:gridCol w="2736304"/>
                <a:gridCol w="1728192"/>
                <a:gridCol w="720080"/>
                <a:gridCol w="1152128"/>
              </a:tblGrid>
              <a:tr h="998669">
                <a:tc>
                  <a:txBody>
                    <a:bodyPr/>
                    <a:lstStyle/>
                    <a:p>
                      <a:r>
                        <a:rPr lang="en-GB" sz="1200" dirty="0" smtClean="0"/>
                        <a:t>Date</a:t>
                      </a:r>
                      <a:r>
                        <a:rPr lang="en-GB" sz="1200" baseline="0" dirty="0" smtClean="0"/>
                        <a:t> </a:t>
                      </a:r>
                      <a:endParaRPr lang="en-GB" sz="1200" dirty="0"/>
                    </a:p>
                  </a:txBody>
                  <a:tcPr/>
                </a:tc>
                <a:tc>
                  <a:txBody>
                    <a:bodyPr/>
                    <a:lstStyle/>
                    <a:p>
                      <a:r>
                        <a:rPr lang="en-GB" sz="1200" dirty="0" smtClean="0"/>
                        <a:t>Issue</a:t>
                      </a:r>
                      <a:endParaRPr lang="en-GB" sz="1200" dirty="0"/>
                    </a:p>
                  </a:txBody>
                  <a:tcPr/>
                </a:tc>
                <a:tc>
                  <a:txBody>
                    <a:bodyPr/>
                    <a:lstStyle/>
                    <a:p>
                      <a:r>
                        <a:rPr lang="en-GB" sz="1200" dirty="0" smtClean="0"/>
                        <a:t>Resolution </a:t>
                      </a:r>
                      <a:endParaRPr lang="en-GB" sz="1200" dirty="0"/>
                    </a:p>
                  </a:txBody>
                  <a:tcPr/>
                </a:tc>
                <a:tc>
                  <a:txBody>
                    <a:bodyPr/>
                    <a:lstStyle/>
                    <a:p>
                      <a:r>
                        <a:rPr lang="en-GB" sz="1400" dirty="0" smtClean="0"/>
                        <a:t>Update/Status</a:t>
                      </a:r>
                      <a:r>
                        <a:rPr lang="en-GB" sz="1400" baseline="0" dirty="0" smtClean="0"/>
                        <a:t> rating</a:t>
                      </a:r>
                      <a:endParaRPr lang="en-GB" sz="1400" dirty="0"/>
                    </a:p>
                  </a:txBody>
                  <a:tcPr/>
                </a:tc>
                <a:tc>
                  <a:txBody>
                    <a:bodyPr/>
                    <a:lstStyle/>
                    <a:p>
                      <a:r>
                        <a:rPr lang="en-GB" sz="1400" dirty="0" smtClean="0"/>
                        <a:t>By whom</a:t>
                      </a:r>
                      <a:endParaRPr lang="en-GB" sz="1400" dirty="0"/>
                    </a:p>
                  </a:txBody>
                  <a:tcPr/>
                </a:tc>
                <a:tc>
                  <a:txBody>
                    <a:bodyPr/>
                    <a:lstStyle/>
                    <a:p>
                      <a:r>
                        <a:rPr lang="en-GB" sz="1200" dirty="0" smtClean="0"/>
                        <a:t>Date</a:t>
                      </a:r>
                      <a:r>
                        <a:rPr lang="en-GB" sz="1400" baseline="0" dirty="0" smtClean="0"/>
                        <a:t> of review</a:t>
                      </a:r>
                      <a:endParaRPr lang="en-GB" sz="1400" dirty="0"/>
                    </a:p>
                  </a:txBody>
                  <a:tcPr/>
                </a:tc>
              </a:tr>
              <a:tr h="1932908">
                <a:tc>
                  <a:txBody>
                    <a:bodyPr/>
                    <a:lstStyle/>
                    <a:p>
                      <a:pPr algn="l"/>
                      <a:r>
                        <a:rPr lang="en-GB" sz="80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pPr algn="l"/>
                      <a:r>
                        <a:rPr lang="en-GB" sz="80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pPr algn="l"/>
                      <a:r>
                        <a:rPr lang="en-GB" sz="80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pPr algn="l"/>
                      <a:r>
                        <a:rPr lang="en-GB" sz="800" dirty="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pPr algn="l"/>
                      <a:r>
                        <a:rPr lang="en-GB" sz="80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pPr algn="l"/>
                      <a:r>
                        <a:rPr lang="en-GB" sz="80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anchor="b"/>
                </a:tc>
              </a:tr>
              <a:tr h="1610757">
                <a:tc>
                  <a:txBody>
                    <a:bodyPr/>
                    <a:lstStyle/>
                    <a:p>
                      <a:pPr algn="l"/>
                      <a:r>
                        <a:rPr lang="en-GB" sz="80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pPr algn="l"/>
                      <a:r>
                        <a:rPr lang="en-GB" sz="80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pPr algn="l"/>
                      <a:r>
                        <a:rPr lang="en-GB" sz="80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pPr algn="l"/>
                      <a:r>
                        <a:rPr lang="en-GB" sz="80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marL="0" marR="0" marT="0" marB="0" anchor="b"/>
                </a:tc>
                <a:tc>
                  <a:txBody>
                    <a:bodyPr/>
                    <a:lstStyle/>
                    <a:p>
                      <a:pPr algn="l"/>
                      <a:r>
                        <a:rPr lang="en-GB" sz="80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anchor="b"/>
                </a:tc>
                <a:tc>
                  <a:txBody>
                    <a:bodyPr/>
                    <a:lstStyle/>
                    <a:p>
                      <a:pPr algn="l"/>
                      <a:r>
                        <a:rPr lang="en-GB" sz="800" dirty="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anchor="b"/>
                </a:tc>
              </a:tr>
            </a:tbl>
          </a:graphicData>
        </a:graphic>
      </p:graphicFrame>
      <p:pic>
        <p:nvPicPr>
          <p:cNvPr id="5" name="Picture 4" descr="http://upload.wikimedia.org/wikipedia/en/thumb/8/88/Department_for_Work_and_Pensions_logo.svg/923px-Department_for_Work_and_Pensions_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51520" y="260648"/>
            <a:ext cx="4320480" cy="369332"/>
          </a:xfrm>
          <a:prstGeom prst="rect">
            <a:avLst/>
          </a:prstGeom>
          <a:noFill/>
        </p:spPr>
        <p:txBody>
          <a:bodyPr wrap="square" rtlCol="0">
            <a:spAutoFit/>
          </a:bodyPr>
          <a:lstStyle/>
          <a:p>
            <a:r>
              <a:rPr lang="en-GB" b="1" dirty="0" smtClean="0"/>
              <a:t>The Stockwell Plan </a:t>
            </a:r>
            <a:endParaRPr lang="en-GB" b="1" dirty="0"/>
          </a:p>
        </p:txBody>
      </p:sp>
    </p:spTree>
    <p:extLst>
      <p:ext uri="{BB962C8B-B14F-4D97-AF65-F5344CB8AC3E}">
        <p14:creationId xmlns:p14="http://schemas.microsoft.com/office/powerpoint/2010/main" val="30258932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i="1" dirty="0" smtClean="0"/>
              <a:t>*To be completed * </a:t>
            </a:r>
            <a:endParaRPr lang="en-GB" i="1" dirty="0"/>
          </a:p>
        </p:txBody>
      </p:sp>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51520" y="260648"/>
            <a:ext cx="8568952" cy="369332"/>
          </a:xfrm>
          <a:prstGeom prst="rect">
            <a:avLst/>
          </a:prstGeom>
          <a:noFill/>
        </p:spPr>
        <p:txBody>
          <a:bodyPr wrap="square" rtlCol="0">
            <a:spAutoFit/>
          </a:bodyPr>
          <a:lstStyle/>
          <a:p>
            <a:r>
              <a:rPr lang="en-GB" b="1" dirty="0" smtClean="0"/>
              <a:t>Complex Needs Exercise with staff – 09.04.2018 </a:t>
            </a:r>
            <a:endParaRPr lang="en-GB" b="1" dirty="0"/>
          </a:p>
        </p:txBody>
      </p:sp>
    </p:spTree>
    <p:extLst>
      <p:ext uri="{BB962C8B-B14F-4D97-AF65-F5344CB8AC3E}">
        <p14:creationId xmlns:p14="http://schemas.microsoft.com/office/powerpoint/2010/main" val="22566943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260813888"/>
              </p:ext>
            </p:extLst>
          </p:nvPr>
        </p:nvGraphicFramePr>
        <p:xfrm>
          <a:off x="5436096" y="1772816"/>
          <a:ext cx="1682485" cy="1419597"/>
        </p:xfrm>
        <a:graphic>
          <a:graphicData uri="http://schemas.openxmlformats.org/presentationml/2006/ole">
            <mc:AlternateContent xmlns:mc="http://schemas.openxmlformats.org/markup-compatibility/2006">
              <mc:Choice xmlns:v="urn:schemas-microsoft-com:vml" Requires="v">
                <p:oleObj spid="_x0000_s2239"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5436096" y="1772816"/>
                        <a:ext cx="1682485" cy="1419597"/>
                      </a:xfrm>
                      <a:prstGeom prst="rect">
                        <a:avLst/>
                      </a:prstGeom>
                    </p:spPr>
                  </p:pic>
                </p:oleObj>
              </mc:Fallback>
            </mc:AlternateContent>
          </a:graphicData>
        </a:graphic>
      </p:graphicFrame>
      <p:sp>
        <p:nvSpPr>
          <p:cNvPr id="7" name="TextBox 6"/>
          <p:cNvSpPr txBox="1"/>
          <p:nvPr/>
        </p:nvSpPr>
        <p:spPr>
          <a:xfrm>
            <a:off x="1031557" y="1772816"/>
            <a:ext cx="3240360" cy="3093154"/>
          </a:xfrm>
          <a:prstGeom prst="rect">
            <a:avLst/>
          </a:prstGeom>
          <a:noFill/>
        </p:spPr>
        <p:txBody>
          <a:bodyPr wrap="square" rtlCol="0">
            <a:spAutoFit/>
          </a:bodyPr>
          <a:lstStyle/>
          <a:p>
            <a:r>
              <a:rPr lang="en-GB" sz="1500" dirty="0" smtClean="0"/>
              <a:t>You will have noticed that some claimants are experiencing a shortfall in their rent payments, struggling and getting into arrears. </a:t>
            </a:r>
          </a:p>
          <a:p>
            <a:endParaRPr lang="en-GB" sz="1500" dirty="0"/>
          </a:p>
          <a:p>
            <a:r>
              <a:rPr lang="en-GB" sz="1500" dirty="0" smtClean="0"/>
              <a:t>These claimants can use  the </a:t>
            </a:r>
            <a:r>
              <a:rPr lang="en-GB" sz="1500" b="1" dirty="0" smtClean="0"/>
              <a:t>Discretionary Housing Payment </a:t>
            </a:r>
            <a:r>
              <a:rPr lang="en-GB" sz="1500" dirty="0" smtClean="0"/>
              <a:t>form to get support from the council. </a:t>
            </a:r>
          </a:p>
          <a:p>
            <a:endParaRPr lang="en-GB" sz="1500" dirty="0"/>
          </a:p>
          <a:p>
            <a:r>
              <a:rPr lang="en-GB" sz="1500" dirty="0" smtClean="0"/>
              <a:t>The postal address and email details are on the form, but please ensure that the claimant is aware of where to return it when completed. </a:t>
            </a:r>
            <a:endParaRPr lang="en-GB" sz="1500" dirty="0"/>
          </a:p>
        </p:txBody>
      </p:sp>
      <p:graphicFrame>
        <p:nvGraphicFramePr>
          <p:cNvPr id="5" name="Object 4"/>
          <p:cNvGraphicFramePr>
            <a:graphicFrameLocks noChangeAspect="1"/>
          </p:cNvGraphicFramePr>
          <p:nvPr>
            <p:extLst>
              <p:ext uri="{D42A27DB-BD31-4B8C-83A1-F6EECF244321}">
                <p14:modId xmlns:p14="http://schemas.microsoft.com/office/powerpoint/2010/main" val="1782051093"/>
              </p:ext>
            </p:extLst>
          </p:nvPr>
        </p:nvGraphicFramePr>
        <p:xfrm>
          <a:off x="5436096" y="3717032"/>
          <a:ext cx="1778496" cy="1500606"/>
        </p:xfrm>
        <a:graphic>
          <a:graphicData uri="http://schemas.openxmlformats.org/presentationml/2006/ole">
            <mc:AlternateContent xmlns:mc="http://schemas.openxmlformats.org/markup-compatibility/2006">
              <mc:Choice xmlns:v="urn:schemas-microsoft-com:vml" Requires="v">
                <p:oleObj spid="_x0000_s2240" name="Document" showAsIcon="1" r:id="rId6" imgW="914400" imgH="771480" progId="Word.Document.12">
                  <p:embed/>
                </p:oleObj>
              </mc:Choice>
              <mc:Fallback>
                <p:oleObj name="Document" showAsIcon="1" r:id="rId6" imgW="914400" imgH="771480" progId="Word.Document.12">
                  <p:embed/>
                  <p:pic>
                    <p:nvPicPr>
                      <p:cNvPr id="0" name=""/>
                      <p:cNvPicPr/>
                      <p:nvPr/>
                    </p:nvPicPr>
                    <p:blipFill>
                      <a:blip r:embed="rId7"/>
                      <a:stretch>
                        <a:fillRect/>
                      </a:stretch>
                    </p:blipFill>
                    <p:spPr>
                      <a:xfrm>
                        <a:off x="5436096" y="3717032"/>
                        <a:ext cx="1778496" cy="1500606"/>
                      </a:xfrm>
                      <a:prstGeom prst="rect">
                        <a:avLst/>
                      </a:prstGeom>
                    </p:spPr>
                  </p:pic>
                </p:oleObj>
              </mc:Fallback>
            </mc:AlternateContent>
          </a:graphicData>
        </a:graphic>
      </p:graphicFrame>
      <p:pic>
        <p:nvPicPr>
          <p:cNvPr id="6" name="Picture 5" descr="http://upload.wikimedia.org/wikipedia/en/thumb/8/88/Department_for_Work_and_Pensions_logo.svg/923px-Department_for_Work_and_Pensions_logo.svg.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51520" y="260648"/>
            <a:ext cx="4320480" cy="369332"/>
          </a:xfrm>
          <a:prstGeom prst="rect">
            <a:avLst/>
          </a:prstGeom>
          <a:noFill/>
        </p:spPr>
        <p:txBody>
          <a:bodyPr wrap="square" rtlCol="0">
            <a:spAutoFit/>
          </a:bodyPr>
          <a:lstStyle/>
          <a:p>
            <a:r>
              <a:rPr lang="en-GB" b="1" dirty="0" smtClean="0"/>
              <a:t>Discretionary Housing Payments </a:t>
            </a:r>
            <a:endParaRPr lang="en-GB" b="1" dirty="0"/>
          </a:p>
        </p:txBody>
      </p:sp>
      <p:sp>
        <p:nvSpPr>
          <p:cNvPr id="9" name="TextBox 8"/>
          <p:cNvSpPr txBox="1"/>
          <p:nvPr/>
        </p:nvSpPr>
        <p:spPr>
          <a:xfrm>
            <a:off x="5724128" y="6005138"/>
            <a:ext cx="2952328" cy="369332"/>
          </a:xfrm>
          <a:prstGeom prst="rect">
            <a:avLst/>
          </a:prstGeom>
          <a:solidFill>
            <a:srgbClr val="CDE0E8"/>
          </a:solidFill>
        </p:spPr>
        <p:txBody>
          <a:bodyPr wrap="square" rtlCol="0">
            <a:spAutoFit/>
          </a:bodyPr>
          <a:lstStyle/>
          <a:p>
            <a:pPr algn="r"/>
            <a:r>
              <a:rPr lang="en-GB" dirty="0" smtClean="0">
                <a:hlinkClick r:id="rId9"/>
              </a:rPr>
              <a:t>More information on DHPs </a:t>
            </a:r>
            <a:endParaRPr lang="en-GB" dirty="0"/>
          </a:p>
        </p:txBody>
      </p:sp>
    </p:spTree>
    <p:extLst>
      <p:ext uri="{BB962C8B-B14F-4D97-AF65-F5344CB8AC3E}">
        <p14:creationId xmlns:p14="http://schemas.microsoft.com/office/powerpoint/2010/main" val="32072481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4882547"/>
          </a:xfrm>
        </p:spPr>
        <p:txBody>
          <a:bodyPr>
            <a:normAutofit fontScale="85000" lnSpcReduction="20000"/>
          </a:bodyPr>
          <a:lstStyle/>
          <a:p>
            <a:r>
              <a:rPr lang="en-GB" sz="1600" dirty="0" smtClean="0"/>
              <a:t>Some claimants are happy to share or will have identifiable needs, but others will be less prepared to disclose: </a:t>
            </a:r>
          </a:p>
          <a:p>
            <a:pPr lvl="1"/>
            <a:r>
              <a:rPr lang="en-GB" sz="1600" dirty="0"/>
              <a:t>They may be unaware of their condition. </a:t>
            </a:r>
          </a:p>
          <a:p>
            <a:pPr lvl="1"/>
            <a:r>
              <a:rPr lang="en-GB" sz="1600" dirty="0" smtClean="0"/>
              <a:t>They may feel that disclosure could jeopardise their search for work. </a:t>
            </a:r>
          </a:p>
          <a:p>
            <a:pPr lvl="1"/>
            <a:r>
              <a:rPr lang="en-GB" sz="1600" dirty="0" smtClean="0"/>
              <a:t>They may feel that the environment is not sufficiently private. </a:t>
            </a:r>
          </a:p>
          <a:p>
            <a:r>
              <a:rPr lang="en-GB" sz="1600" dirty="0"/>
              <a:t>Engaging with a </a:t>
            </a:r>
            <a:r>
              <a:rPr lang="en-GB" sz="1600" dirty="0" smtClean="0"/>
              <a:t>vulnerable claimant requires </a:t>
            </a:r>
            <a:r>
              <a:rPr lang="en-GB" sz="1600" dirty="0"/>
              <a:t>skill in </a:t>
            </a:r>
            <a:r>
              <a:rPr lang="en-GB" sz="1600" b="1" dirty="0"/>
              <a:t>building trust</a:t>
            </a:r>
            <a:r>
              <a:rPr lang="en-GB" sz="1600" dirty="0"/>
              <a:t>. </a:t>
            </a:r>
            <a:r>
              <a:rPr lang="en-GB" sz="1600" dirty="0" smtClean="0"/>
              <a:t>The most effective way to get the required information is through </a:t>
            </a:r>
            <a:r>
              <a:rPr lang="en-GB" sz="1600" b="1" dirty="0" smtClean="0"/>
              <a:t>tactful and specific questions</a:t>
            </a:r>
            <a:r>
              <a:rPr lang="en-GB" sz="1600" dirty="0" smtClean="0"/>
              <a:t>. </a:t>
            </a:r>
          </a:p>
          <a:p>
            <a:endParaRPr lang="en-GB" sz="1600" dirty="0"/>
          </a:p>
          <a:p>
            <a:r>
              <a:rPr lang="en-GB" sz="1600" dirty="0" smtClean="0"/>
              <a:t>To gauge whether a claimant is homeless </a:t>
            </a:r>
          </a:p>
          <a:p>
            <a:pPr lvl="1"/>
            <a:r>
              <a:rPr lang="en-GB" sz="1200" i="1" dirty="0" smtClean="0"/>
              <a:t>Where are you currently sleeping? </a:t>
            </a:r>
          </a:p>
          <a:p>
            <a:r>
              <a:rPr lang="en-GB" sz="1600" dirty="0" smtClean="0"/>
              <a:t>To gauge whether a claimant has a mental or physical disability </a:t>
            </a:r>
          </a:p>
          <a:p>
            <a:pPr lvl="1"/>
            <a:r>
              <a:rPr lang="en-GB" sz="1200" i="1" dirty="0" smtClean="0"/>
              <a:t>Is there anything that has stopped you from employment in the past? </a:t>
            </a:r>
          </a:p>
          <a:p>
            <a:r>
              <a:rPr lang="en-GB" sz="1600" dirty="0" smtClean="0"/>
              <a:t>To gauge whether a claimant has a type of addiction</a:t>
            </a:r>
          </a:p>
          <a:p>
            <a:pPr lvl="1"/>
            <a:r>
              <a:rPr lang="en-GB" sz="1200" i="1" dirty="0" smtClean="0"/>
              <a:t>Is there anything you feel is holding you back from employment? </a:t>
            </a:r>
            <a:r>
              <a:rPr lang="en-GB" sz="1200" dirty="0" smtClean="0"/>
              <a:t> </a:t>
            </a:r>
          </a:p>
          <a:p>
            <a:r>
              <a:rPr lang="en-GB" sz="1600" dirty="0" smtClean="0"/>
              <a:t>To gauge whether a claimant is in financial difficulty</a:t>
            </a:r>
          </a:p>
          <a:p>
            <a:pPr lvl="1"/>
            <a:r>
              <a:rPr lang="en-GB" sz="1200" i="1" dirty="0" smtClean="0"/>
              <a:t>Is there anything stopping you from keeping up payments? </a:t>
            </a:r>
          </a:p>
          <a:p>
            <a:pPr lvl="1"/>
            <a:r>
              <a:rPr lang="en-GB" sz="1200" i="1" dirty="0" smtClean="0"/>
              <a:t>Is there a particular reason your benefits aren’t covering your expenses? </a:t>
            </a:r>
          </a:p>
          <a:p>
            <a:r>
              <a:rPr lang="en-GB" sz="1600" dirty="0" smtClean="0"/>
              <a:t>To gauge whether a claimant has family members with complex needs</a:t>
            </a:r>
          </a:p>
          <a:p>
            <a:pPr lvl="1"/>
            <a:r>
              <a:rPr lang="en-GB" sz="1200" i="1" dirty="0" smtClean="0"/>
              <a:t>Do you feel especially responsible for any family members? </a:t>
            </a:r>
          </a:p>
          <a:p>
            <a:r>
              <a:rPr lang="en-GB" sz="1600" dirty="0" smtClean="0"/>
              <a:t>To gauge whether a claimant has had a specific experience preventing them from seeking work e.g. domestic abuse, victim of crime</a:t>
            </a:r>
            <a:endParaRPr lang="en-GB" i="1" dirty="0"/>
          </a:p>
          <a:p>
            <a:pPr lvl="1"/>
            <a:r>
              <a:rPr lang="en-GB" sz="1200" i="1" dirty="0" smtClean="0"/>
              <a:t>Is there anything that you feel the conditions of your claimant agreement doesn’t account for? </a:t>
            </a:r>
          </a:p>
          <a:p>
            <a:pPr lvl="1"/>
            <a:r>
              <a:rPr lang="en-GB" sz="1200" i="1" dirty="0" smtClean="0"/>
              <a:t>Is there any other support that you feel you would benefit from? </a:t>
            </a:r>
          </a:p>
          <a:p>
            <a:pPr lvl="1"/>
            <a:r>
              <a:rPr lang="en-GB" sz="1200" i="1" dirty="0" smtClean="0"/>
              <a:t>Is there anything you don’t feel comfortable discussing here/with me? </a:t>
            </a:r>
          </a:p>
        </p:txBody>
      </p:sp>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Interview techniques </a:t>
            </a:r>
            <a:endParaRPr lang="en-GB" b="1" dirty="0"/>
          </a:p>
        </p:txBody>
      </p:sp>
    </p:spTree>
    <p:extLst>
      <p:ext uri="{BB962C8B-B14F-4D97-AF65-F5344CB8AC3E}">
        <p14:creationId xmlns:p14="http://schemas.microsoft.com/office/powerpoint/2010/main" val="31136070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000" dirty="0" smtClean="0"/>
              <a:t>6-point Suicide Plan: </a:t>
            </a:r>
          </a:p>
          <a:p>
            <a:endParaRPr lang="en-GB" sz="2000" dirty="0"/>
          </a:p>
          <a:p>
            <a:r>
              <a:rPr lang="en-GB" sz="2000" dirty="0" smtClean="0"/>
              <a:t>Emergency helplines for specific crises can be found under named slides </a:t>
            </a:r>
          </a:p>
          <a:p>
            <a:pPr marL="109728" indent="0">
              <a:buNone/>
            </a:pPr>
            <a:endParaRPr lang="en-GB" sz="2000" dirty="0" smtClean="0"/>
          </a:p>
          <a:p>
            <a:r>
              <a:rPr lang="en-GB" sz="2000" dirty="0" smtClean="0"/>
              <a:t>Staff must be supported in their own well-being after hearing a disclosure: </a:t>
            </a:r>
          </a:p>
          <a:p>
            <a:pPr lvl="1"/>
            <a:r>
              <a:rPr lang="en-GB" sz="2000" dirty="0" smtClean="0"/>
              <a:t>Internally: communication with colleagues</a:t>
            </a:r>
          </a:p>
          <a:p>
            <a:pPr lvl="1"/>
            <a:r>
              <a:rPr lang="en-GB" sz="2000" dirty="0" smtClean="0"/>
              <a:t>Externally: support from services like Samaritans (phone: 116 123)</a:t>
            </a:r>
          </a:p>
          <a:p>
            <a:endParaRPr lang="en-GB" sz="2000" dirty="0"/>
          </a:p>
          <a:p>
            <a:endParaRPr lang="en-GB" sz="2000" dirty="0"/>
          </a:p>
          <a:p>
            <a:endParaRPr lang="en-GB" sz="2000" dirty="0"/>
          </a:p>
        </p:txBody>
      </p:sp>
      <p:sp>
        <p:nvSpPr>
          <p:cNvPr id="5" name="TextBox 4"/>
          <p:cNvSpPr txBox="1"/>
          <p:nvPr/>
        </p:nvSpPr>
        <p:spPr>
          <a:xfrm>
            <a:off x="251520" y="260648"/>
            <a:ext cx="7704856" cy="369332"/>
          </a:xfrm>
          <a:prstGeom prst="rect">
            <a:avLst/>
          </a:prstGeom>
          <a:noFill/>
        </p:spPr>
        <p:txBody>
          <a:bodyPr wrap="square" rtlCol="0">
            <a:spAutoFit/>
          </a:bodyPr>
          <a:lstStyle/>
          <a:p>
            <a:r>
              <a:rPr lang="en-GB" b="1" dirty="0" smtClean="0"/>
              <a:t>Dealing with disclosures </a:t>
            </a:r>
            <a:endParaRPr lang="en-GB" b="1" dirty="0"/>
          </a:p>
        </p:txBody>
      </p:sp>
      <p:graphicFrame>
        <p:nvGraphicFramePr>
          <p:cNvPr id="6" name="Object 5"/>
          <p:cNvGraphicFramePr>
            <a:graphicFrameLocks noChangeAspect="1"/>
          </p:cNvGraphicFramePr>
          <p:nvPr>
            <p:extLst>
              <p:ext uri="{D42A27DB-BD31-4B8C-83A1-F6EECF244321}">
                <p14:modId xmlns:p14="http://schemas.microsoft.com/office/powerpoint/2010/main" val="3550226898"/>
              </p:ext>
            </p:extLst>
          </p:nvPr>
        </p:nvGraphicFramePr>
        <p:xfrm>
          <a:off x="4211960" y="1556792"/>
          <a:ext cx="914400" cy="771525"/>
        </p:xfrm>
        <a:graphic>
          <a:graphicData uri="http://schemas.openxmlformats.org/presentationml/2006/ole">
            <mc:AlternateContent xmlns:mc="http://schemas.openxmlformats.org/markup-compatibility/2006">
              <mc:Choice xmlns:v="urn:schemas-microsoft-com:vml" Requires="v">
                <p:oleObj spid="_x0000_s3110" name="Document" showAsIcon="1" r:id="rId4" imgW="914400" imgH="771480" progId="Word.Document.12">
                  <p:embed/>
                </p:oleObj>
              </mc:Choice>
              <mc:Fallback>
                <p:oleObj name="Document" showAsIcon="1" r:id="rId4" imgW="914400" imgH="771480" progId="Word.Document.12">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1960" y="1556792"/>
                        <a:ext cx="9144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300007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51520" y="260648"/>
            <a:ext cx="7704856" cy="369332"/>
          </a:xfrm>
          <a:prstGeom prst="rect">
            <a:avLst/>
          </a:prstGeom>
          <a:noFill/>
        </p:spPr>
        <p:txBody>
          <a:bodyPr wrap="square" rtlCol="0">
            <a:spAutoFit/>
          </a:bodyPr>
          <a:lstStyle/>
          <a:p>
            <a:r>
              <a:rPr lang="en-GB" b="1" dirty="0" smtClean="0"/>
              <a:t>Support for staff wellbeing </a:t>
            </a:r>
            <a:endParaRPr lang="en-GB" b="1" dirty="0"/>
          </a:p>
        </p:txBody>
      </p:sp>
      <p:sp>
        <p:nvSpPr>
          <p:cNvPr id="9" name="TextBox 8"/>
          <p:cNvSpPr txBox="1"/>
          <p:nvPr/>
        </p:nvSpPr>
        <p:spPr>
          <a:xfrm>
            <a:off x="6300192" y="306814"/>
            <a:ext cx="2313133" cy="369332"/>
          </a:xfrm>
          <a:prstGeom prst="rect">
            <a:avLst/>
          </a:prstGeom>
          <a:solidFill>
            <a:srgbClr val="CDE0E8"/>
          </a:solidFill>
        </p:spPr>
        <p:txBody>
          <a:bodyPr wrap="square" rtlCol="0">
            <a:spAutoFit/>
          </a:bodyPr>
          <a:lstStyle/>
          <a:p>
            <a:pPr algn="ctr"/>
            <a:r>
              <a:rPr lang="en-GB" dirty="0" smtClean="0">
                <a:solidFill>
                  <a:srgbClr val="CDE0E8"/>
                </a:solidFill>
                <a:hlinkClick r:id="rId2"/>
              </a:rPr>
              <a:t>DWP Intranet site </a:t>
            </a:r>
            <a:endParaRPr lang="en-GB" dirty="0">
              <a:solidFill>
                <a:srgbClr val="CDE0E8"/>
              </a:solidFill>
            </a:endParaRPr>
          </a:p>
        </p:txBody>
      </p:sp>
      <p:sp>
        <p:nvSpPr>
          <p:cNvPr id="10" name="Rounded Rectangle 9">
            <a:hlinkClick r:id="rId3"/>
          </p:cNvPr>
          <p:cNvSpPr/>
          <p:nvPr/>
        </p:nvSpPr>
        <p:spPr>
          <a:xfrm>
            <a:off x="406524" y="1412776"/>
            <a:ext cx="1850232" cy="97285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Healthy Lifestyle Toolkit </a:t>
            </a:r>
            <a:endParaRPr lang="en-GB" sz="1400" b="1" dirty="0">
              <a:solidFill>
                <a:srgbClr val="002060"/>
              </a:solidFill>
            </a:endParaRPr>
          </a:p>
        </p:txBody>
      </p:sp>
      <p:sp>
        <p:nvSpPr>
          <p:cNvPr id="11" name="Rounded Rectangle 10">
            <a:hlinkClick r:id="rId4"/>
          </p:cNvPr>
          <p:cNvSpPr/>
          <p:nvPr/>
        </p:nvSpPr>
        <p:spPr>
          <a:xfrm>
            <a:off x="2332089" y="1388518"/>
            <a:ext cx="1850232" cy="97285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Mental Wellbeing Toolkit </a:t>
            </a:r>
            <a:endParaRPr lang="en-GB" sz="1400" b="1" dirty="0">
              <a:solidFill>
                <a:srgbClr val="002060"/>
              </a:solidFill>
            </a:endParaRPr>
          </a:p>
        </p:txBody>
      </p:sp>
      <p:sp>
        <p:nvSpPr>
          <p:cNvPr id="12" name="Rounded Rectangle 11">
            <a:hlinkClick r:id="rId5"/>
          </p:cNvPr>
          <p:cNvSpPr/>
          <p:nvPr/>
        </p:nvSpPr>
        <p:spPr>
          <a:xfrm>
            <a:off x="4246138" y="2602641"/>
            <a:ext cx="1850232" cy="97285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Musculoskeletal Conditions Toolkit </a:t>
            </a:r>
            <a:endParaRPr lang="en-GB" sz="1400" b="1" dirty="0">
              <a:solidFill>
                <a:srgbClr val="002060"/>
              </a:solidFill>
            </a:endParaRPr>
          </a:p>
        </p:txBody>
      </p:sp>
      <p:sp>
        <p:nvSpPr>
          <p:cNvPr id="13" name="Rounded Rectangle 12">
            <a:hlinkClick r:id="rId6"/>
          </p:cNvPr>
          <p:cNvSpPr/>
          <p:nvPr/>
        </p:nvSpPr>
        <p:spPr>
          <a:xfrm>
            <a:off x="2332089" y="2589257"/>
            <a:ext cx="1850232" cy="97285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Social Connectivity Toolkit </a:t>
            </a:r>
            <a:endParaRPr lang="en-GB" sz="1400" b="1" dirty="0">
              <a:solidFill>
                <a:srgbClr val="002060"/>
              </a:solidFill>
            </a:endParaRPr>
          </a:p>
        </p:txBody>
      </p:sp>
      <p:sp>
        <p:nvSpPr>
          <p:cNvPr id="14" name="Rounded Rectangle 13">
            <a:hlinkClick r:id="rId7"/>
          </p:cNvPr>
          <p:cNvSpPr/>
          <p:nvPr/>
        </p:nvSpPr>
        <p:spPr>
          <a:xfrm>
            <a:off x="409257" y="2574521"/>
            <a:ext cx="1850232" cy="97285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Lifestyle Diseases/Chronic Health Conditions Toolkit </a:t>
            </a:r>
            <a:endParaRPr lang="en-GB" sz="1400" b="1" dirty="0">
              <a:solidFill>
                <a:srgbClr val="002060"/>
              </a:solidFill>
            </a:endParaRPr>
          </a:p>
        </p:txBody>
      </p:sp>
      <p:sp>
        <p:nvSpPr>
          <p:cNvPr id="15" name="Rounded Rectangle 14">
            <a:hlinkClick r:id="rId8"/>
          </p:cNvPr>
          <p:cNvSpPr/>
          <p:nvPr/>
        </p:nvSpPr>
        <p:spPr>
          <a:xfrm>
            <a:off x="409257" y="3726649"/>
            <a:ext cx="1850232" cy="97285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Physical Safety Toolkit </a:t>
            </a:r>
            <a:endParaRPr lang="en-GB" sz="1400" b="1" dirty="0">
              <a:solidFill>
                <a:srgbClr val="002060"/>
              </a:solidFill>
            </a:endParaRPr>
          </a:p>
        </p:txBody>
      </p:sp>
      <p:sp>
        <p:nvSpPr>
          <p:cNvPr id="16" name="Rounded Rectangle 15">
            <a:hlinkClick r:id="rId9"/>
          </p:cNvPr>
          <p:cNvSpPr/>
          <p:nvPr/>
        </p:nvSpPr>
        <p:spPr>
          <a:xfrm>
            <a:off x="2369004" y="3726649"/>
            <a:ext cx="1850232" cy="97285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Financial Wellbeing Toolkit </a:t>
            </a:r>
            <a:endParaRPr lang="en-GB" sz="1400" b="1" dirty="0">
              <a:solidFill>
                <a:srgbClr val="002060"/>
              </a:solidFill>
            </a:endParaRPr>
          </a:p>
        </p:txBody>
      </p:sp>
      <p:sp>
        <p:nvSpPr>
          <p:cNvPr id="18" name="Rectangle 17"/>
          <p:cNvSpPr/>
          <p:nvPr/>
        </p:nvSpPr>
        <p:spPr>
          <a:xfrm>
            <a:off x="4181928" y="6165304"/>
            <a:ext cx="4572000" cy="430887"/>
          </a:xfrm>
          <a:prstGeom prst="rect">
            <a:avLst/>
          </a:prstGeom>
          <a:solidFill>
            <a:srgbClr val="CDE0E8"/>
          </a:solidFill>
        </p:spPr>
        <p:txBody>
          <a:bodyPr>
            <a:spAutoFit/>
          </a:bodyPr>
          <a:lstStyle/>
          <a:p>
            <a:pPr marL="109728" indent="0" algn="ctr">
              <a:buNone/>
            </a:pPr>
            <a:r>
              <a:rPr lang="en-GB" sz="1100" dirty="0">
                <a:hlinkClick r:id="rId10"/>
              </a:rPr>
              <a:t>Employee Assistance Helpline</a:t>
            </a:r>
            <a:r>
              <a:rPr lang="en-GB" sz="1100" dirty="0"/>
              <a:t>: 0800 028 8763 – 24/7. Information on support incl. telephone and face-to-face counselling </a:t>
            </a:r>
          </a:p>
        </p:txBody>
      </p:sp>
    </p:spTree>
    <p:extLst>
      <p:ext uri="{BB962C8B-B14F-4D97-AF65-F5344CB8AC3E}">
        <p14:creationId xmlns:p14="http://schemas.microsoft.com/office/powerpoint/2010/main" val="38364617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4525963"/>
          </a:xfrm>
        </p:spPr>
        <p:txBody>
          <a:bodyPr/>
          <a:lstStyle/>
          <a:p>
            <a:pPr marL="0" lvl="0" indent="0">
              <a:spcBef>
                <a:spcPts val="0"/>
              </a:spcBef>
              <a:buClrTx/>
              <a:buSzTx/>
              <a:buNone/>
            </a:pPr>
            <a:endParaRPr lang="en-GB" sz="1400" kern="0" dirty="0">
              <a:solidFill>
                <a:sysClr val="windowText" lastClr="000000"/>
              </a:solidFill>
              <a:latin typeface="Calibri"/>
            </a:endParaRPr>
          </a:p>
          <a:p>
            <a:pPr marL="0" lvl="0" indent="0">
              <a:spcBef>
                <a:spcPts val="0"/>
              </a:spcBef>
              <a:buClrTx/>
              <a:buSzTx/>
              <a:buNone/>
            </a:pPr>
            <a:r>
              <a:rPr lang="en-GB" sz="1400" kern="0" dirty="0">
                <a:solidFill>
                  <a:sysClr val="windowText" lastClr="000000"/>
                </a:solidFill>
                <a:latin typeface="Calibri"/>
              </a:rPr>
              <a:t>A home visit should be used:</a:t>
            </a:r>
          </a:p>
          <a:p>
            <a:pPr marL="0" lvl="0" indent="0">
              <a:spcBef>
                <a:spcPts val="0"/>
              </a:spcBef>
              <a:buClrTx/>
              <a:buSzTx/>
              <a:buNone/>
            </a:pPr>
            <a:endParaRPr lang="en-GB" sz="1400" kern="0" dirty="0">
              <a:solidFill>
                <a:sysClr val="windowText" lastClr="000000"/>
              </a:solidFill>
              <a:latin typeface="Calibri"/>
            </a:endParaRPr>
          </a:p>
          <a:p>
            <a:pPr marL="285750" lvl="0" indent="-285750">
              <a:spcBef>
                <a:spcPts val="0"/>
              </a:spcBef>
              <a:buClrTx/>
              <a:buSzTx/>
              <a:buFont typeface="Arial" panose="020B0604020202020204" pitchFamily="34" charset="0"/>
              <a:buChar char="•"/>
            </a:pPr>
            <a:r>
              <a:rPr lang="en-GB" sz="1400" kern="0" dirty="0">
                <a:solidFill>
                  <a:sysClr val="windowText" lastClr="000000"/>
                </a:solidFill>
                <a:latin typeface="Calibri"/>
              </a:rPr>
              <a:t>When the claimant has no access to a phone or to information technology either as an individual or through a friend, family member or third party stakeholder partner. </a:t>
            </a:r>
          </a:p>
          <a:p>
            <a:pPr marL="0" lvl="0" indent="0">
              <a:spcBef>
                <a:spcPts val="0"/>
              </a:spcBef>
              <a:buClrTx/>
              <a:buSzTx/>
              <a:buNone/>
            </a:pPr>
            <a:endParaRPr lang="en-GB" sz="1400" kern="0" dirty="0">
              <a:solidFill>
                <a:sysClr val="windowText" lastClr="000000"/>
              </a:solidFill>
              <a:latin typeface="Calibri"/>
            </a:endParaRPr>
          </a:p>
          <a:p>
            <a:pPr marL="285750" lvl="0" indent="-285750">
              <a:spcBef>
                <a:spcPts val="0"/>
              </a:spcBef>
              <a:buClrTx/>
              <a:buSzTx/>
              <a:buFont typeface="Arial" panose="020B0604020202020204" pitchFamily="34" charset="0"/>
              <a:buChar char="•"/>
            </a:pPr>
            <a:r>
              <a:rPr lang="en-GB" sz="1400" kern="0" dirty="0">
                <a:solidFill>
                  <a:sysClr val="windowText" lastClr="000000"/>
                </a:solidFill>
                <a:latin typeface="Calibri"/>
              </a:rPr>
              <a:t>To safeguard claimants against sanctions if it is deemed that they have a health condition that restricts them from leaving their home. This will help determine whether the claimant fully understood their commitments and good reason can be gathered if appropriate.</a:t>
            </a:r>
          </a:p>
          <a:p>
            <a:endParaRPr lang="en-GB" dirty="0"/>
          </a:p>
        </p:txBody>
      </p:sp>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Visiting Officers Referral Process </a:t>
            </a:r>
            <a:endParaRPr lang="en-GB" b="1" dirty="0"/>
          </a:p>
        </p:txBody>
      </p:sp>
      <p:pic>
        <p:nvPicPr>
          <p:cNvPr id="4098"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3352322"/>
            <a:ext cx="3316287"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64313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p:cNvGraphicFramePr>
            <a:graphicFrameLocks/>
          </p:cNvGraphicFramePr>
          <p:nvPr>
            <p:extLst>
              <p:ext uri="{D42A27DB-BD31-4B8C-83A1-F6EECF244321}">
                <p14:modId xmlns:p14="http://schemas.microsoft.com/office/powerpoint/2010/main" val="1600045815"/>
              </p:ext>
            </p:extLst>
          </p:nvPr>
        </p:nvGraphicFramePr>
        <p:xfrm>
          <a:off x="395536" y="548680"/>
          <a:ext cx="8432124" cy="5319137"/>
        </p:xfrm>
        <a:graphic>
          <a:graphicData uri="http://schemas.openxmlformats.org/drawingml/2006/table">
            <a:tbl>
              <a:tblPr firstRow="1" bandRow="1">
                <a:tableStyleId>{5C22544A-7EE6-4342-B048-85BDC9FD1C3A}</a:tableStyleId>
              </a:tblPr>
              <a:tblGrid>
                <a:gridCol w="943293"/>
                <a:gridCol w="1152128"/>
                <a:gridCol w="1072934"/>
                <a:gridCol w="2383450"/>
                <a:gridCol w="1512168"/>
                <a:gridCol w="1368151"/>
              </a:tblGrid>
              <a:tr h="809065">
                <a:tc>
                  <a:txBody>
                    <a:bodyPr/>
                    <a:lstStyle/>
                    <a:p>
                      <a:r>
                        <a:rPr lang="en-GB" sz="1400" dirty="0" smtClean="0"/>
                        <a:t>Version </a:t>
                      </a:r>
                      <a:endParaRPr lang="en-GB" sz="1400" dirty="0"/>
                    </a:p>
                  </a:txBody>
                  <a:tcPr/>
                </a:tc>
                <a:tc>
                  <a:txBody>
                    <a:bodyPr/>
                    <a:lstStyle/>
                    <a:p>
                      <a:r>
                        <a:rPr lang="en-GB" sz="1400" dirty="0" smtClean="0"/>
                        <a:t>Author</a:t>
                      </a:r>
                      <a:endParaRPr lang="en-GB" sz="1400" dirty="0"/>
                    </a:p>
                  </a:txBody>
                  <a:tcPr/>
                </a:tc>
                <a:tc>
                  <a:txBody>
                    <a:bodyPr/>
                    <a:lstStyle/>
                    <a:p>
                      <a:r>
                        <a:rPr lang="en-GB" sz="1400" dirty="0" smtClean="0"/>
                        <a:t>Date Amended </a:t>
                      </a:r>
                      <a:endParaRPr lang="en-GB" sz="1400" dirty="0"/>
                    </a:p>
                  </a:txBody>
                  <a:tcPr/>
                </a:tc>
                <a:tc>
                  <a:txBody>
                    <a:bodyPr/>
                    <a:lstStyle/>
                    <a:p>
                      <a:r>
                        <a:rPr lang="en-GB" sz="1400" dirty="0" smtClean="0"/>
                        <a:t>Reason for review </a:t>
                      </a:r>
                      <a:endParaRPr lang="en-GB" sz="1400" dirty="0"/>
                    </a:p>
                  </a:txBody>
                  <a:tcPr/>
                </a:tc>
                <a:tc>
                  <a:txBody>
                    <a:bodyPr/>
                    <a:lstStyle/>
                    <a:p>
                      <a:r>
                        <a:rPr lang="en-GB" sz="1400" dirty="0" smtClean="0"/>
                        <a:t>Signed off by </a:t>
                      </a:r>
                      <a:endParaRPr lang="en-GB" sz="1400" dirty="0"/>
                    </a:p>
                  </a:txBody>
                  <a:tcPr/>
                </a:tc>
                <a:tc>
                  <a:txBody>
                    <a:bodyPr/>
                    <a:lstStyle/>
                    <a:p>
                      <a:r>
                        <a:rPr lang="en-GB" sz="1400" dirty="0" smtClean="0"/>
                        <a:t>Next Full</a:t>
                      </a:r>
                      <a:r>
                        <a:rPr lang="en-GB" sz="1400" baseline="0" dirty="0" smtClean="0"/>
                        <a:t> </a:t>
                      </a:r>
                      <a:r>
                        <a:rPr lang="en-GB" sz="1400" dirty="0" smtClean="0"/>
                        <a:t>Review </a:t>
                      </a:r>
                      <a:endParaRPr lang="en-GB" sz="1400" dirty="0"/>
                    </a:p>
                  </a:txBody>
                  <a:tcPr/>
                </a:tc>
              </a:tr>
              <a:tr h="648158">
                <a:tc>
                  <a:txBody>
                    <a:bodyPr/>
                    <a:lstStyle/>
                    <a:p>
                      <a:r>
                        <a:rPr lang="en-GB" sz="1100" dirty="0" smtClean="0"/>
                        <a:t>1</a:t>
                      </a:r>
                      <a:endParaRPr lang="en-GB" sz="1100" dirty="0"/>
                    </a:p>
                  </a:txBody>
                  <a:tcPr/>
                </a:tc>
                <a:tc>
                  <a:txBody>
                    <a:bodyPr/>
                    <a:lstStyle/>
                    <a:p>
                      <a:r>
                        <a:rPr lang="en-GB" sz="1100" dirty="0" smtClean="0"/>
                        <a:t>Information</a:t>
                      </a:r>
                      <a:r>
                        <a:rPr lang="en-GB" sz="1100" baseline="0" dirty="0" smtClean="0"/>
                        <a:t> </a:t>
                      </a:r>
                      <a:r>
                        <a:rPr lang="en-GB" sz="1100" dirty="0" smtClean="0"/>
                        <a:t>redacted</a:t>
                      </a:r>
                      <a:endParaRPr lang="en-GB" sz="1100" dirty="0"/>
                    </a:p>
                  </a:txBody>
                  <a:tcPr/>
                </a:tc>
                <a:tc>
                  <a:txBody>
                    <a:bodyPr/>
                    <a:lstStyle/>
                    <a:p>
                      <a:r>
                        <a:rPr lang="en-GB" sz="1100" dirty="0" smtClean="0"/>
                        <a:t>02/12/17</a:t>
                      </a:r>
                      <a:endParaRPr lang="en-GB" sz="1100" dirty="0"/>
                    </a:p>
                  </a:txBody>
                  <a:tcPr/>
                </a:tc>
                <a:tc>
                  <a:txBody>
                    <a:bodyPr/>
                    <a:lstStyle/>
                    <a:p>
                      <a:r>
                        <a:rPr lang="en-GB" sz="1100" dirty="0" smtClean="0"/>
                        <a:t>Update to new template to include complex needs</a:t>
                      </a:r>
                      <a:r>
                        <a:rPr lang="en-GB" sz="1100" baseline="0" dirty="0" smtClean="0"/>
                        <a:t> picture and local support templates.  Staff exercise to be included </a:t>
                      </a:r>
                      <a:endParaRPr lang="en-GB" sz="1100" dirty="0"/>
                    </a:p>
                  </a:txBody>
                  <a:tcPr/>
                </a:tc>
                <a:tc>
                  <a:txBody>
                    <a:bodyPr/>
                    <a:lstStyle/>
                    <a:p>
                      <a:endParaRPr lang="en-GB" sz="1100" dirty="0"/>
                    </a:p>
                  </a:txBody>
                  <a:tcPr/>
                </a:tc>
                <a:tc>
                  <a:txBody>
                    <a:bodyPr/>
                    <a:lstStyle/>
                    <a:p>
                      <a:r>
                        <a:rPr lang="en-GB" sz="1100" dirty="0" smtClean="0"/>
                        <a:t>03/04/2018</a:t>
                      </a:r>
                      <a:endParaRPr lang="en-GB" sz="1100" dirty="0"/>
                    </a:p>
                  </a:txBody>
                  <a:tcPr/>
                </a:tc>
              </a:tr>
              <a:tr h="468509">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468509">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468509">
                <a:tc>
                  <a:txBody>
                    <a:bodyPr/>
                    <a:lstStyle/>
                    <a:p>
                      <a:endParaRPr lang="en-GB" sz="110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468509">
                <a:tc>
                  <a:txBody>
                    <a:bodyPr/>
                    <a:lstStyle/>
                    <a:p>
                      <a:endParaRPr lang="en-GB" sz="110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468509">
                <a:tc>
                  <a:txBody>
                    <a:bodyPr/>
                    <a:lstStyle/>
                    <a:p>
                      <a:endParaRPr lang="en-GB" sz="110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468509">
                <a:tc>
                  <a:txBody>
                    <a:bodyPr/>
                    <a:lstStyle/>
                    <a:p>
                      <a:endParaRPr lang="en-GB" sz="110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468509">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468509">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bl>
          </a:graphicData>
        </a:graphic>
      </p:graphicFrame>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2132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01362603"/>
              </p:ext>
            </p:extLst>
          </p:nvPr>
        </p:nvGraphicFramePr>
        <p:xfrm>
          <a:off x="323528" y="629980"/>
          <a:ext cx="8712967" cy="5746491"/>
        </p:xfrm>
        <a:graphic>
          <a:graphicData uri="http://schemas.openxmlformats.org/drawingml/2006/table">
            <a:tbl>
              <a:tblPr firstRow="1" bandRow="1">
                <a:tableStyleId>{5C22544A-7EE6-4342-B048-85BDC9FD1C3A}</a:tableStyleId>
              </a:tblPr>
              <a:tblGrid>
                <a:gridCol w="2952327"/>
                <a:gridCol w="2016224"/>
                <a:gridCol w="1216143"/>
                <a:gridCol w="2528273"/>
              </a:tblGrid>
              <a:tr h="494764">
                <a:tc>
                  <a:txBody>
                    <a:bodyPr/>
                    <a:lstStyle/>
                    <a:p>
                      <a:r>
                        <a:rPr lang="en-GB" sz="1400" dirty="0" smtClean="0">
                          <a:latin typeface="Arial" panose="020B0604020202020204" pitchFamily="34" charset="0"/>
                          <a:cs typeface="Arial" panose="020B0604020202020204" pitchFamily="34" charset="0"/>
                        </a:rPr>
                        <a:t>Vulnerability</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Office Lead</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Supporting</a:t>
                      </a:r>
                      <a:r>
                        <a:rPr lang="en-GB" sz="1400" baseline="0" dirty="0" smtClean="0">
                          <a:latin typeface="Arial" panose="020B0604020202020204" pitchFamily="34" charset="0"/>
                          <a:cs typeface="Arial" panose="020B0604020202020204" pitchFamily="34" charset="0"/>
                        </a:rPr>
                        <a:t> Lead</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Contact details</a:t>
                      </a:r>
                      <a:endParaRPr lang="en-GB" sz="1400" dirty="0">
                        <a:latin typeface="Arial" panose="020B0604020202020204" pitchFamily="34" charset="0"/>
                        <a:cs typeface="Arial" panose="020B0604020202020204" pitchFamily="34" charset="0"/>
                      </a:endParaRPr>
                    </a:p>
                  </a:txBody>
                  <a:tcPr/>
                </a:tc>
              </a:tr>
              <a:tr h="277786">
                <a:tc>
                  <a:txBody>
                    <a:bodyPr/>
                    <a:lstStyle/>
                    <a:p>
                      <a:r>
                        <a:rPr lang="en-GB" sz="900" b="1" dirty="0" smtClean="0">
                          <a:solidFill>
                            <a:srgbClr val="002060"/>
                          </a:solidFill>
                          <a:latin typeface="Arial" panose="020B0604020202020204" pitchFamily="34" charset="0"/>
                          <a:cs typeface="Arial" panose="020B0604020202020204" pitchFamily="34" charset="0"/>
                        </a:rPr>
                        <a:t>Disability</a:t>
                      </a:r>
                      <a:r>
                        <a:rPr lang="en-GB" sz="900" b="1" baseline="0" dirty="0" smtClean="0">
                          <a:solidFill>
                            <a:srgbClr val="002060"/>
                          </a:solidFill>
                          <a:latin typeface="Arial" panose="020B0604020202020204" pitchFamily="34" charset="0"/>
                          <a:cs typeface="Arial" panose="020B0604020202020204" pitchFamily="34" charset="0"/>
                        </a:rPr>
                        <a:t> Confident Lead</a:t>
                      </a:r>
                      <a:endParaRPr lang="en-GB" sz="900" b="1" dirty="0">
                        <a:solidFill>
                          <a:srgbClr val="002060"/>
                        </a:solidFill>
                        <a:latin typeface="Arial" panose="020B0604020202020204" pitchFamily="34" charset="0"/>
                        <a:cs typeface="Arial" panose="020B0604020202020204" pitchFamily="34" charset="0"/>
                      </a:endParaRPr>
                    </a:p>
                  </a:txBody>
                  <a:tcPr/>
                </a:tc>
                <a:tc>
                  <a:txBody>
                    <a:bodyPr/>
                    <a:lstStyle/>
                    <a:p>
                      <a:r>
                        <a:rPr lang="en-GB" sz="800" dirty="0" smtClean="0">
                          <a:solidFill>
                            <a:srgbClr val="002060"/>
                          </a:solidFill>
                          <a:latin typeface="Arial" panose="020B0604020202020204" pitchFamily="34" charset="0"/>
                          <a:cs typeface="Arial" panose="020B0604020202020204" pitchFamily="34" charset="0"/>
                        </a:rPr>
                        <a:t>Information redacted</a:t>
                      </a:r>
                      <a:endParaRPr lang="en-GB" sz="800" dirty="0">
                        <a:solidFill>
                          <a:srgbClr val="002060"/>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900" dirty="0" smtClean="0">
                        <a:solidFill>
                          <a:srgbClr val="002060"/>
                        </a:solidFill>
                        <a:latin typeface="Arial" panose="020B0604020202020204" pitchFamily="34" charset="0"/>
                        <a:cs typeface="Arial" panose="020B0604020202020204" pitchFamily="34" charset="0"/>
                      </a:endParaRPr>
                    </a:p>
                  </a:txBody>
                  <a:tcPr/>
                </a:tc>
              </a:tr>
              <a:tr h="293201">
                <a:tc>
                  <a:txBody>
                    <a:bodyPr/>
                    <a:lstStyle/>
                    <a:p>
                      <a:r>
                        <a:rPr lang="en-GB" sz="900" b="1" dirty="0" smtClean="0">
                          <a:solidFill>
                            <a:srgbClr val="002060"/>
                          </a:solidFill>
                          <a:latin typeface="Arial" panose="020B0604020202020204" pitchFamily="34" charset="0"/>
                          <a:cs typeface="Arial" panose="020B0604020202020204" pitchFamily="34" charset="0"/>
                        </a:rPr>
                        <a:t>Disability</a:t>
                      </a:r>
                      <a:r>
                        <a:rPr lang="en-GB" sz="900" b="1" baseline="0" dirty="0" smtClean="0">
                          <a:solidFill>
                            <a:srgbClr val="002060"/>
                          </a:solidFill>
                          <a:latin typeface="Arial" panose="020B0604020202020204" pitchFamily="34" charset="0"/>
                          <a:cs typeface="Arial" panose="020B0604020202020204" pitchFamily="34" charset="0"/>
                        </a:rPr>
                        <a:t> Employment Adviser</a:t>
                      </a:r>
                      <a:endParaRPr lang="en-GB" sz="900" b="1" dirty="0">
                        <a:solidFill>
                          <a:srgbClr val="002060"/>
                        </a:solidFill>
                        <a:latin typeface="Arial" panose="020B0604020202020204" pitchFamily="34" charset="0"/>
                        <a:cs typeface="Arial" panose="020B0604020202020204" pitchFamily="34" charset="0"/>
                      </a:endParaRPr>
                    </a:p>
                  </a:txBody>
                  <a:tcPr/>
                </a:tc>
                <a:tc>
                  <a:txBody>
                    <a:bodyPr/>
                    <a:lstStyle/>
                    <a:p>
                      <a:r>
                        <a:rPr lang="en-GB" sz="800" dirty="0" smtClean="0">
                          <a:solidFill>
                            <a:srgbClr val="002060"/>
                          </a:solidFill>
                          <a:latin typeface="Arial" panose="020B0604020202020204" pitchFamily="34" charset="0"/>
                          <a:cs typeface="Arial" panose="020B0604020202020204" pitchFamily="34" charset="0"/>
                        </a:rPr>
                        <a:t>Information</a:t>
                      </a:r>
                      <a:r>
                        <a:rPr lang="en-GB" sz="800" baseline="0" dirty="0" smtClean="0">
                          <a:solidFill>
                            <a:srgbClr val="002060"/>
                          </a:solidFill>
                          <a:latin typeface="Arial" panose="020B0604020202020204" pitchFamily="34" charset="0"/>
                          <a:cs typeface="Arial" panose="020B0604020202020204" pitchFamily="34" charset="0"/>
                        </a:rPr>
                        <a:t> redacted</a:t>
                      </a:r>
                      <a:endParaRPr lang="en-GB" sz="800" dirty="0">
                        <a:solidFill>
                          <a:srgbClr val="002060"/>
                        </a:solidFill>
                        <a:latin typeface="Arial" panose="020B0604020202020204" pitchFamily="34" charset="0"/>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900" dirty="0" smtClean="0">
                        <a:solidFill>
                          <a:srgbClr val="002060"/>
                        </a:solidFill>
                        <a:latin typeface="Arial" panose="020B0604020202020204" pitchFamily="34" charset="0"/>
                        <a:cs typeface="Arial" panose="020B0604020202020204" pitchFamily="34" charset="0"/>
                      </a:endParaRPr>
                    </a:p>
                  </a:txBody>
                  <a:tcPr/>
                </a:tc>
              </a:tr>
              <a:tr h="407306">
                <a:tc>
                  <a:txBody>
                    <a:bodyPr/>
                    <a:lstStyle/>
                    <a:p>
                      <a:r>
                        <a:rPr lang="en-GB" sz="900" b="1" dirty="0" smtClean="0">
                          <a:solidFill>
                            <a:srgbClr val="002060"/>
                          </a:solidFill>
                          <a:latin typeface="Arial" panose="020B0604020202020204" pitchFamily="34" charset="0"/>
                          <a:cs typeface="Arial" panose="020B0604020202020204" pitchFamily="34" charset="0"/>
                        </a:rPr>
                        <a:t>Multi</a:t>
                      </a:r>
                      <a:r>
                        <a:rPr lang="en-GB" sz="900" b="1" baseline="0" dirty="0" smtClean="0">
                          <a:solidFill>
                            <a:srgbClr val="002060"/>
                          </a:solidFill>
                          <a:latin typeface="Arial" panose="020B0604020202020204" pitchFamily="34" charset="0"/>
                          <a:cs typeface="Arial" panose="020B0604020202020204" pitchFamily="34" charset="0"/>
                        </a:rPr>
                        <a:t> Agency Public Protection Agreement (MAPPA)</a:t>
                      </a:r>
                      <a:endParaRPr lang="en-GB" sz="900" b="1" dirty="0">
                        <a:solidFill>
                          <a:srgbClr val="002060"/>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rgbClr val="002060"/>
                          </a:solidFill>
                          <a:latin typeface="Arial" panose="020B0604020202020204" pitchFamily="34" charset="0"/>
                          <a:cs typeface="Arial" panose="020B0604020202020204" pitchFamily="34" charset="0"/>
                        </a:rPr>
                        <a:t>Information</a:t>
                      </a:r>
                      <a:r>
                        <a:rPr lang="en-GB" sz="800" baseline="0" dirty="0" smtClean="0">
                          <a:solidFill>
                            <a:srgbClr val="002060"/>
                          </a:solidFill>
                          <a:latin typeface="Arial" panose="020B0604020202020204" pitchFamily="34" charset="0"/>
                          <a:cs typeface="Arial" panose="020B0604020202020204" pitchFamily="34" charset="0"/>
                        </a:rPr>
                        <a:t> redacted</a:t>
                      </a:r>
                      <a:endParaRPr lang="en-GB" sz="800" dirty="0" smtClean="0">
                        <a:solidFill>
                          <a:srgbClr val="002060"/>
                        </a:solidFill>
                        <a:latin typeface="Arial" panose="020B0604020202020204" pitchFamily="34" charset="0"/>
                        <a:cs typeface="Arial" panose="020B0604020202020204" pitchFamily="34" charset="0"/>
                      </a:endParaRPr>
                    </a:p>
                    <a:p>
                      <a:endParaRPr lang="en-GB" sz="800" dirty="0">
                        <a:solidFill>
                          <a:srgbClr val="002060"/>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r>
              <a:tr h="390697">
                <a:tc>
                  <a:txBody>
                    <a:bodyPr/>
                    <a:lstStyle/>
                    <a:p>
                      <a:r>
                        <a:rPr lang="en-GB" sz="900" b="1" dirty="0" smtClean="0">
                          <a:solidFill>
                            <a:srgbClr val="002060"/>
                          </a:solidFill>
                          <a:latin typeface="Arial" panose="020B0604020202020204" pitchFamily="34" charset="0"/>
                          <a:cs typeface="Arial" panose="020B0604020202020204" pitchFamily="34" charset="0"/>
                        </a:rPr>
                        <a:t>Care-Leavers</a:t>
                      </a:r>
                      <a:endParaRPr lang="en-GB" sz="900" b="1" dirty="0">
                        <a:solidFill>
                          <a:srgbClr val="002060"/>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rgbClr val="002060"/>
                          </a:solidFill>
                          <a:latin typeface="Arial" panose="020B0604020202020204" pitchFamily="34" charset="0"/>
                          <a:cs typeface="Arial" panose="020B0604020202020204" pitchFamily="34" charset="0"/>
                        </a:rPr>
                        <a:t>Information</a:t>
                      </a:r>
                      <a:r>
                        <a:rPr lang="en-GB" sz="800" baseline="0" dirty="0" smtClean="0">
                          <a:solidFill>
                            <a:srgbClr val="002060"/>
                          </a:solidFill>
                          <a:latin typeface="Arial" panose="020B0604020202020204" pitchFamily="34" charset="0"/>
                          <a:cs typeface="Arial" panose="020B0604020202020204" pitchFamily="34" charset="0"/>
                        </a:rPr>
                        <a:t> redacted</a:t>
                      </a:r>
                      <a:endParaRPr lang="en-GB" sz="800" dirty="0" smtClean="0">
                        <a:solidFill>
                          <a:srgbClr val="002060"/>
                        </a:solidFill>
                        <a:latin typeface="Arial" panose="020B0604020202020204" pitchFamily="34" charset="0"/>
                        <a:cs typeface="Arial" panose="020B0604020202020204" pitchFamily="34" charset="0"/>
                      </a:endParaRPr>
                    </a:p>
                    <a:p>
                      <a:endParaRPr lang="en-GB" sz="800" dirty="0">
                        <a:solidFill>
                          <a:srgbClr val="002060"/>
                        </a:solidFill>
                        <a:latin typeface="Arial" panose="020B0604020202020204" pitchFamily="34" charset="0"/>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r>
              <a:tr h="407306">
                <a:tc>
                  <a:txBody>
                    <a:bodyPr/>
                    <a:lstStyle/>
                    <a:p>
                      <a:r>
                        <a:rPr lang="en-GB" sz="900" b="1" dirty="0" smtClean="0">
                          <a:solidFill>
                            <a:srgbClr val="002060"/>
                          </a:solidFill>
                          <a:latin typeface="Arial" panose="020B0604020202020204" pitchFamily="34" charset="0"/>
                          <a:cs typeface="Arial" panose="020B0604020202020204" pitchFamily="34" charset="0"/>
                        </a:rPr>
                        <a:t>Benefit Cap</a:t>
                      </a:r>
                      <a:endParaRPr lang="en-GB" sz="900" b="1" dirty="0">
                        <a:solidFill>
                          <a:srgbClr val="002060"/>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rgbClr val="002060"/>
                          </a:solidFill>
                          <a:latin typeface="Arial" panose="020B0604020202020204" pitchFamily="34" charset="0"/>
                          <a:cs typeface="Arial" panose="020B0604020202020204" pitchFamily="34" charset="0"/>
                        </a:rPr>
                        <a:t>Information</a:t>
                      </a:r>
                      <a:r>
                        <a:rPr lang="en-GB" sz="800" baseline="0" dirty="0" smtClean="0">
                          <a:solidFill>
                            <a:srgbClr val="002060"/>
                          </a:solidFill>
                          <a:latin typeface="Arial" panose="020B0604020202020204" pitchFamily="34" charset="0"/>
                          <a:cs typeface="Arial" panose="020B0604020202020204" pitchFamily="34" charset="0"/>
                        </a:rPr>
                        <a:t> redacted</a:t>
                      </a:r>
                      <a:endParaRPr lang="en-GB" sz="800" dirty="0" smtClean="0">
                        <a:solidFill>
                          <a:srgbClr val="002060"/>
                        </a:solidFill>
                        <a:latin typeface="Arial" panose="020B0604020202020204" pitchFamily="34" charset="0"/>
                        <a:cs typeface="Arial" panose="020B0604020202020204" pitchFamily="34" charset="0"/>
                      </a:endParaRPr>
                    </a:p>
                    <a:p>
                      <a:endParaRPr lang="en-GB" sz="800" dirty="0">
                        <a:solidFill>
                          <a:srgbClr val="002060"/>
                        </a:solidFill>
                        <a:latin typeface="Arial" panose="020B0604020202020204" pitchFamily="34" charset="0"/>
                        <a:cs typeface="Arial" panose="020B0604020202020204" pitchFamily="34" charset="0"/>
                      </a:endParaRPr>
                    </a:p>
                  </a:txBody>
                  <a:tcPr/>
                </a:tc>
                <a:tc>
                  <a:txBody>
                    <a:bodyPr/>
                    <a:lstStyle/>
                    <a:p>
                      <a:endParaRPr lang="en-GB" sz="900" b="1" dirty="0">
                        <a:solidFill>
                          <a:srgbClr val="002060"/>
                        </a:solidFill>
                        <a:latin typeface="Arial" panose="020B0604020202020204" pitchFamily="34" charset="0"/>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r>
              <a:tr h="316186">
                <a:tc>
                  <a:txBody>
                    <a:bodyPr/>
                    <a:lstStyle/>
                    <a:p>
                      <a:r>
                        <a:rPr lang="en-GB" sz="900" b="1" dirty="0" smtClean="0">
                          <a:solidFill>
                            <a:srgbClr val="002060"/>
                          </a:solidFill>
                          <a:latin typeface="Arial" panose="020B0604020202020204" pitchFamily="34" charset="0"/>
                          <a:cs typeface="Arial" panose="020B0604020202020204" pitchFamily="34" charset="0"/>
                        </a:rPr>
                        <a:t>Debt Management/Personal</a:t>
                      </a:r>
                      <a:r>
                        <a:rPr lang="en-GB" sz="900" b="1" baseline="0" dirty="0" smtClean="0">
                          <a:solidFill>
                            <a:srgbClr val="002060"/>
                          </a:solidFill>
                          <a:latin typeface="Arial" panose="020B0604020202020204" pitchFamily="34" charset="0"/>
                          <a:cs typeface="Arial" panose="020B0604020202020204" pitchFamily="34" charset="0"/>
                        </a:rPr>
                        <a:t> Budgeting Support</a:t>
                      </a:r>
                      <a:endParaRPr lang="en-GB" sz="900" b="1" dirty="0">
                        <a:solidFill>
                          <a:srgbClr val="002060"/>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rgbClr val="002060"/>
                          </a:solidFill>
                          <a:latin typeface="Arial" panose="020B0604020202020204" pitchFamily="34" charset="0"/>
                          <a:cs typeface="Arial" panose="020B0604020202020204" pitchFamily="34" charset="0"/>
                        </a:rPr>
                        <a:t>Information</a:t>
                      </a:r>
                      <a:r>
                        <a:rPr lang="en-GB" sz="800" baseline="0" dirty="0" smtClean="0">
                          <a:solidFill>
                            <a:srgbClr val="002060"/>
                          </a:solidFill>
                          <a:latin typeface="Arial" panose="020B0604020202020204" pitchFamily="34" charset="0"/>
                          <a:cs typeface="Arial" panose="020B0604020202020204" pitchFamily="34" charset="0"/>
                        </a:rPr>
                        <a:t> redacted</a:t>
                      </a:r>
                      <a:endParaRPr lang="en-GB" sz="800" dirty="0" smtClean="0">
                        <a:solidFill>
                          <a:srgbClr val="002060"/>
                        </a:solidFill>
                        <a:latin typeface="Arial" panose="020B0604020202020204" pitchFamily="34" charset="0"/>
                        <a:cs typeface="Arial" panose="020B0604020202020204" pitchFamily="34" charset="0"/>
                      </a:endParaRPr>
                    </a:p>
                    <a:p>
                      <a:endParaRPr lang="en-GB" sz="800" dirty="0">
                        <a:solidFill>
                          <a:srgbClr val="002060"/>
                        </a:solidFill>
                        <a:latin typeface="Arial" panose="020B0604020202020204" pitchFamily="34" charset="0"/>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c>
                  <a:txBody>
                    <a:bodyPr/>
                    <a:lstStyle/>
                    <a:p>
                      <a:endParaRPr lang="en-GB" sz="900" dirty="0" smtClean="0">
                        <a:solidFill>
                          <a:srgbClr val="002060"/>
                        </a:solidFill>
                        <a:latin typeface="Arial" panose="020B0604020202020204" pitchFamily="34" charset="0"/>
                        <a:cs typeface="Arial" panose="020B0604020202020204" pitchFamily="34" charset="0"/>
                      </a:endParaRPr>
                    </a:p>
                  </a:txBody>
                  <a:tcPr/>
                </a:tc>
              </a:tr>
              <a:tr h="288032">
                <a:tc>
                  <a:txBody>
                    <a:bodyPr/>
                    <a:lstStyle/>
                    <a:p>
                      <a:r>
                        <a:rPr lang="en-GB" sz="900" b="1" dirty="0" smtClean="0">
                          <a:solidFill>
                            <a:srgbClr val="002060"/>
                          </a:solidFill>
                          <a:latin typeface="Arial" panose="020B0604020202020204" pitchFamily="34" charset="0"/>
                          <a:cs typeface="Arial" panose="020B0604020202020204" pitchFamily="34" charset="0"/>
                        </a:rPr>
                        <a:t>Prison Leavers/</a:t>
                      </a:r>
                      <a:r>
                        <a:rPr lang="en-GB" sz="900" b="1" baseline="0" dirty="0" smtClean="0">
                          <a:solidFill>
                            <a:srgbClr val="002060"/>
                          </a:solidFill>
                          <a:latin typeface="Arial" panose="020B0604020202020204" pitchFamily="34" charset="0"/>
                          <a:cs typeface="Arial" panose="020B0604020202020204" pitchFamily="34" charset="0"/>
                        </a:rPr>
                        <a:t> Post offending</a:t>
                      </a:r>
                      <a:endParaRPr lang="en-GB" sz="900" b="1" dirty="0">
                        <a:solidFill>
                          <a:srgbClr val="002060"/>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rgbClr val="002060"/>
                          </a:solidFill>
                          <a:latin typeface="Arial" panose="020B0604020202020204" pitchFamily="34" charset="0"/>
                          <a:cs typeface="Arial" panose="020B0604020202020204" pitchFamily="34" charset="0"/>
                        </a:rPr>
                        <a:t>Information</a:t>
                      </a:r>
                      <a:r>
                        <a:rPr lang="en-GB" sz="800" baseline="0" dirty="0" smtClean="0">
                          <a:solidFill>
                            <a:srgbClr val="002060"/>
                          </a:solidFill>
                          <a:latin typeface="Arial" panose="020B0604020202020204" pitchFamily="34" charset="0"/>
                          <a:cs typeface="Arial" panose="020B0604020202020204" pitchFamily="34" charset="0"/>
                        </a:rPr>
                        <a:t> redacted</a:t>
                      </a:r>
                      <a:endParaRPr lang="en-GB" sz="800" dirty="0" smtClean="0">
                        <a:solidFill>
                          <a:srgbClr val="00206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r>
              <a:tr h="282312">
                <a:tc>
                  <a:txBody>
                    <a:bodyPr/>
                    <a:lstStyle/>
                    <a:p>
                      <a:r>
                        <a:rPr lang="en-GB" sz="900" b="1" dirty="0" smtClean="0">
                          <a:solidFill>
                            <a:srgbClr val="002060"/>
                          </a:solidFill>
                          <a:latin typeface="Arial" panose="020B0604020202020204" pitchFamily="34" charset="0"/>
                          <a:cs typeface="Arial" panose="020B0604020202020204" pitchFamily="34" charset="0"/>
                        </a:rPr>
                        <a:t>Gangs Lead</a:t>
                      </a:r>
                      <a:endParaRPr lang="en-GB" sz="900" b="1" dirty="0">
                        <a:solidFill>
                          <a:srgbClr val="002060"/>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rgbClr val="002060"/>
                          </a:solidFill>
                          <a:latin typeface="Arial" panose="020B0604020202020204" pitchFamily="34" charset="0"/>
                          <a:cs typeface="Arial" panose="020B0604020202020204" pitchFamily="34" charset="0"/>
                        </a:rPr>
                        <a:t>Information</a:t>
                      </a:r>
                      <a:r>
                        <a:rPr lang="en-GB" sz="800" baseline="0" dirty="0" smtClean="0">
                          <a:solidFill>
                            <a:srgbClr val="002060"/>
                          </a:solidFill>
                          <a:latin typeface="Arial" panose="020B0604020202020204" pitchFamily="34" charset="0"/>
                          <a:cs typeface="Arial" panose="020B0604020202020204" pitchFamily="34" charset="0"/>
                        </a:rPr>
                        <a:t> redacted</a:t>
                      </a:r>
                      <a:endParaRPr lang="en-GB" sz="800" dirty="0" smtClean="0">
                        <a:solidFill>
                          <a:srgbClr val="002060"/>
                        </a:solidFill>
                        <a:latin typeface="Arial" panose="020B0604020202020204" pitchFamily="34" charset="0"/>
                        <a:cs typeface="Arial" panose="020B0604020202020204" pitchFamily="34" charset="0"/>
                      </a:endParaRPr>
                    </a:p>
                    <a:p>
                      <a:endParaRPr lang="en-GB" sz="800" dirty="0">
                        <a:solidFill>
                          <a:srgbClr val="002060"/>
                        </a:solidFill>
                        <a:latin typeface="Arial" panose="020B0604020202020204" pitchFamily="34" charset="0"/>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r>
              <a:tr h="293201">
                <a:tc>
                  <a:txBody>
                    <a:bodyPr/>
                    <a:lstStyle/>
                    <a:p>
                      <a:r>
                        <a:rPr lang="en-GB" sz="900" b="1" dirty="0" smtClean="0">
                          <a:solidFill>
                            <a:srgbClr val="002060"/>
                          </a:solidFill>
                          <a:latin typeface="Arial" panose="020B0604020202020204" pitchFamily="34" charset="0"/>
                          <a:cs typeface="Arial" panose="020B0604020202020204" pitchFamily="34" charset="0"/>
                        </a:rPr>
                        <a:t>Mental Health</a:t>
                      </a:r>
                      <a:endParaRPr lang="en-GB" sz="900" b="1" dirty="0">
                        <a:solidFill>
                          <a:srgbClr val="002060"/>
                        </a:solidFill>
                        <a:latin typeface="Arial" panose="020B0604020202020204" pitchFamily="34" charset="0"/>
                        <a:cs typeface="Arial" panose="020B0604020202020204" pitchFamily="34" charset="0"/>
                      </a:endParaRPr>
                    </a:p>
                  </a:txBody>
                  <a:tcPr/>
                </a:tc>
                <a:tc>
                  <a:txBody>
                    <a:bodyPr/>
                    <a:lstStyle/>
                    <a:p>
                      <a:r>
                        <a:rPr lang="en-GB" sz="800" dirty="0" smtClean="0">
                          <a:solidFill>
                            <a:srgbClr val="002060"/>
                          </a:solidFill>
                          <a:latin typeface="Arial" panose="020B0604020202020204" pitchFamily="34" charset="0"/>
                          <a:cs typeface="Arial" panose="020B0604020202020204" pitchFamily="34" charset="0"/>
                        </a:rPr>
                        <a:t>Information</a:t>
                      </a:r>
                      <a:r>
                        <a:rPr lang="en-GB" sz="800" baseline="0" dirty="0" smtClean="0">
                          <a:solidFill>
                            <a:srgbClr val="002060"/>
                          </a:solidFill>
                          <a:latin typeface="Arial" panose="020B0604020202020204" pitchFamily="34" charset="0"/>
                          <a:cs typeface="Arial" panose="020B0604020202020204" pitchFamily="34" charset="0"/>
                        </a:rPr>
                        <a:t> redacted</a:t>
                      </a:r>
                      <a:endParaRPr lang="en-GB" sz="800" dirty="0">
                        <a:solidFill>
                          <a:srgbClr val="002060"/>
                        </a:solidFill>
                        <a:latin typeface="Arial" panose="020B0604020202020204" pitchFamily="34" charset="0"/>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r>
              <a:tr h="390697">
                <a:tc>
                  <a:txBody>
                    <a:bodyPr/>
                    <a:lstStyle/>
                    <a:p>
                      <a:r>
                        <a:rPr lang="en-GB" sz="900" b="1" dirty="0" smtClean="0">
                          <a:solidFill>
                            <a:srgbClr val="002060"/>
                          </a:solidFill>
                          <a:latin typeface="Arial" panose="020B0604020202020204" pitchFamily="34" charset="0"/>
                          <a:cs typeface="Arial" panose="020B0604020202020204" pitchFamily="34" charset="0"/>
                        </a:rPr>
                        <a:t>Drugs &amp; Alcohol</a:t>
                      </a:r>
                      <a:r>
                        <a:rPr lang="en-GB" sz="900" b="1" baseline="0" dirty="0" smtClean="0">
                          <a:solidFill>
                            <a:srgbClr val="002060"/>
                          </a:solidFill>
                          <a:latin typeface="Arial" panose="020B0604020202020204" pitchFamily="34" charset="0"/>
                          <a:cs typeface="Arial" panose="020B0604020202020204" pitchFamily="34" charset="0"/>
                        </a:rPr>
                        <a:t> Lead</a:t>
                      </a:r>
                      <a:endParaRPr lang="en-GB" sz="900" b="1" dirty="0">
                        <a:solidFill>
                          <a:srgbClr val="002060"/>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rgbClr val="002060"/>
                          </a:solidFill>
                          <a:latin typeface="Arial" panose="020B0604020202020204" pitchFamily="34" charset="0"/>
                          <a:cs typeface="Arial" panose="020B0604020202020204" pitchFamily="34" charset="0"/>
                        </a:rPr>
                        <a:t>Information</a:t>
                      </a:r>
                      <a:r>
                        <a:rPr lang="en-GB" sz="800" baseline="0" dirty="0" smtClean="0">
                          <a:solidFill>
                            <a:srgbClr val="002060"/>
                          </a:solidFill>
                          <a:latin typeface="Arial" panose="020B0604020202020204" pitchFamily="34" charset="0"/>
                          <a:cs typeface="Arial" panose="020B0604020202020204" pitchFamily="34" charset="0"/>
                        </a:rPr>
                        <a:t> redacted</a:t>
                      </a:r>
                      <a:endParaRPr lang="en-GB" sz="800" dirty="0" smtClean="0">
                        <a:solidFill>
                          <a:srgbClr val="00206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r>
              <a:tr h="287380">
                <a:tc>
                  <a:txBody>
                    <a:bodyPr/>
                    <a:lstStyle/>
                    <a:p>
                      <a:r>
                        <a:rPr lang="en-GB" sz="900" b="1" dirty="0" smtClean="0">
                          <a:solidFill>
                            <a:srgbClr val="002060"/>
                          </a:solidFill>
                          <a:latin typeface="Arial" panose="020B0604020202020204" pitchFamily="34" charset="0"/>
                          <a:cs typeface="Arial" panose="020B0604020202020204" pitchFamily="34" charset="0"/>
                        </a:rPr>
                        <a:t>Digital Capability</a:t>
                      </a:r>
                      <a:r>
                        <a:rPr lang="en-GB" sz="900" b="1" baseline="0" dirty="0" smtClean="0">
                          <a:solidFill>
                            <a:srgbClr val="002060"/>
                          </a:solidFill>
                          <a:latin typeface="Arial" panose="020B0604020202020204" pitchFamily="34" charset="0"/>
                          <a:cs typeface="Arial" panose="020B0604020202020204" pitchFamily="34" charset="0"/>
                        </a:rPr>
                        <a:t> Lead</a:t>
                      </a:r>
                      <a:endParaRPr lang="en-GB" sz="900" b="1" dirty="0">
                        <a:solidFill>
                          <a:srgbClr val="002060"/>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rgbClr val="002060"/>
                          </a:solidFill>
                          <a:latin typeface="Arial" panose="020B0604020202020204" pitchFamily="34" charset="0"/>
                          <a:cs typeface="Arial" panose="020B0604020202020204" pitchFamily="34" charset="0"/>
                        </a:rPr>
                        <a:t>Information</a:t>
                      </a:r>
                      <a:r>
                        <a:rPr lang="en-GB" sz="800" baseline="0" dirty="0" smtClean="0">
                          <a:solidFill>
                            <a:srgbClr val="002060"/>
                          </a:solidFill>
                          <a:latin typeface="Arial" panose="020B0604020202020204" pitchFamily="34" charset="0"/>
                          <a:cs typeface="Arial" panose="020B0604020202020204" pitchFamily="34" charset="0"/>
                        </a:rPr>
                        <a:t> redacted</a:t>
                      </a:r>
                      <a:endParaRPr lang="en-GB" sz="800" dirty="0" smtClean="0">
                        <a:solidFill>
                          <a:srgbClr val="002060"/>
                        </a:solidFill>
                        <a:latin typeface="Arial" panose="020B0604020202020204" pitchFamily="34" charset="0"/>
                        <a:cs typeface="Arial" panose="020B0604020202020204" pitchFamily="34" charset="0"/>
                      </a:endParaRPr>
                    </a:p>
                    <a:p>
                      <a:endParaRPr lang="en-GB" sz="800" dirty="0">
                        <a:solidFill>
                          <a:srgbClr val="002060"/>
                        </a:solidFill>
                        <a:latin typeface="Arial" panose="020B0604020202020204" pitchFamily="34" charset="0"/>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r>
              <a:tr h="390697">
                <a:tc>
                  <a:txBody>
                    <a:bodyPr/>
                    <a:lstStyle/>
                    <a:p>
                      <a:r>
                        <a:rPr lang="en-GB" sz="900" b="1" dirty="0" smtClean="0">
                          <a:solidFill>
                            <a:srgbClr val="002060"/>
                          </a:solidFill>
                          <a:latin typeface="Arial" panose="020B0604020202020204" pitchFamily="34" charset="0"/>
                          <a:cs typeface="Arial" panose="020B0604020202020204" pitchFamily="34" charset="0"/>
                        </a:rPr>
                        <a:t>50+</a:t>
                      </a:r>
                      <a:r>
                        <a:rPr lang="en-GB" sz="900" b="1" baseline="0" dirty="0" smtClean="0">
                          <a:solidFill>
                            <a:srgbClr val="002060"/>
                          </a:solidFill>
                          <a:latin typeface="Arial" panose="020B0604020202020204" pitchFamily="34" charset="0"/>
                          <a:cs typeface="Arial" panose="020B0604020202020204" pitchFamily="34" charset="0"/>
                        </a:rPr>
                        <a:t> lead </a:t>
                      </a:r>
                      <a:endParaRPr lang="en-GB" sz="900" b="1" dirty="0">
                        <a:solidFill>
                          <a:srgbClr val="002060"/>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rgbClr val="002060"/>
                          </a:solidFill>
                          <a:latin typeface="Arial" panose="020B0604020202020204" pitchFamily="34" charset="0"/>
                          <a:cs typeface="Arial" panose="020B0604020202020204" pitchFamily="34" charset="0"/>
                        </a:rPr>
                        <a:t>Information</a:t>
                      </a:r>
                      <a:r>
                        <a:rPr lang="en-GB" sz="800" baseline="0" dirty="0" smtClean="0">
                          <a:solidFill>
                            <a:srgbClr val="002060"/>
                          </a:solidFill>
                          <a:latin typeface="Arial" panose="020B0604020202020204" pitchFamily="34" charset="0"/>
                          <a:cs typeface="Arial" panose="020B0604020202020204" pitchFamily="34" charset="0"/>
                        </a:rPr>
                        <a:t> redacted</a:t>
                      </a:r>
                      <a:endParaRPr lang="en-GB" sz="800" dirty="0" smtClean="0">
                        <a:solidFill>
                          <a:srgbClr val="00206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dirty="0" smtClean="0">
                        <a:solidFill>
                          <a:srgbClr val="002060"/>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hlinkClick r:id="rId3"/>
                        </a:rPr>
                        <a:t> </a:t>
                      </a:r>
                      <a:endParaRPr kumimoji="0" lang="en-GB" sz="90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endParaRPr>
                    </a:p>
                    <a:p>
                      <a:endParaRPr lang="en-GB" sz="900" dirty="0">
                        <a:solidFill>
                          <a:srgbClr val="002060"/>
                        </a:solidFill>
                        <a:latin typeface="Arial" panose="020B0604020202020204" pitchFamily="34" charset="0"/>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r>
              <a:tr h="313198">
                <a:tc>
                  <a:txBody>
                    <a:bodyPr/>
                    <a:lstStyle/>
                    <a:p>
                      <a:r>
                        <a:rPr lang="en-GB" sz="900" b="1" dirty="0" smtClean="0">
                          <a:solidFill>
                            <a:srgbClr val="002060"/>
                          </a:solidFill>
                          <a:latin typeface="Arial" panose="020B0604020202020204" pitchFamily="34" charset="0"/>
                          <a:cs typeface="Arial" panose="020B0604020202020204" pitchFamily="34" charset="0"/>
                        </a:rPr>
                        <a:t>Domestic Violence</a:t>
                      </a:r>
                      <a:r>
                        <a:rPr lang="en-GB" sz="900" b="1" baseline="0" dirty="0" smtClean="0">
                          <a:solidFill>
                            <a:srgbClr val="002060"/>
                          </a:solidFill>
                          <a:latin typeface="Arial" panose="020B0604020202020204" pitchFamily="34" charset="0"/>
                          <a:cs typeface="Arial" panose="020B0604020202020204" pitchFamily="34" charset="0"/>
                        </a:rPr>
                        <a:t> Lea</a:t>
                      </a:r>
                      <a:r>
                        <a:rPr lang="en-GB" sz="900" b="1" baseline="0" dirty="0">
                          <a:solidFill>
                            <a:srgbClr val="002060"/>
                          </a:solidFill>
                          <a:latin typeface="Arial" panose="020B0604020202020204" pitchFamily="34" charset="0"/>
                          <a:cs typeface="Arial" panose="020B0604020202020204" pitchFamily="34" charset="0"/>
                        </a:rPr>
                        <a:t>d</a:t>
                      </a:r>
                      <a:endParaRPr lang="en-GB" sz="900" b="1" baseline="0" dirty="0" smtClean="0">
                        <a:solidFill>
                          <a:srgbClr val="002060"/>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rgbClr val="002060"/>
                          </a:solidFill>
                          <a:latin typeface="Arial" panose="020B0604020202020204" pitchFamily="34" charset="0"/>
                          <a:cs typeface="Arial" panose="020B0604020202020204" pitchFamily="34" charset="0"/>
                        </a:rPr>
                        <a:t>Information</a:t>
                      </a:r>
                      <a:r>
                        <a:rPr lang="en-GB" sz="800" baseline="0" dirty="0" smtClean="0">
                          <a:solidFill>
                            <a:srgbClr val="002060"/>
                          </a:solidFill>
                          <a:latin typeface="Arial" panose="020B0604020202020204" pitchFamily="34" charset="0"/>
                          <a:cs typeface="Arial" panose="020B0604020202020204" pitchFamily="34" charset="0"/>
                        </a:rPr>
                        <a:t> redacted</a:t>
                      </a:r>
                      <a:endParaRPr lang="en-GB" sz="800" dirty="0" smtClean="0">
                        <a:solidFill>
                          <a:srgbClr val="002060"/>
                        </a:solidFill>
                        <a:latin typeface="Arial" panose="020B0604020202020204" pitchFamily="34" charset="0"/>
                        <a:cs typeface="Arial" panose="020B0604020202020204" pitchFamily="34" charset="0"/>
                      </a:endParaRPr>
                    </a:p>
                    <a:p>
                      <a:endParaRPr lang="en-GB" sz="800" dirty="0">
                        <a:solidFill>
                          <a:srgbClr val="002060"/>
                        </a:solidFill>
                        <a:latin typeface="Arial" panose="020B0604020202020204" pitchFamily="34" charset="0"/>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r>
              <a:tr h="265932">
                <a:tc>
                  <a:txBody>
                    <a:bodyPr/>
                    <a:lstStyle/>
                    <a:p>
                      <a:r>
                        <a:rPr lang="en-GB" sz="900" b="1" dirty="0" smtClean="0">
                          <a:solidFill>
                            <a:srgbClr val="002060"/>
                          </a:solidFill>
                          <a:latin typeface="Arial" panose="020B0604020202020204" pitchFamily="34" charset="0"/>
                          <a:cs typeface="Arial" panose="020B0604020202020204" pitchFamily="34" charset="0"/>
                        </a:rPr>
                        <a:t>Homelessness &amp;</a:t>
                      </a:r>
                      <a:r>
                        <a:rPr lang="en-GB" sz="900" b="1" baseline="0" dirty="0" smtClean="0">
                          <a:solidFill>
                            <a:srgbClr val="002060"/>
                          </a:solidFill>
                          <a:latin typeface="Arial" panose="020B0604020202020204" pitchFamily="34" charset="0"/>
                          <a:cs typeface="Arial" panose="020B0604020202020204" pitchFamily="34" charset="0"/>
                        </a:rPr>
                        <a:t> Housing</a:t>
                      </a:r>
                      <a:r>
                        <a:rPr lang="en-GB" sz="900" b="1" dirty="0" smtClean="0">
                          <a:solidFill>
                            <a:srgbClr val="002060"/>
                          </a:solidFill>
                          <a:latin typeface="Arial" panose="020B0604020202020204" pitchFamily="34" charset="0"/>
                          <a:cs typeface="Arial" panose="020B0604020202020204" pitchFamily="34" charset="0"/>
                        </a:rPr>
                        <a:t> Lead </a:t>
                      </a:r>
                    </a:p>
                    <a:p>
                      <a:endParaRPr lang="en-GB" sz="900" b="1" dirty="0" smtClean="0">
                        <a:solidFill>
                          <a:srgbClr val="002060"/>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rgbClr val="002060"/>
                          </a:solidFill>
                          <a:latin typeface="Arial" panose="020B0604020202020204" pitchFamily="34" charset="0"/>
                          <a:cs typeface="Arial" panose="020B0604020202020204" pitchFamily="34" charset="0"/>
                        </a:rPr>
                        <a:t>Information</a:t>
                      </a:r>
                      <a:r>
                        <a:rPr lang="en-GB" sz="800" baseline="0" dirty="0" smtClean="0">
                          <a:solidFill>
                            <a:srgbClr val="002060"/>
                          </a:solidFill>
                          <a:latin typeface="Arial" panose="020B0604020202020204" pitchFamily="34" charset="0"/>
                          <a:cs typeface="Arial" panose="020B0604020202020204" pitchFamily="34" charset="0"/>
                        </a:rPr>
                        <a:t> redacted</a:t>
                      </a:r>
                      <a:endParaRPr lang="en-GB" sz="800" dirty="0" smtClean="0">
                        <a:solidFill>
                          <a:srgbClr val="002060"/>
                        </a:solidFill>
                        <a:latin typeface="Arial" panose="020B0604020202020204" pitchFamily="34" charset="0"/>
                        <a:cs typeface="Arial" panose="020B0604020202020204" pitchFamily="34" charset="0"/>
                      </a:endParaRPr>
                    </a:p>
                    <a:p>
                      <a:endParaRPr lang="en-GB" sz="800" dirty="0">
                        <a:solidFill>
                          <a:srgbClr val="002060"/>
                        </a:solidFill>
                        <a:latin typeface="Arial" panose="020B0604020202020204" pitchFamily="34" charset="0"/>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900" dirty="0" smtClean="0">
                        <a:solidFill>
                          <a:srgbClr val="002060"/>
                        </a:solidFill>
                        <a:latin typeface="Arial" panose="020B0604020202020204" pitchFamily="34" charset="0"/>
                        <a:cs typeface="Arial" panose="020B0604020202020204" pitchFamily="34" charset="0"/>
                      </a:endParaRPr>
                    </a:p>
                  </a:txBody>
                  <a:tcPr/>
                </a:tc>
              </a:tr>
              <a:tr h="290675">
                <a:tc>
                  <a:txBody>
                    <a:bodyPr/>
                    <a:lstStyle/>
                    <a:p>
                      <a:r>
                        <a:rPr lang="en-GB" sz="900" b="1" dirty="0" smtClean="0">
                          <a:solidFill>
                            <a:srgbClr val="002060"/>
                          </a:solidFill>
                          <a:latin typeface="Arial" panose="020B0604020202020204" pitchFamily="34" charset="0"/>
                          <a:cs typeface="Arial" panose="020B0604020202020204" pitchFamily="34" charset="0"/>
                        </a:rPr>
                        <a:t>AJACS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rgbClr val="002060"/>
                          </a:solidFill>
                          <a:latin typeface="Arial" panose="020B0604020202020204" pitchFamily="34" charset="0"/>
                          <a:cs typeface="Arial" panose="020B0604020202020204" pitchFamily="34" charset="0"/>
                        </a:rPr>
                        <a:t>Information</a:t>
                      </a:r>
                      <a:r>
                        <a:rPr lang="en-GB" sz="800" baseline="0" dirty="0" smtClean="0">
                          <a:solidFill>
                            <a:srgbClr val="002060"/>
                          </a:solidFill>
                          <a:latin typeface="Arial" panose="020B0604020202020204" pitchFamily="34" charset="0"/>
                          <a:cs typeface="Arial" panose="020B0604020202020204" pitchFamily="34" charset="0"/>
                        </a:rPr>
                        <a:t> redacted</a:t>
                      </a:r>
                      <a:endParaRPr lang="en-GB" sz="800" dirty="0" smtClean="0">
                        <a:solidFill>
                          <a:srgbClr val="002060"/>
                        </a:solidFill>
                        <a:latin typeface="Arial" panose="020B0604020202020204" pitchFamily="34" charset="0"/>
                        <a:cs typeface="Arial" panose="020B0604020202020204" pitchFamily="34" charset="0"/>
                      </a:endParaRPr>
                    </a:p>
                    <a:p>
                      <a:endParaRPr lang="en-GB" sz="800" dirty="0">
                        <a:solidFill>
                          <a:srgbClr val="002060"/>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txBody>
                  <a:tcPr/>
                </a:tc>
                <a:tc>
                  <a:txBody>
                    <a:bodyPr/>
                    <a:lstStyle/>
                    <a:p>
                      <a:endParaRPr lang="en-GB" sz="900" dirty="0">
                        <a:solidFill>
                          <a:srgbClr val="002060"/>
                        </a:solidFill>
                        <a:latin typeface="Arial" panose="020B0604020202020204" pitchFamily="34" charset="0"/>
                        <a:cs typeface="Arial" panose="020B0604020202020204" pitchFamily="34" charset="0"/>
                      </a:endParaRPr>
                    </a:p>
                  </a:txBody>
                  <a:tcPr/>
                </a:tc>
              </a:tr>
            </a:tbl>
          </a:graphicData>
        </a:graphic>
      </p:graphicFrame>
      <p:pic>
        <p:nvPicPr>
          <p:cNvPr id="5" name="Picture 4" descr="http://upload.wikimedia.org/wikipedia/en/thumb/8/88/Department_for_Work_and_Pensions_logo.svg/923px-Department_for_Work_and_Pensions_logo.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51520" y="260648"/>
            <a:ext cx="4320480" cy="369332"/>
          </a:xfrm>
          <a:prstGeom prst="rect">
            <a:avLst/>
          </a:prstGeom>
          <a:noFill/>
        </p:spPr>
        <p:txBody>
          <a:bodyPr wrap="square" rtlCol="0">
            <a:spAutoFit/>
          </a:bodyPr>
          <a:lstStyle/>
          <a:p>
            <a:r>
              <a:rPr lang="en-GB" b="1" dirty="0" smtClean="0"/>
              <a:t>On-site support and provision </a:t>
            </a:r>
            <a:endParaRPr lang="en-GB" b="1" dirty="0"/>
          </a:p>
        </p:txBody>
      </p:sp>
    </p:spTree>
    <p:extLst>
      <p:ext uri="{BB962C8B-B14F-4D97-AF65-F5344CB8AC3E}">
        <p14:creationId xmlns:p14="http://schemas.microsoft.com/office/powerpoint/2010/main" val="2962882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40820319"/>
              </p:ext>
            </p:extLst>
          </p:nvPr>
        </p:nvGraphicFramePr>
        <p:xfrm>
          <a:off x="323528" y="836712"/>
          <a:ext cx="8229600" cy="2865120"/>
        </p:xfrm>
        <a:graphic>
          <a:graphicData uri="http://schemas.openxmlformats.org/drawingml/2006/table">
            <a:tbl>
              <a:tblPr firstRow="1" bandRow="1">
                <a:tableStyleId>{5C22544A-7EE6-4342-B048-85BDC9FD1C3A}</a:tableStyleId>
              </a:tblPr>
              <a:tblGrid>
                <a:gridCol w="2242592"/>
                <a:gridCol w="5987008"/>
              </a:tblGrid>
              <a:tr h="370840">
                <a:tc>
                  <a:txBody>
                    <a:bodyPr/>
                    <a:lstStyle/>
                    <a:p>
                      <a:r>
                        <a:rPr lang="en-GB" sz="1100" dirty="0" smtClean="0"/>
                        <a:t>TERM</a:t>
                      </a:r>
                      <a:endParaRPr lang="en-GB" sz="1100" dirty="0"/>
                    </a:p>
                  </a:txBody>
                  <a:tcPr/>
                </a:tc>
                <a:tc>
                  <a:txBody>
                    <a:bodyPr/>
                    <a:lstStyle/>
                    <a:p>
                      <a:r>
                        <a:rPr lang="en-GB" sz="1100" dirty="0" smtClean="0"/>
                        <a:t>MEANING</a:t>
                      </a:r>
                      <a:endParaRPr lang="en-GB" sz="1100" dirty="0"/>
                    </a:p>
                  </a:txBody>
                  <a:tcPr/>
                </a:tc>
              </a:tr>
              <a:tr h="370840">
                <a:tc>
                  <a:txBody>
                    <a:bodyPr/>
                    <a:lstStyle/>
                    <a:p>
                      <a:r>
                        <a:rPr lang="en-GB" sz="900" dirty="0" smtClean="0">
                          <a:latin typeface="+mn-lt"/>
                        </a:rPr>
                        <a:t>TEMPORARY</a:t>
                      </a:r>
                      <a:r>
                        <a:rPr lang="en-GB" sz="900" baseline="0" dirty="0" smtClean="0">
                          <a:latin typeface="+mn-lt"/>
                        </a:rPr>
                        <a:t> ACCOMODATION</a:t>
                      </a:r>
                      <a:endParaRPr lang="en-GB" sz="900" dirty="0">
                        <a:latin typeface="+mn-lt"/>
                      </a:endParaRPr>
                    </a:p>
                  </a:txBody>
                  <a:tcPr/>
                </a:tc>
                <a:tc>
                  <a:txBody>
                    <a:bodyPr/>
                    <a:lstStyle/>
                    <a:p>
                      <a:r>
                        <a:rPr lang="en-GB" sz="900" dirty="0" smtClean="0">
                          <a:latin typeface="+mn-lt"/>
                        </a:rPr>
                        <a:t>Living</a:t>
                      </a:r>
                      <a:r>
                        <a:rPr lang="en-GB" sz="900" baseline="0" dirty="0" smtClean="0">
                          <a:latin typeface="+mn-lt"/>
                        </a:rPr>
                        <a:t> provision for unintentionally homeless households in priority need. Circumstances may include: </a:t>
                      </a:r>
                    </a:p>
                    <a:p>
                      <a:pPr marL="285750" indent="-285750">
                        <a:buFont typeface="Arial" panose="020B0604020202020204" pitchFamily="34" charset="0"/>
                        <a:buChar char="•"/>
                      </a:pPr>
                      <a:r>
                        <a:rPr lang="en-GB" sz="900" baseline="0" dirty="0" smtClean="0">
                          <a:latin typeface="+mn-lt"/>
                        </a:rPr>
                        <a:t>Waiting for the completion of inquiries into an application</a:t>
                      </a:r>
                    </a:p>
                    <a:p>
                      <a:pPr marL="285750" indent="-285750">
                        <a:buFont typeface="Arial" panose="020B0604020202020204" pitchFamily="34" charset="0"/>
                        <a:buChar char="•"/>
                      </a:pPr>
                      <a:r>
                        <a:rPr lang="en-GB" sz="900" baseline="0" dirty="0" smtClean="0">
                          <a:latin typeface="+mn-lt"/>
                        </a:rPr>
                        <a:t>Waiting for secure accommodation to become available </a:t>
                      </a:r>
                    </a:p>
                    <a:p>
                      <a:pPr marL="0" indent="0">
                        <a:buFont typeface="Arial" panose="020B0604020202020204" pitchFamily="34" charset="0"/>
                        <a:buNone/>
                      </a:pPr>
                      <a:r>
                        <a:rPr lang="en-GB" sz="900" baseline="0" dirty="0" smtClean="0">
                          <a:latin typeface="+mn-lt"/>
                        </a:rPr>
                        <a:t>Includes: private sector rented housing, social housing, hostels</a:t>
                      </a:r>
                    </a:p>
                  </a:txBody>
                  <a:tcPr/>
                </a:tc>
              </a:tr>
              <a:tr h="370840">
                <a:tc>
                  <a:txBody>
                    <a:bodyPr/>
                    <a:lstStyle/>
                    <a:p>
                      <a:r>
                        <a:rPr lang="en-GB" sz="900" dirty="0" smtClean="0">
                          <a:latin typeface="+mn-lt"/>
                        </a:rPr>
                        <a:t>SUPPORTED HOUSING</a:t>
                      </a:r>
                      <a:endParaRPr lang="en-GB" sz="900" dirty="0">
                        <a:latin typeface="+mn-lt"/>
                      </a:endParaRPr>
                    </a:p>
                  </a:txBody>
                  <a:tcPr/>
                </a:tc>
                <a:tc>
                  <a:txBody>
                    <a:bodyPr/>
                    <a:lstStyle/>
                    <a:p>
                      <a:r>
                        <a:rPr lang="en-GB" sz="900" dirty="0" smtClean="0">
                          <a:latin typeface="+mn-lt"/>
                        </a:rPr>
                        <a:t>Housing provided</a:t>
                      </a:r>
                      <a:r>
                        <a:rPr lang="en-GB" sz="900" baseline="0" dirty="0" smtClean="0">
                          <a:latin typeface="+mn-lt"/>
                        </a:rPr>
                        <a:t> alongside care or supervision to help people live as independently as possible. </a:t>
                      </a:r>
                    </a:p>
                    <a:p>
                      <a:r>
                        <a:rPr lang="en-GB" sz="900" baseline="0" dirty="0" smtClean="0">
                          <a:latin typeface="+mn-lt"/>
                        </a:rPr>
                        <a:t>Includes: hostels, refuges, supported living complexes, sheltered housing. </a:t>
                      </a:r>
                      <a:endParaRPr lang="en-GB" sz="900" dirty="0">
                        <a:latin typeface="+mn-lt"/>
                      </a:endParaRPr>
                    </a:p>
                  </a:txBody>
                  <a:tcPr/>
                </a:tc>
              </a:tr>
              <a:tr h="370840">
                <a:tc>
                  <a:txBody>
                    <a:bodyPr/>
                    <a:lstStyle/>
                    <a:p>
                      <a:endParaRPr lang="en-GB" sz="1100"/>
                    </a:p>
                  </a:txBody>
                  <a:tcPr/>
                </a:tc>
                <a:tc>
                  <a:txBody>
                    <a:bodyPr/>
                    <a:lstStyle/>
                    <a:p>
                      <a:endParaRPr lang="en-GB" sz="1100"/>
                    </a:p>
                  </a:txBody>
                  <a:tcPr/>
                </a:tc>
              </a:tr>
              <a:tr h="370840">
                <a:tc>
                  <a:txBody>
                    <a:bodyPr/>
                    <a:lstStyle/>
                    <a:p>
                      <a:endParaRPr lang="en-GB" sz="1100" dirty="0"/>
                    </a:p>
                  </a:txBody>
                  <a:tcPr/>
                </a:tc>
                <a:tc>
                  <a:txBody>
                    <a:bodyPr/>
                    <a:lstStyle/>
                    <a:p>
                      <a:endParaRPr lang="en-GB" sz="1100"/>
                    </a:p>
                  </a:txBody>
                  <a:tcPr/>
                </a:tc>
              </a:tr>
              <a:tr h="370840">
                <a:tc>
                  <a:txBody>
                    <a:bodyPr/>
                    <a:lstStyle/>
                    <a:p>
                      <a:endParaRPr lang="en-GB" sz="1100"/>
                    </a:p>
                  </a:txBody>
                  <a:tcPr/>
                </a:tc>
                <a:tc>
                  <a:txBody>
                    <a:bodyPr/>
                    <a:lstStyle/>
                    <a:p>
                      <a:endParaRPr lang="en-GB" sz="1100"/>
                    </a:p>
                  </a:txBody>
                  <a:tcPr/>
                </a:tc>
              </a:tr>
              <a:tr h="370840">
                <a:tc>
                  <a:txBody>
                    <a:bodyPr/>
                    <a:lstStyle/>
                    <a:p>
                      <a:endParaRPr lang="en-GB" sz="1100" dirty="0"/>
                    </a:p>
                  </a:txBody>
                  <a:tcPr/>
                </a:tc>
                <a:tc>
                  <a:txBody>
                    <a:bodyPr/>
                    <a:lstStyle/>
                    <a:p>
                      <a:endParaRPr lang="en-GB" sz="1100" dirty="0"/>
                    </a:p>
                  </a:txBody>
                  <a:tcPr/>
                </a:tc>
              </a:tr>
            </a:tbl>
          </a:graphicData>
        </a:graphic>
      </p:graphicFrame>
      <p:sp>
        <p:nvSpPr>
          <p:cNvPr id="5" name="TextBox 4"/>
          <p:cNvSpPr txBox="1"/>
          <p:nvPr/>
        </p:nvSpPr>
        <p:spPr>
          <a:xfrm>
            <a:off x="251520" y="260648"/>
            <a:ext cx="4320480" cy="369332"/>
          </a:xfrm>
          <a:prstGeom prst="rect">
            <a:avLst/>
          </a:prstGeom>
          <a:noFill/>
        </p:spPr>
        <p:txBody>
          <a:bodyPr wrap="square" rtlCol="0">
            <a:spAutoFit/>
          </a:bodyPr>
          <a:lstStyle/>
          <a:p>
            <a:r>
              <a:rPr lang="en-GB" b="1" dirty="0" smtClean="0"/>
              <a:t>Key definitions </a:t>
            </a:r>
            <a:endParaRPr lang="en-GB" b="1" dirty="0"/>
          </a:p>
        </p:txBody>
      </p:sp>
    </p:spTree>
    <p:extLst>
      <p:ext uri="{BB962C8B-B14F-4D97-AF65-F5344CB8AC3E}">
        <p14:creationId xmlns:p14="http://schemas.microsoft.com/office/powerpoint/2010/main" val="1031909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0075" y="171450"/>
            <a:ext cx="7720013" cy="1065213"/>
          </a:xfrm>
          <a:prstGeom prst="roundRect">
            <a:avLst/>
          </a:prstGeom>
          <a:ln w="6350">
            <a:noFill/>
          </a:ln>
        </p:spPr>
        <p:style>
          <a:lnRef idx="2">
            <a:schemeClr val="accent1"/>
          </a:lnRef>
          <a:fillRef idx="1">
            <a:schemeClr val="lt1"/>
          </a:fillRef>
          <a:effectRef idx="0">
            <a:schemeClr val="accent1"/>
          </a:effectRef>
          <a:fontRef idx="minor">
            <a:schemeClr val="dk1"/>
          </a:fontRef>
        </p:style>
        <p:txBody>
          <a:bodyPr anchor="ctr"/>
          <a:lstStyle/>
          <a:p>
            <a:pPr>
              <a:defRPr/>
            </a:pPr>
            <a:r>
              <a:rPr lang="en-GB" sz="2000" b="1" dirty="0">
                <a:solidFill>
                  <a:srgbClr val="002060"/>
                </a:solidFill>
              </a:rPr>
              <a:t>C</a:t>
            </a:r>
            <a:r>
              <a:rPr lang="en-GB" sz="2000" b="1" dirty="0" smtClean="0">
                <a:solidFill>
                  <a:srgbClr val="002060"/>
                </a:solidFill>
              </a:rPr>
              <a:t>omplex needs regularly encountered at Stockwell</a:t>
            </a:r>
            <a:endParaRPr lang="en-GB" sz="2000" b="1" dirty="0">
              <a:solidFill>
                <a:srgbClr val="002060"/>
              </a:solidFill>
            </a:endParaRPr>
          </a:p>
          <a:p>
            <a:pPr>
              <a:defRPr/>
            </a:pPr>
            <a:r>
              <a:rPr lang="en-GB" sz="1100" dirty="0" smtClean="0">
                <a:solidFill>
                  <a:srgbClr val="002060"/>
                </a:solidFill>
              </a:rPr>
              <a:t>Below </a:t>
            </a:r>
            <a:r>
              <a:rPr lang="en-GB" sz="1100" dirty="0">
                <a:solidFill>
                  <a:srgbClr val="002060"/>
                </a:solidFill>
              </a:rPr>
              <a:t>are some of the </a:t>
            </a:r>
            <a:r>
              <a:rPr lang="en-GB" sz="1100" dirty="0" smtClean="0">
                <a:solidFill>
                  <a:srgbClr val="002060"/>
                </a:solidFill>
              </a:rPr>
              <a:t>life events and personal circumstances encountered at Peckham which have resulted in the customer having complex </a:t>
            </a:r>
            <a:r>
              <a:rPr lang="en-GB" sz="1100" dirty="0">
                <a:solidFill>
                  <a:srgbClr val="002060"/>
                </a:solidFill>
              </a:rPr>
              <a:t>needs. There is often more than one trigger, and most can impact anybody at </a:t>
            </a:r>
            <a:r>
              <a:rPr lang="en-GB" sz="1100" dirty="0" smtClean="0">
                <a:solidFill>
                  <a:srgbClr val="002060"/>
                </a:solidFill>
              </a:rPr>
              <a:t>any time. </a:t>
            </a:r>
            <a:r>
              <a:rPr lang="en-GB" sz="1100" i="1" dirty="0" smtClean="0">
                <a:solidFill>
                  <a:srgbClr val="002060"/>
                </a:solidFill>
              </a:rPr>
              <a:t>Click on each vulnerability for links to further information.   </a:t>
            </a:r>
            <a:endParaRPr lang="en-GB" sz="1100" i="1" dirty="0">
              <a:solidFill>
                <a:srgbClr val="002060"/>
              </a:solidFill>
            </a:endParaRPr>
          </a:p>
        </p:txBody>
      </p:sp>
      <p:sp>
        <p:nvSpPr>
          <p:cNvPr id="5" name="Rounded Rectangle 4">
            <a:hlinkClick r:id="rId3"/>
          </p:cNvPr>
          <p:cNvSpPr/>
          <p:nvPr/>
        </p:nvSpPr>
        <p:spPr>
          <a:xfrm>
            <a:off x="666751" y="1124744"/>
            <a:ext cx="1850232" cy="97285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a:solidFill>
                  <a:srgbClr val="002060"/>
                </a:solidFill>
              </a:rPr>
              <a:t>I </a:t>
            </a:r>
            <a:r>
              <a:rPr lang="en-GB" sz="1400" b="1" dirty="0" smtClean="0">
                <a:solidFill>
                  <a:srgbClr val="002060"/>
                </a:solidFill>
              </a:rPr>
              <a:t>have an addiction to drugs/alcohol or gambling</a:t>
            </a:r>
            <a:endParaRPr lang="en-GB" sz="1400" b="1" dirty="0">
              <a:solidFill>
                <a:srgbClr val="002060"/>
              </a:solidFill>
            </a:endParaRPr>
          </a:p>
        </p:txBody>
      </p:sp>
      <p:sp>
        <p:nvSpPr>
          <p:cNvPr id="8" name="Rounded Rectangle 7"/>
          <p:cNvSpPr/>
          <p:nvPr/>
        </p:nvSpPr>
        <p:spPr>
          <a:xfrm>
            <a:off x="7164288" y="1196752"/>
            <a:ext cx="1656184" cy="51060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a:solidFill>
                  <a:srgbClr val="002060"/>
                </a:solidFill>
              </a:rPr>
              <a:t>I have a mental health condition </a:t>
            </a:r>
          </a:p>
        </p:txBody>
      </p:sp>
      <p:sp>
        <p:nvSpPr>
          <p:cNvPr id="9" name="Rounded Rectangle 8">
            <a:hlinkClick r:id="rId4"/>
          </p:cNvPr>
          <p:cNvSpPr/>
          <p:nvPr/>
        </p:nvSpPr>
        <p:spPr>
          <a:xfrm>
            <a:off x="699294" y="2169605"/>
            <a:ext cx="1817688" cy="755339"/>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a:solidFill>
                  <a:srgbClr val="002060"/>
                </a:solidFill>
              </a:rPr>
              <a:t>I </a:t>
            </a:r>
            <a:r>
              <a:rPr lang="en-GB" sz="1400" b="1" dirty="0" smtClean="0">
                <a:solidFill>
                  <a:srgbClr val="002060"/>
                </a:solidFill>
              </a:rPr>
              <a:t>have anger management issues </a:t>
            </a:r>
            <a:endParaRPr lang="en-GB" sz="1400" b="1" dirty="0">
              <a:solidFill>
                <a:srgbClr val="002060"/>
              </a:solidFill>
            </a:endParaRPr>
          </a:p>
        </p:txBody>
      </p:sp>
      <p:sp>
        <p:nvSpPr>
          <p:cNvPr id="11" name="Rounded Rectangle 10"/>
          <p:cNvSpPr/>
          <p:nvPr/>
        </p:nvSpPr>
        <p:spPr>
          <a:xfrm>
            <a:off x="7164288" y="1844826"/>
            <a:ext cx="1656184" cy="50554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Modern Slavery </a:t>
            </a:r>
            <a:endParaRPr lang="en-GB" sz="1400" b="1" dirty="0">
              <a:solidFill>
                <a:srgbClr val="002060"/>
              </a:solidFill>
            </a:endParaRPr>
          </a:p>
        </p:txBody>
      </p:sp>
      <p:sp>
        <p:nvSpPr>
          <p:cNvPr id="12" name="Rounded Rectangle 11"/>
          <p:cNvSpPr/>
          <p:nvPr/>
        </p:nvSpPr>
        <p:spPr>
          <a:xfrm>
            <a:off x="7164288" y="2492896"/>
            <a:ext cx="1656184" cy="57606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Mobility Issues restrict me  </a:t>
            </a:r>
            <a:endParaRPr lang="en-GB" sz="1400" b="1" dirty="0">
              <a:solidFill>
                <a:srgbClr val="002060"/>
              </a:solidFill>
            </a:endParaRPr>
          </a:p>
        </p:txBody>
      </p:sp>
      <p:sp>
        <p:nvSpPr>
          <p:cNvPr id="13" name="Rounded Rectangle 12">
            <a:hlinkClick r:id="rId5"/>
          </p:cNvPr>
          <p:cNvSpPr/>
          <p:nvPr/>
        </p:nvSpPr>
        <p:spPr>
          <a:xfrm>
            <a:off x="666750" y="3610632"/>
            <a:ext cx="1878013" cy="68246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a:solidFill>
                  <a:srgbClr val="002060"/>
                </a:solidFill>
              </a:rPr>
              <a:t>I have  </a:t>
            </a:r>
            <a:r>
              <a:rPr lang="en-GB" sz="1400" b="1" dirty="0" smtClean="0">
                <a:solidFill>
                  <a:srgbClr val="002060"/>
                </a:solidFill>
              </a:rPr>
              <a:t>suffered bereavement </a:t>
            </a:r>
            <a:endParaRPr lang="en-GB" sz="1400" b="1" dirty="0">
              <a:solidFill>
                <a:srgbClr val="002060"/>
              </a:solidFill>
            </a:endParaRPr>
          </a:p>
        </p:txBody>
      </p:sp>
      <p:sp>
        <p:nvSpPr>
          <p:cNvPr id="14" name="Rounded Rectangle 13">
            <a:hlinkClick r:id="rId6"/>
          </p:cNvPr>
          <p:cNvSpPr/>
          <p:nvPr/>
        </p:nvSpPr>
        <p:spPr>
          <a:xfrm>
            <a:off x="699293" y="4410546"/>
            <a:ext cx="1845469" cy="45861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I am blind</a:t>
            </a:r>
            <a:endParaRPr lang="en-GB" sz="1400" b="1" dirty="0">
              <a:solidFill>
                <a:srgbClr val="002060"/>
              </a:solidFill>
            </a:endParaRPr>
          </a:p>
        </p:txBody>
      </p:sp>
      <p:sp>
        <p:nvSpPr>
          <p:cNvPr id="16" name="Rounded Rectangle 15">
            <a:hlinkClick r:id="rId7"/>
          </p:cNvPr>
          <p:cNvSpPr/>
          <p:nvPr/>
        </p:nvSpPr>
        <p:spPr>
          <a:xfrm>
            <a:off x="666750" y="5060540"/>
            <a:ext cx="1850232" cy="81673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a:solidFill>
                  <a:srgbClr val="002060"/>
                </a:solidFill>
              </a:rPr>
              <a:t>I have </a:t>
            </a:r>
            <a:r>
              <a:rPr lang="en-GB" sz="1400" b="1" dirty="0" smtClean="0">
                <a:solidFill>
                  <a:srgbClr val="002060"/>
                </a:solidFill>
              </a:rPr>
              <a:t>just left care/I’m a young  carer   </a:t>
            </a:r>
            <a:endParaRPr lang="en-GB" sz="1400" b="1" dirty="0">
              <a:solidFill>
                <a:srgbClr val="002060"/>
              </a:solidFill>
            </a:endParaRPr>
          </a:p>
        </p:txBody>
      </p:sp>
      <p:sp>
        <p:nvSpPr>
          <p:cNvPr id="18" name="Rounded Rectangle 17"/>
          <p:cNvSpPr/>
          <p:nvPr/>
        </p:nvSpPr>
        <p:spPr>
          <a:xfrm>
            <a:off x="5012432" y="5468906"/>
            <a:ext cx="1935832" cy="523011"/>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I have a learning disability </a:t>
            </a:r>
            <a:endParaRPr lang="en-GB" sz="1400" b="1" dirty="0">
              <a:solidFill>
                <a:srgbClr val="002060"/>
              </a:solidFill>
            </a:endParaRPr>
          </a:p>
        </p:txBody>
      </p:sp>
      <p:sp>
        <p:nvSpPr>
          <p:cNvPr id="19" name="Rounded Rectangle 18"/>
          <p:cNvSpPr/>
          <p:nvPr/>
        </p:nvSpPr>
        <p:spPr>
          <a:xfrm>
            <a:off x="7164288" y="4149080"/>
            <a:ext cx="1656184" cy="522933"/>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Work</a:t>
            </a:r>
            <a:endParaRPr lang="en-GB" sz="1400" b="1" dirty="0">
              <a:solidFill>
                <a:srgbClr val="002060"/>
              </a:solidFill>
            </a:endParaRPr>
          </a:p>
        </p:txBody>
      </p:sp>
      <p:sp>
        <p:nvSpPr>
          <p:cNvPr id="21" name="Rounded Rectangle 20"/>
          <p:cNvSpPr/>
          <p:nvPr/>
        </p:nvSpPr>
        <p:spPr>
          <a:xfrm>
            <a:off x="7164288" y="3212974"/>
            <a:ext cx="1728191" cy="720081"/>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Prison leaver or Criminal Record</a:t>
            </a:r>
            <a:endParaRPr lang="en-GB" sz="1400" b="1" dirty="0">
              <a:solidFill>
                <a:srgbClr val="002060"/>
              </a:solidFill>
            </a:endParaRPr>
          </a:p>
        </p:txBody>
      </p:sp>
      <p:sp>
        <p:nvSpPr>
          <p:cNvPr id="26" name="Rounded Rectangle 25"/>
          <p:cNvSpPr/>
          <p:nvPr/>
        </p:nvSpPr>
        <p:spPr>
          <a:xfrm>
            <a:off x="7164288" y="4797151"/>
            <a:ext cx="1656184" cy="864097"/>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I am terminally ill or having medical treatment </a:t>
            </a:r>
            <a:endParaRPr lang="en-GB" sz="1400" b="1" dirty="0">
              <a:solidFill>
                <a:srgbClr val="002060"/>
              </a:solidFill>
            </a:endParaRPr>
          </a:p>
        </p:txBody>
      </p:sp>
      <p:sp>
        <p:nvSpPr>
          <p:cNvPr id="27" name="Rounded Rectangle 26">
            <a:hlinkClick r:id="rId8"/>
          </p:cNvPr>
          <p:cNvSpPr/>
          <p:nvPr/>
        </p:nvSpPr>
        <p:spPr>
          <a:xfrm>
            <a:off x="2699792" y="1196752"/>
            <a:ext cx="1656184" cy="51060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I have no digital skills      </a:t>
            </a:r>
            <a:endParaRPr lang="en-GB" sz="1400" b="1" dirty="0">
              <a:solidFill>
                <a:srgbClr val="002060"/>
              </a:solidFill>
            </a:endParaRPr>
          </a:p>
        </p:txBody>
      </p:sp>
      <p:sp>
        <p:nvSpPr>
          <p:cNvPr id="29" name="Rounded Rectangle 28">
            <a:hlinkClick r:id="rId9"/>
          </p:cNvPr>
          <p:cNvSpPr/>
          <p:nvPr/>
        </p:nvSpPr>
        <p:spPr>
          <a:xfrm>
            <a:off x="2699792" y="5739888"/>
            <a:ext cx="2016224" cy="594068"/>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a:solidFill>
                  <a:srgbClr val="002060"/>
                </a:solidFill>
              </a:rPr>
              <a:t>I’m having gender reassignment  </a:t>
            </a:r>
          </a:p>
        </p:txBody>
      </p:sp>
      <p:sp>
        <p:nvSpPr>
          <p:cNvPr id="23" name="Rounded Rectangle 22">
            <a:hlinkClick r:id="rId10"/>
          </p:cNvPr>
          <p:cNvSpPr/>
          <p:nvPr/>
        </p:nvSpPr>
        <p:spPr>
          <a:xfrm>
            <a:off x="4644008" y="1196752"/>
            <a:ext cx="2304256" cy="51060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a:solidFill>
                  <a:srgbClr val="002060"/>
                </a:solidFill>
              </a:rPr>
              <a:t>I am homeless or estranged </a:t>
            </a:r>
          </a:p>
        </p:txBody>
      </p:sp>
      <p:sp>
        <p:nvSpPr>
          <p:cNvPr id="24" name="Rounded Rectangle 23"/>
          <p:cNvSpPr/>
          <p:nvPr/>
        </p:nvSpPr>
        <p:spPr>
          <a:xfrm>
            <a:off x="5012432" y="4797151"/>
            <a:ext cx="1935832" cy="576065"/>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I can’t read/write or speak English</a:t>
            </a:r>
            <a:endParaRPr lang="en-GB" sz="1400" b="1" dirty="0">
              <a:solidFill>
                <a:srgbClr val="002060"/>
              </a:solidFill>
            </a:endParaRPr>
          </a:p>
        </p:txBody>
      </p:sp>
      <p:sp>
        <p:nvSpPr>
          <p:cNvPr id="25" name="Rounded Rectangle 24">
            <a:hlinkClick r:id="rId11"/>
          </p:cNvPr>
          <p:cNvSpPr/>
          <p:nvPr/>
        </p:nvSpPr>
        <p:spPr>
          <a:xfrm>
            <a:off x="2699792" y="4797151"/>
            <a:ext cx="2160239" cy="72008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a:solidFill>
                  <a:srgbClr val="002060"/>
                </a:solidFill>
              </a:rPr>
              <a:t>I </a:t>
            </a:r>
            <a:r>
              <a:rPr lang="en-GB" sz="1400" b="1" dirty="0" smtClean="0">
                <a:solidFill>
                  <a:srgbClr val="002060"/>
                </a:solidFill>
              </a:rPr>
              <a:t>have  suffered domestic or sexual abuse</a:t>
            </a:r>
            <a:endParaRPr lang="en-GB" sz="1400" b="1" dirty="0">
              <a:solidFill>
                <a:srgbClr val="002060"/>
              </a:solidFill>
            </a:endParaRPr>
          </a:p>
        </p:txBody>
      </p:sp>
      <p:sp>
        <p:nvSpPr>
          <p:cNvPr id="28" name="Rounded Rectangle 27">
            <a:hlinkClick r:id="rId12"/>
          </p:cNvPr>
          <p:cNvSpPr/>
          <p:nvPr/>
        </p:nvSpPr>
        <p:spPr>
          <a:xfrm>
            <a:off x="4644008" y="1844826"/>
            <a:ext cx="2304256" cy="579286"/>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a:solidFill>
                  <a:srgbClr val="002060"/>
                </a:solidFill>
              </a:rPr>
              <a:t>I have a learning disability  </a:t>
            </a:r>
          </a:p>
        </p:txBody>
      </p:sp>
      <p:sp>
        <p:nvSpPr>
          <p:cNvPr id="30" name="Rounded Rectangle 29">
            <a:hlinkClick r:id="rId13"/>
          </p:cNvPr>
          <p:cNvSpPr/>
          <p:nvPr/>
        </p:nvSpPr>
        <p:spPr>
          <a:xfrm>
            <a:off x="2771800" y="1988840"/>
            <a:ext cx="1440160" cy="36153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I am in debt</a:t>
            </a:r>
            <a:endParaRPr lang="en-GB" sz="1400" b="1" dirty="0">
              <a:solidFill>
                <a:srgbClr val="002060"/>
              </a:solidFill>
            </a:endParaRPr>
          </a:p>
        </p:txBody>
      </p:sp>
      <p:sp>
        <p:nvSpPr>
          <p:cNvPr id="32" name="Rounded Rectangle 31"/>
          <p:cNvSpPr/>
          <p:nvPr/>
        </p:nvSpPr>
        <p:spPr>
          <a:xfrm>
            <a:off x="7153944" y="5991917"/>
            <a:ext cx="1656184" cy="684078"/>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I’m in witness protection </a:t>
            </a:r>
            <a:endParaRPr lang="en-GB" sz="1400" b="1" dirty="0">
              <a:solidFill>
                <a:srgbClr val="002060"/>
              </a:solidFill>
            </a:endParaRPr>
          </a:p>
        </p:txBody>
      </p:sp>
      <p:sp>
        <p:nvSpPr>
          <p:cNvPr id="33" name="Rounded Rectangle 32"/>
          <p:cNvSpPr/>
          <p:nvPr/>
        </p:nvSpPr>
        <p:spPr>
          <a:xfrm>
            <a:off x="5012432" y="6165304"/>
            <a:ext cx="1935832" cy="510690"/>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Victims of Crime  </a:t>
            </a:r>
            <a:endParaRPr lang="en-GB" sz="1400" b="1" dirty="0">
              <a:solidFill>
                <a:srgbClr val="002060"/>
              </a:solidFill>
            </a:endParaRPr>
          </a:p>
        </p:txBody>
      </p:sp>
      <p:sp>
        <p:nvSpPr>
          <p:cNvPr id="31" name="Rounded Rectangle 30">
            <a:hlinkClick r:id="rId14"/>
          </p:cNvPr>
          <p:cNvSpPr/>
          <p:nvPr/>
        </p:nvSpPr>
        <p:spPr>
          <a:xfrm>
            <a:off x="702421" y="3068960"/>
            <a:ext cx="1845469" cy="45861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sz="1400" b="1" dirty="0" smtClean="0">
                <a:solidFill>
                  <a:srgbClr val="002060"/>
                </a:solidFill>
              </a:rPr>
              <a:t>I am deaf</a:t>
            </a:r>
            <a:endParaRPr lang="en-GB" sz="1400" b="1" dirty="0">
              <a:solidFill>
                <a:srgbClr val="002060"/>
              </a:solidFill>
            </a:endParaRPr>
          </a:p>
        </p:txBody>
      </p:sp>
      <p:pic>
        <p:nvPicPr>
          <p:cNvPr id="34" name="Picture 33" descr="http://upload.wikimedia.org/wikipedia/en/thumb/8/88/Department_for_Work_and_Pensions_logo.svg/923px-Department_for_Work_and_Pensions_logo.svg.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DFS62164.link2.gpn.gov.uk\69670061$\My Documents\Images\images Complex Needs.jpg"/>
          <p:cNvPicPr>
            <a:picLocks noChangeAspect="1" noChangeArrowheads="1"/>
          </p:cNvPicPr>
          <p:nvPr/>
        </p:nvPicPr>
        <p:blipFill>
          <a:blip r:embed="rId16">
            <a:extLst>
              <a:ext uri="{BEBA8EAE-BF5A-486C-A8C5-ECC9F3942E4B}">
                <a14:imgProps xmlns:a14="http://schemas.microsoft.com/office/drawing/2010/main">
                  <a14:imgLayer r:embed="rId17">
                    <a14:imgEffect>
                      <a14:sharpenSoften amount="9000"/>
                    </a14:imgEffect>
                  </a14:imgLayer>
                </a14:imgProps>
              </a:ext>
              <a:ext uri="{28A0092B-C50C-407E-A947-70E740481C1C}">
                <a14:useLocalDpi xmlns:a14="http://schemas.microsoft.com/office/drawing/2010/main" val="0"/>
              </a:ext>
            </a:extLst>
          </a:blip>
          <a:srcRect/>
          <a:stretch>
            <a:fillRect/>
          </a:stretch>
        </p:blipFill>
        <p:spPr bwMode="auto">
          <a:xfrm>
            <a:off x="3095835" y="2655790"/>
            <a:ext cx="3276365" cy="2016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071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64863834"/>
              </p:ext>
            </p:extLst>
          </p:nvPr>
        </p:nvGraphicFramePr>
        <p:xfrm>
          <a:off x="287524" y="652875"/>
          <a:ext cx="8568952" cy="4374736"/>
        </p:xfrm>
        <a:graphic>
          <a:graphicData uri="http://schemas.openxmlformats.org/drawingml/2006/table">
            <a:tbl>
              <a:tblPr firstRow="1" firstCol="1" bandRow="1">
                <a:tableStyleId>{5C22544A-7EE6-4342-B048-85BDC9FD1C3A}</a:tableStyleId>
              </a:tblPr>
              <a:tblGrid>
                <a:gridCol w="1417284"/>
                <a:gridCol w="3575834"/>
                <a:gridCol w="3575834"/>
              </a:tblGrid>
              <a:tr h="33330">
                <a:tc>
                  <a:txBody>
                    <a:bodyPr/>
                    <a:lstStyle/>
                    <a:p>
                      <a:pPr>
                        <a:lnSpc>
                          <a:spcPct val="115000"/>
                        </a:lnSpc>
                        <a:spcAft>
                          <a:spcPts val="0"/>
                        </a:spcAft>
                      </a:pPr>
                      <a:r>
                        <a:rPr lang="en-GB" sz="900" b="1" dirty="0">
                          <a:solidFill>
                            <a:schemeClr val="bg1"/>
                          </a:solidFill>
                          <a:effectLst/>
                          <a:latin typeface="Arial" panose="020B0604020202020204" pitchFamily="34" charset="0"/>
                          <a:cs typeface="Arial" panose="020B0604020202020204" pitchFamily="34" charset="0"/>
                        </a:rPr>
                        <a:t>ORGANISATION</a:t>
                      </a:r>
                      <a:endParaRPr lang="en-GB" sz="900" b="1" dirty="0">
                        <a:solidFill>
                          <a:schemeClr val="bg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nSpc>
                          <a:spcPct val="115000"/>
                        </a:lnSpc>
                        <a:spcAft>
                          <a:spcPts val="0"/>
                        </a:spcAft>
                      </a:pPr>
                      <a:r>
                        <a:rPr lang="en-GB" sz="900" b="1" dirty="0" smtClean="0">
                          <a:solidFill>
                            <a:schemeClr val="bg1"/>
                          </a:solidFill>
                          <a:effectLst/>
                          <a:latin typeface="Arial" panose="020B0604020202020204" pitchFamily="34" charset="0"/>
                          <a:ea typeface="Calibri"/>
                          <a:cs typeface="Arial" panose="020B0604020202020204" pitchFamily="34" charset="0"/>
                        </a:rPr>
                        <a:t>SERVICES</a:t>
                      </a:r>
                      <a:endParaRPr lang="en-GB" sz="900" b="1" dirty="0">
                        <a:solidFill>
                          <a:schemeClr val="bg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nSpc>
                          <a:spcPct val="115000"/>
                        </a:lnSpc>
                        <a:spcAft>
                          <a:spcPts val="0"/>
                        </a:spcAft>
                      </a:pPr>
                      <a:r>
                        <a:rPr lang="en-GB" sz="900" b="1" dirty="0" smtClean="0">
                          <a:solidFill>
                            <a:schemeClr val="bg1"/>
                          </a:solidFill>
                          <a:effectLst/>
                          <a:latin typeface="Arial" panose="020B0604020202020204" pitchFamily="34" charset="0"/>
                          <a:cs typeface="Arial" panose="020B0604020202020204" pitchFamily="34" charset="0"/>
                        </a:rPr>
                        <a:t>CONTACT</a:t>
                      </a:r>
                    </a:p>
                    <a:p>
                      <a:pPr>
                        <a:lnSpc>
                          <a:spcPct val="115000"/>
                        </a:lnSpc>
                        <a:spcAft>
                          <a:spcPts val="0"/>
                        </a:spcAft>
                      </a:pPr>
                      <a:endParaRPr lang="en-GB" sz="900" b="1" dirty="0">
                        <a:solidFill>
                          <a:schemeClr val="bg1"/>
                        </a:solidFill>
                        <a:effectLst/>
                        <a:latin typeface="Arial" panose="020B0604020202020204" pitchFamily="34" charset="0"/>
                        <a:ea typeface="Calibri"/>
                        <a:cs typeface="Arial" panose="020B0604020202020204" pitchFamily="34" charset="0"/>
                      </a:endParaRPr>
                    </a:p>
                  </a:txBody>
                  <a:tcPr marL="10869" marR="10869" marT="0" marB="0"/>
                </a:tc>
              </a:tr>
              <a:tr h="216646">
                <a:tc>
                  <a:txBody>
                    <a:bodyPr/>
                    <a:lstStyle/>
                    <a:p>
                      <a:pPr>
                        <a:lnSpc>
                          <a:spcPct val="115000"/>
                        </a:lnSpc>
                        <a:spcAft>
                          <a:spcPts val="0"/>
                        </a:spcAft>
                      </a:pPr>
                      <a:r>
                        <a:rPr lang="en-GB" sz="900" b="1" dirty="0" smtClean="0">
                          <a:solidFill>
                            <a:schemeClr val="tx1"/>
                          </a:solidFill>
                          <a:effectLst/>
                          <a:latin typeface="Arial" panose="020B0604020202020204" pitchFamily="34" charset="0"/>
                          <a:cs typeface="Arial" panose="020B0604020202020204" pitchFamily="34" charset="0"/>
                        </a:rPr>
                        <a:t>CRISIS</a:t>
                      </a:r>
                    </a:p>
                  </a:txBody>
                  <a:tcPr marL="10869" marR="10869" marT="0" marB="0">
                    <a:solidFill>
                      <a:srgbClr val="CDE0E8"/>
                    </a:solidFill>
                  </a:tcPr>
                </a:tc>
                <a:tc>
                  <a:txBody>
                    <a:bodyPr/>
                    <a:lstStyle/>
                    <a:p>
                      <a:pPr>
                        <a:lnSpc>
                          <a:spcPct val="115000"/>
                        </a:lnSpc>
                        <a:spcAft>
                          <a:spcPts val="0"/>
                        </a:spcAft>
                      </a:pPr>
                      <a:endParaRPr lang="en-GB" sz="900" b="0" dirty="0">
                        <a:solidFill>
                          <a:schemeClr val="tx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nSpc>
                          <a:spcPct val="115000"/>
                        </a:lnSpc>
                        <a:spcAft>
                          <a:spcPts val="0"/>
                        </a:spcAft>
                      </a:pPr>
                      <a:endParaRPr lang="en-GB" sz="900" b="0" dirty="0" smtClean="0">
                        <a:solidFill>
                          <a:schemeClr val="tx1"/>
                        </a:solidFill>
                        <a:effectLst/>
                        <a:latin typeface="Arial" panose="020B0604020202020204" pitchFamily="34" charset="0"/>
                        <a:cs typeface="Arial" panose="020B0604020202020204" pitchFamily="34" charset="0"/>
                      </a:endParaRPr>
                    </a:p>
                  </a:txBody>
                  <a:tcPr marL="10869" marR="10869" marT="0" marB="0"/>
                </a:tc>
              </a:tr>
              <a:tr h="216646">
                <a:tc>
                  <a:txBody>
                    <a:bodyPr/>
                    <a:lstStyle/>
                    <a:p>
                      <a:pPr>
                        <a:lnSpc>
                          <a:spcPct val="115000"/>
                        </a:lnSpc>
                        <a:spcAft>
                          <a:spcPts val="0"/>
                        </a:spcAft>
                      </a:pPr>
                      <a:r>
                        <a:rPr lang="en-GB" sz="900" b="1" dirty="0" smtClean="0">
                          <a:solidFill>
                            <a:schemeClr val="tx1"/>
                          </a:solidFill>
                          <a:effectLst/>
                          <a:latin typeface="Arial" panose="020B0604020202020204" pitchFamily="34" charset="0"/>
                          <a:cs typeface="Arial" panose="020B0604020202020204" pitchFamily="34" charset="0"/>
                        </a:rPr>
                        <a:t>Alcohol </a:t>
                      </a:r>
                    </a:p>
                  </a:txBody>
                  <a:tcPr marL="10869" marR="10869" marT="0" marB="0">
                    <a:solidFill>
                      <a:srgbClr val="CDE0E8"/>
                    </a:solidFill>
                  </a:tcPr>
                </a:tc>
                <a:tc>
                  <a:txBody>
                    <a:bodyPr/>
                    <a:lstStyle/>
                    <a:p>
                      <a:pPr>
                        <a:lnSpc>
                          <a:spcPct val="115000"/>
                        </a:lnSpc>
                        <a:spcAft>
                          <a:spcPts val="0"/>
                        </a:spcAft>
                      </a:pPr>
                      <a:endParaRPr lang="en-GB" sz="900" b="0" dirty="0">
                        <a:solidFill>
                          <a:schemeClr val="tx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nSpc>
                          <a:spcPct val="115000"/>
                        </a:lnSpc>
                        <a:spcAft>
                          <a:spcPts val="0"/>
                        </a:spcAft>
                      </a:pPr>
                      <a:endParaRPr lang="en-GB" sz="900" b="0" dirty="0" smtClean="0">
                        <a:solidFill>
                          <a:schemeClr val="tx1"/>
                        </a:solidFill>
                        <a:effectLst/>
                        <a:latin typeface="Arial" panose="020B0604020202020204" pitchFamily="34" charset="0"/>
                        <a:cs typeface="Arial" panose="020B0604020202020204" pitchFamily="34" charset="0"/>
                      </a:endParaRPr>
                    </a:p>
                  </a:txBody>
                  <a:tcPr marL="10869" marR="10869" marT="0" marB="0"/>
                </a:tc>
              </a:tr>
              <a:tr h="216646">
                <a:tc>
                  <a:txBody>
                    <a:bodyPr/>
                    <a:lstStyle/>
                    <a:p>
                      <a:pPr>
                        <a:lnSpc>
                          <a:spcPct val="115000"/>
                        </a:lnSpc>
                        <a:spcAft>
                          <a:spcPts val="0"/>
                        </a:spcAft>
                      </a:pPr>
                      <a:r>
                        <a:rPr lang="en-GB" sz="900" b="0" dirty="0" smtClean="0">
                          <a:solidFill>
                            <a:schemeClr val="tx1"/>
                          </a:solidFill>
                          <a:effectLst/>
                          <a:latin typeface="Arial" panose="020B0604020202020204" pitchFamily="34" charset="0"/>
                          <a:cs typeface="Arial" panose="020B0604020202020204" pitchFamily="34" charset="0"/>
                          <a:hlinkClick r:id="rId3"/>
                        </a:rPr>
                        <a:t>Addiction Helper</a:t>
                      </a:r>
                      <a:endParaRPr lang="en-GB" sz="900" b="0" dirty="0" smtClean="0">
                        <a:solidFill>
                          <a:schemeClr val="tx1"/>
                        </a:solidFill>
                        <a:effectLst/>
                        <a:latin typeface="Arial" panose="020B0604020202020204" pitchFamily="34" charset="0"/>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0" baseline="0" dirty="0" smtClean="0">
                          <a:solidFill>
                            <a:schemeClr val="tx1"/>
                          </a:solidFill>
                          <a:effectLst/>
                          <a:latin typeface="Arial" panose="020B0604020202020204" pitchFamily="34" charset="0"/>
                          <a:cs typeface="Arial" panose="020B0604020202020204" pitchFamily="34" charset="0"/>
                        </a:rPr>
                        <a:t>A</a:t>
                      </a:r>
                      <a:r>
                        <a:rPr lang="en-GB" sz="900" b="0" dirty="0" smtClean="0">
                          <a:solidFill>
                            <a:schemeClr val="tx1"/>
                          </a:solidFill>
                          <a:effectLst/>
                          <a:latin typeface="Arial" panose="020B0604020202020204" pitchFamily="34" charset="0"/>
                          <a:cs typeface="Arial" panose="020B0604020202020204" pitchFamily="34" charset="0"/>
                        </a:rPr>
                        <a:t>dvice on NHS treatments </a:t>
                      </a:r>
                      <a:endParaRPr lang="en-GB" sz="900" b="0" dirty="0" smtClean="0">
                        <a:solidFill>
                          <a:schemeClr val="tx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nSpc>
                          <a:spcPct val="115000"/>
                        </a:lnSpc>
                        <a:spcAft>
                          <a:spcPts val="0"/>
                        </a:spcAft>
                      </a:pPr>
                      <a:r>
                        <a:rPr lang="en-US" sz="900" b="0" u="sng" dirty="0">
                          <a:solidFill>
                            <a:schemeClr val="tx1"/>
                          </a:solidFill>
                          <a:effectLst/>
                          <a:latin typeface="Arial" panose="020B0604020202020204" pitchFamily="34" charset="0"/>
                          <a:cs typeface="Arial" panose="020B0604020202020204" pitchFamily="34" charset="0"/>
                          <a:hlinkClick r:id="rId4"/>
                        </a:rPr>
                        <a:t>0800 915 </a:t>
                      </a:r>
                      <a:r>
                        <a:rPr lang="en-US" sz="900" b="0" u="sng" dirty="0" smtClean="0">
                          <a:solidFill>
                            <a:schemeClr val="tx1"/>
                          </a:solidFill>
                          <a:effectLst/>
                          <a:latin typeface="Arial" panose="020B0604020202020204" pitchFamily="34" charset="0"/>
                          <a:cs typeface="Arial" panose="020B0604020202020204" pitchFamily="34" charset="0"/>
                          <a:hlinkClick r:id="rId4"/>
                        </a:rPr>
                        <a:t>9400</a:t>
                      </a:r>
                      <a:r>
                        <a:rPr lang="en-GB" sz="900" b="0" u="none" baseline="0" dirty="0" smtClean="0">
                          <a:solidFill>
                            <a:schemeClr val="tx1"/>
                          </a:solidFill>
                          <a:effectLst/>
                          <a:latin typeface="Arial" panose="020B0604020202020204" pitchFamily="34" charset="0"/>
                          <a:cs typeface="Arial" panose="020B0604020202020204" pitchFamily="34" charset="0"/>
                        </a:rPr>
                        <a:t> – free </a:t>
                      </a:r>
                      <a:r>
                        <a:rPr lang="en-GB" sz="900" b="0" u="none" baseline="0" dirty="0" err="1" smtClean="0">
                          <a:solidFill>
                            <a:schemeClr val="tx1"/>
                          </a:solidFill>
                          <a:effectLst/>
                          <a:latin typeface="Arial" panose="020B0604020202020204" pitchFamily="34" charset="0"/>
                          <a:cs typeface="Arial" panose="020B0604020202020204" pitchFamily="34" charset="0"/>
                        </a:rPr>
                        <a:t>callback</a:t>
                      </a:r>
                      <a:r>
                        <a:rPr lang="en-GB" sz="900" b="0" u="none" baseline="0" dirty="0" smtClean="0">
                          <a:solidFill>
                            <a:schemeClr val="tx1"/>
                          </a:solidFill>
                          <a:effectLst/>
                          <a:latin typeface="Arial" panose="020B0604020202020204" pitchFamily="34" charset="0"/>
                          <a:cs typeface="Arial" panose="020B0604020202020204" pitchFamily="34" charset="0"/>
                        </a:rPr>
                        <a:t> service , 24hr </a:t>
                      </a:r>
                      <a:r>
                        <a:rPr lang="en-GB" sz="900" b="0" dirty="0" smtClean="0">
                          <a:solidFill>
                            <a:schemeClr val="tx1"/>
                          </a:solidFill>
                          <a:effectLst/>
                          <a:latin typeface="Arial" panose="020B0604020202020204" pitchFamily="34" charset="0"/>
                          <a:cs typeface="Arial" panose="020B0604020202020204" pitchFamily="34" charset="0"/>
                        </a:rPr>
                        <a:t>24 </a:t>
                      </a:r>
                      <a:r>
                        <a:rPr lang="en-GB" sz="900" b="0" dirty="0">
                          <a:solidFill>
                            <a:schemeClr val="tx1"/>
                          </a:solidFill>
                          <a:effectLst/>
                          <a:latin typeface="Arial" panose="020B0604020202020204" pitchFamily="34" charset="0"/>
                          <a:cs typeface="Arial" panose="020B0604020202020204" pitchFamily="34" charset="0"/>
                        </a:rPr>
                        <a:t>hours </a:t>
                      </a:r>
                    </a:p>
                  </a:txBody>
                  <a:tcPr marL="10869" marR="10869" marT="0" marB="0"/>
                </a:tc>
              </a:tr>
              <a:tr h="216646">
                <a:tc>
                  <a:txBody>
                    <a:bodyPr/>
                    <a:lstStyle/>
                    <a:p>
                      <a:pPr>
                        <a:lnSpc>
                          <a:spcPct val="115000"/>
                        </a:lnSpc>
                        <a:spcAft>
                          <a:spcPts val="0"/>
                        </a:spcAft>
                      </a:pPr>
                      <a:r>
                        <a:rPr lang="en-GB" sz="900" b="1" dirty="0" smtClean="0">
                          <a:solidFill>
                            <a:schemeClr val="tx1"/>
                          </a:solidFill>
                          <a:effectLst/>
                          <a:latin typeface="Arial" panose="020B0604020202020204" pitchFamily="34" charset="0"/>
                          <a:cs typeface="Arial" panose="020B0604020202020204" pitchFamily="34" charset="0"/>
                        </a:rPr>
                        <a:t>Drugs</a:t>
                      </a:r>
                    </a:p>
                  </a:txBody>
                  <a:tcPr marL="10869" marR="10869" marT="0" marB="0">
                    <a:solidFill>
                      <a:srgbClr val="CDE0E8"/>
                    </a:solidFill>
                  </a:tcPr>
                </a:tc>
                <a:tc>
                  <a:txBody>
                    <a:bodyPr/>
                    <a:lstStyle/>
                    <a:p>
                      <a:pPr>
                        <a:lnSpc>
                          <a:spcPct val="115000"/>
                        </a:lnSpc>
                        <a:spcAft>
                          <a:spcPts val="0"/>
                        </a:spcAft>
                      </a:pPr>
                      <a:endParaRPr lang="en-GB" sz="900" b="0" dirty="0">
                        <a:solidFill>
                          <a:schemeClr val="tx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nSpc>
                          <a:spcPct val="115000"/>
                        </a:lnSpc>
                        <a:spcAft>
                          <a:spcPts val="0"/>
                        </a:spcAft>
                      </a:pPr>
                      <a:endParaRPr lang="en-GB" sz="900" b="0" dirty="0" smtClean="0">
                        <a:solidFill>
                          <a:schemeClr val="tx1"/>
                        </a:solidFill>
                        <a:effectLst/>
                        <a:latin typeface="Arial" panose="020B0604020202020204" pitchFamily="34" charset="0"/>
                        <a:cs typeface="Arial" panose="020B0604020202020204" pitchFamily="34" charset="0"/>
                      </a:endParaRPr>
                    </a:p>
                  </a:txBody>
                  <a:tcPr marL="10869" marR="10869" marT="0" marB="0"/>
                </a:tc>
              </a:tr>
              <a:tr h="216646">
                <a:tc>
                  <a:txBody>
                    <a:bodyPr/>
                    <a:lstStyle/>
                    <a:p>
                      <a:pPr>
                        <a:lnSpc>
                          <a:spcPct val="115000"/>
                        </a:lnSpc>
                        <a:spcAft>
                          <a:spcPts val="0"/>
                        </a:spcAft>
                      </a:pPr>
                      <a:r>
                        <a:rPr lang="en-GB" sz="900" b="0" dirty="0" smtClean="0">
                          <a:solidFill>
                            <a:schemeClr val="tx1"/>
                          </a:solidFill>
                          <a:effectLst/>
                          <a:latin typeface="Arial" panose="020B0604020202020204" pitchFamily="34" charset="0"/>
                          <a:cs typeface="Arial" panose="020B0604020202020204" pitchFamily="34" charset="0"/>
                          <a:hlinkClick r:id="rId5"/>
                        </a:rPr>
                        <a:t>Frank</a:t>
                      </a:r>
                      <a:endParaRPr lang="en-GB" sz="900" b="0" dirty="0" smtClean="0">
                        <a:solidFill>
                          <a:schemeClr val="tx1"/>
                        </a:solidFill>
                        <a:effectLst/>
                        <a:latin typeface="Arial" panose="020B0604020202020204" pitchFamily="34" charset="0"/>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0" dirty="0" smtClean="0">
                          <a:solidFill>
                            <a:schemeClr val="tx1"/>
                          </a:solidFill>
                          <a:effectLst/>
                          <a:latin typeface="Arial" panose="020B0604020202020204" pitchFamily="34" charset="0"/>
                          <a:ea typeface="Calibri"/>
                          <a:cs typeface="Arial" panose="020B0604020202020204" pitchFamily="34" charset="0"/>
                        </a:rPr>
                        <a:t>National</a:t>
                      </a:r>
                      <a:r>
                        <a:rPr lang="en-GB" sz="900" b="0" baseline="0" dirty="0" smtClean="0">
                          <a:solidFill>
                            <a:schemeClr val="tx1"/>
                          </a:solidFill>
                          <a:effectLst/>
                          <a:latin typeface="Arial" panose="020B0604020202020204" pitchFamily="34" charset="0"/>
                          <a:ea typeface="Calibri"/>
                          <a:cs typeface="Arial" panose="020B0604020202020204" pitchFamily="34" charset="0"/>
                        </a:rPr>
                        <a:t> advice service </a:t>
                      </a:r>
                      <a:endParaRPr lang="en-GB" sz="900" b="0" dirty="0" smtClean="0">
                        <a:solidFill>
                          <a:schemeClr val="tx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0300 123 </a:t>
                      </a:r>
                      <a:r>
                        <a:rPr lang="en-GB" sz="900" b="0" dirty="0" smtClean="0">
                          <a:solidFill>
                            <a:schemeClr val="tx1"/>
                          </a:solidFill>
                          <a:effectLst/>
                          <a:latin typeface="Arial" panose="020B0604020202020204" pitchFamily="34" charset="0"/>
                          <a:cs typeface="Arial" panose="020B0604020202020204" pitchFamily="34" charset="0"/>
                        </a:rPr>
                        <a:t>6600</a:t>
                      </a:r>
                    </a:p>
                  </a:txBody>
                  <a:tcPr marL="10869" marR="10869" marT="0" marB="0"/>
                </a:tc>
              </a:tr>
              <a:tr h="216646">
                <a:tc>
                  <a:txBody>
                    <a:bodyPr/>
                    <a:lstStyle/>
                    <a:p>
                      <a:pPr>
                        <a:lnSpc>
                          <a:spcPct val="115000"/>
                        </a:lnSpc>
                        <a:spcAft>
                          <a:spcPts val="0"/>
                        </a:spcAft>
                      </a:pPr>
                      <a:r>
                        <a:rPr lang="en-GB" sz="900" b="0" dirty="0" smtClean="0">
                          <a:solidFill>
                            <a:schemeClr val="tx1"/>
                          </a:solidFill>
                          <a:effectLst/>
                          <a:latin typeface="Arial" panose="020B0604020202020204" pitchFamily="34" charset="0"/>
                          <a:cs typeface="Arial" panose="020B0604020202020204" pitchFamily="34" charset="0"/>
                          <a:hlinkClick r:id="rId6"/>
                        </a:rPr>
                        <a:t>Release</a:t>
                      </a:r>
                      <a:endParaRPr lang="en-GB" sz="900" b="0" dirty="0">
                        <a:solidFill>
                          <a:schemeClr val="tx1"/>
                        </a:solidFill>
                        <a:effectLst/>
                        <a:latin typeface="Arial" panose="020B0604020202020204" pitchFamily="34" charset="0"/>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0" dirty="0" smtClean="0">
                          <a:solidFill>
                            <a:schemeClr val="tx1"/>
                          </a:solidFill>
                          <a:effectLst/>
                          <a:latin typeface="Arial" panose="020B0604020202020204" pitchFamily="34" charset="0"/>
                          <a:cs typeface="Arial" panose="020B0604020202020204" pitchFamily="34" charset="0"/>
                        </a:rPr>
                        <a:t>Legal advice on drugs</a:t>
                      </a:r>
                      <a:r>
                        <a:rPr lang="en-GB" sz="900" b="0" baseline="0" dirty="0" smtClean="0">
                          <a:solidFill>
                            <a:schemeClr val="tx1"/>
                          </a:solidFill>
                          <a:effectLst/>
                          <a:latin typeface="Arial" panose="020B0604020202020204" pitchFamily="34" charset="0"/>
                          <a:cs typeface="Arial" panose="020B0604020202020204" pitchFamily="34" charset="0"/>
                        </a:rPr>
                        <a:t> </a:t>
                      </a:r>
                      <a:endParaRPr lang="en-GB" sz="900" b="0" dirty="0" smtClean="0">
                        <a:solidFill>
                          <a:schemeClr val="tx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nSpc>
                          <a:spcPct val="115000"/>
                        </a:lnSpc>
                        <a:spcBef>
                          <a:spcPts val="1200"/>
                        </a:spcBef>
                        <a:spcAft>
                          <a:spcPts val="150"/>
                        </a:spcAft>
                      </a:pPr>
                      <a:r>
                        <a:rPr lang="en-GB" sz="900" b="0" dirty="0">
                          <a:solidFill>
                            <a:schemeClr val="tx1"/>
                          </a:solidFill>
                          <a:effectLst/>
                          <a:latin typeface="Arial" panose="020B0604020202020204" pitchFamily="34" charset="0"/>
                          <a:cs typeface="Arial" panose="020B0604020202020204" pitchFamily="34" charset="0"/>
                        </a:rPr>
                        <a:t>020 7324 </a:t>
                      </a:r>
                      <a:r>
                        <a:rPr lang="en-GB" sz="900" b="0" dirty="0" smtClean="0">
                          <a:solidFill>
                            <a:schemeClr val="tx1"/>
                          </a:solidFill>
                          <a:effectLst/>
                          <a:latin typeface="Arial" panose="020B0604020202020204" pitchFamily="34" charset="0"/>
                          <a:cs typeface="Arial" panose="020B0604020202020204" pitchFamily="34" charset="0"/>
                        </a:rPr>
                        <a:t>2989 – free </a:t>
                      </a:r>
                      <a:endParaRPr lang="en-GB" sz="900" b="0" dirty="0">
                        <a:solidFill>
                          <a:schemeClr val="tx1"/>
                        </a:solidFill>
                        <a:effectLst/>
                        <a:latin typeface="Arial" panose="020B0604020202020204" pitchFamily="34" charset="0"/>
                        <a:cs typeface="Arial" panose="020B0604020202020204" pitchFamily="34" charset="0"/>
                      </a:endParaRPr>
                    </a:p>
                  </a:txBody>
                  <a:tcPr marL="10869" marR="10869" marT="0" marB="0"/>
                </a:tc>
              </a:tr>
              <a:tr h="216646">
                <a:tc>
                  <a:txBody>
                    <a:bodyPr/>
                    <a:lstStyle/>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hlinkClick r:id="rId7"/>
                        </a:rPr>
                        <a:t>City Roads Crisis </a:t>
                      </a:r>
                      <a:r>
                        <a:rPr lang="en-GB" sz="900" b="0" dirty="0" smtClean="0">
                          <a:solidFill>
                            <a:schemeClr val="tx1"/>
                          </a:solidFill>
                          <a:effectLst/>
                          <a:latin typeface="Arial" panose="020B0604020202020204" pitchFamily="34" charset="0"/>
                          <a:cs typeface="Arial" panose="020B0604020202020204" pitchFamily="34" charset="0"/>
                          <a:hlinkClick r:id="rId7"/>
                        </a:rPr>
                        <a:t>Intervention</a:t>
                      </a:r>
                      <a:endParaRPr lang="en-GB" sz="900" b="0" dirty="0">
                        <a:solidFill>
                          <a:schemeClr val="tx1"/>
                        </a:solidFill>
                        <a:effectLst/>
                        <a:latin typeface="Arial" panose="020B0604020202020204" pitchFamily="34" charset="0"/>
                        <a:cs typeface="Arial" panose="020B0604020202020204" pitchFamily="34" charset="0"/>
                      </a:endParaRPr>
                    </a:p>
                  </a:txBody>
                  <a:tcPr marL="10869" marR="10869" marT="0" marB="0">
                    <a:solidFill>
                      <a:srgbClr val="CDE0E8"/>
                    </a:solidFill>
                  </a:tcPr>
                </a:tc>
                <a:tc>
                  <a:txBody>
                    <a:bodyPr/>
                    <a:lstStyle/>
                    <a:p>
                      <a:pPr>
                        <a:lnSpc>
                          <a:spcPct val="115000"/>
                        </a:lnSpc>
                        <a:spcAft>
                          <a:spcPts val="0"/>
                        </a:spcAft>
                      </a:pPr>
                      <a:r>
                        <a:rPr lang="en-GB" sz="900" b="0" dirty="0" smtClean="0">
                          <a:solidFill>
                            <a:schemeClr val="tx1"/>
                          </a:solidFill>
                          <a:effectLst/>
                          <a:latin typeface="Arial" panose="020B0604020202020204" pitchFamily="34" charset="0"/>
                          <a:cs typeface="Arial" panose="020B0604020202020204" pitchFamily="34" charset="0"/>
                        </a:rPr>
                        <a:t>Support</a:t>
                      </a:r>
                      <a:r>
                        <a:rPr lang="en-GB" sz="900" b="0" baseline="0" dirty="0" smtClean="0">
                          <a:solidFill>
                            <a:schemeClr val="tx1"/>
                          </a:solidFill>
                          <a:effectLst/>
                          <a:latin typeface="Arial" panose="020B0604020202020204" pitchFamily="34" charset="0"/>
                          <a:cs typeface="Arial" panose="020B0604020202020204" pitchFamily="34" charset="0"/>
                        </a:rPr>
                        <a:t> for</a:t>
                      </a:r>
                      <a:r>
                        <a:rPr lang="en-GB" sz="900" b="0" dirty="0" smtClean="0">
                          <a:solidFill>
                            <a:schemeClr val="tx1"/>
                          </a:solidFill>
                          <a:effectLst/>
                          <a:latin typeface="Arial" panose="020B0604020202020204" pitchFamily="34" charset="0"/>
                          <a:cs typeface="Arial" panose="020B0604020202020204" pitchFamily="34" charset="0"/>
                        </a:rPr>
                        <a:t> users in crisis </a:t>
                      </a:r>
                      <a:endParaRPr lang="en-GB" sz="900" b="0" dirty="0">
                        <a:solidFill>
                          <a:schemeClr val="tx1"/>
                        </a:solidFill>
                        <a:effectLst/>
                        <a:latin typeface="Arial" panose="020B0604020202020204" pitchFamily="34" charset="0"/>
                        <a:cs typeface="Arial" panose="020B0604020202020204" pitchFamily="34" charset="0"/>
                      </a:endParaRPr>
                    </a:p>
                  </a:txBody>
                  <a:tcPr marL="10869" marR="10869" marT="0" marB="0"/>
                </a:tc>
                <a:tc>
                  <a:txBody>
                    <a:bodyPr/>
                    <a:lstStyle/>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020 7278 </a:t>
                      </a:r>
                      <a:r>
                        <a:rPr lang="en-GB" sz="900" b="0" dirty="0" smtClean="0">
                          <a:solidFill>
                            <a:schemeClr val="tx1"/>
                          </a:solidFill>
                          <a:effectLst/>
                          <a:latin typeface="Arial" panose="020B0604020202020204" pitchFamily="34" charset="0"/>
                          <a:cs typeface="Arial" panose="020B0604020202020204" pitchFamily="34" charset="0"/>
                        </a:rPr>
                        <a:t>8671-</a:t>
                      </a:r>
                      <a:r>
                        <a:rPr lang="en-GB" sz="900" b="0" baseline="0" dirty="0" smtClean="0">
                          <a:solidFill>
                            <a:schemeClr val="tx1"/>
                          </a:solidFill>
                          <a:effectLst/>
                          <a:latin typeface="Arial" panose="020B0604020202020204" pitchFamily="34" charset="0"/>
                          <a:cs typeface="Arial" panose="020B0604020202020204" pitchFamily="34" charset="0"/>
                        </a:rPr>
                        <a:t> </a:t>
                      </a:r>
                      <a:r>
                        <a:rPr lang="en-GB" sz="900" b="0" dirty="0" smtClean="0">
                          <a:solidFill>
                            <a:schemeClr val="tx1"/>
                          </a:solidFill>
                          <a:effectLst/>
                          <a:latin typeface="Arial" panose="020B0604020202020204" pitchFamily="34" charset="0"/>
                          <a:cs typeface="Arial" panose="020B0604020202020204" pitchFamily="34" charset="0"/>
                        </a:rPr>
                        <a:t>24hr</a:t>
                      </a:r>
                      <a:endParaRPr lang="en-GB" sz="900" b="0" baseline="0" dirty="0" smtClean="0">
                        <a:solidFill>
                          <a:schemeClr val="tx1"/>
                        </a:solidFill>
                        <a:effectLst/>
                        <a:latin typeface="Arial" panose="020B0604020202020204" pitchFamily="34" charset="0"/>
                        <a:cs typeface="Arial" panose="020B0604020202020204" pitchFamily="34" charset="0"/>
                      </a:endParaRPr>
                    </a:p>
                  </a:txBody>
                  <a:tcPr marL="10869" marR="10869" marT="0" marB="0"/>
                </a:tc>
              </a:tr>
              <a:tr h="216646">
                <a:tc>
                  <a:txBody>
                    <a:bodyPr/>
                    <a:lstStyle/>
                    <a:p>
                      <a:pPr>
                        <a:lnSpc>
                          <a:spcPct val="115000"/>
                        </a:lnSpc>
                        <a:spcAft>
                          <a:spcPts val="0"/>
                        </a:spcAft>
                      </a:pPr>
                      <a:r>
                        <a:rPr lang="en-GB" sz="900" b="1" dirty="0" smtClean="0">
                          <a:solidFill>
                            <a:schemeClr val="tx1"/>
                          </a:solidFill>
                          <a:effectLst/>
                          <a:latin typeface="Arial" panose="020B0604020202020204" pitchFamily="34" charset="0"/>
                          <a:cs typeface="Arial" panose="020B0604020202020204" pitchFamily="34" charset="0"/>
                        </a:rPr>
                        <a:t>Gamblin</a:t>
                      </a:r>
                      <a:r>
                        <a:rPr lang="en-GB" sz="900" b="0" dirty="0" smtClean="0">
                          <a:solidFill>
                            <a:schemeClr val="tx1"/>
                          </a:solidFill>
                          <a:effectLst/>
                          <a:latin typeface="Arial" panose="020B0604020202020204" pitchFamily="34" charset="0"/>
                          <a:cs typeface="Arial" panose="020B0604020202020204" pitchFamily="34" charset="0"/>
                        </a:rPr>
                        <a:t>g</a:t>
                      </a:r>
                    </a:p>
                  </a:txBody>
                  <a:tcPr marL="10869" marR="10869" marT="0" marB="0">
                    <a:solidFill>
                      <a:srgbClr val="CDE0E8"/>
                    </a:solidFill>
                  </a:tcPr>
                </a:tc>
                <a:tc>
                  <a:txBody>
                    <a:bodyPr/>
                    <a:lstStyle/>
                    <a:p>
                      <a:pPr>
                        <a:lnSpc>
                          <a:spcPct val="115000"/>
                        </a:lnSpc>
                        <a:spcAft>
                          <a:spcPts val="0"/>
                        </a:spcAft>
                      </a:pPr>
                      <a:endParaRPr lang="en-GB" sz="900" b="0" dirty="0">
                        <a:solidFill>
                          <a:schemeClr val="tx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nSpc>
                          <a:spcPct val="115000"/>
                        </a:lnSpc>
                        <a:spcAft>
                          <a:spcPts val="0"/>
                        </a:spcAft>
                      </a:pPr>
                      <a:endParaRPr lang="en-GB" sz="900" b="0" dirty="0" smtClean="0">
                        <a:solidFill>
                          <a:schemeClr val="tx1"/>
                        </a:solidFill>
                        <a:effectLst/>
                        <a:latin typeface="Arial" panose="020B0604020202020204" pitchFamily="34" charset="0"/>
                        <a:cs typeface="Arial" panose="020B0604020202020204" pitchFamily="34" charset="0"/>
                      </a:endParaRPr>
                    </a:p>
                  </a:txBody>
                  <a:tcPr marL="10869" marR="10869" marT="0" marB="0"/>
                </a:tc>
              </a:tr>
              <a:tr h="216646">
                <a:tc>
                  <a:txBody>
                    <a:bodyPr/>
                    <a:lstStyle/>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hlinkClick r:id="rId8"/>
                        </a:rPr>
                        <a:t>CNWL National Problem Gambling </a:t>
                      </a:r>
                      <a:r>
                        <a:rPr lang="en-GB" sz="900" b="0" dirty="0" smtClean="0">
                          <a:solidFill>
                            <a:schemeClr val="tx1"/>
                          </a:solidFill>
                          <a:effectLst/>
                          <a:latin typeface="Arial" panose="020B0604020202020204" pitchFamily="34" charset="0"/>
                          <a:cs typeface="Arial" panose="020B0604020202020204" pitchFamily="34" charset="0"/>
                          <a:hlinkClick r:id="rId8"/>
                        </a:rPr>
                        <a:t>Clinic</a:t>
                      </a:r>
                      <a:endParaRPr lang="en-GB" sz="900" b="0" dirty="0">
                        <a:solidFill>
                          <a:schemeClr val="tx1"/>
                        </a:solidFill>
                        <a:effectLst/>
                        <a:latin typeface="Arial" panose="020B0604020202020204" pitchFamily="34" charset="0"/>
                        <a:cs typeface="Arial" panose="020B0604020202020204" pitchFamily="34" charset="0"/>
                      </a:endParaRPr>
                    </a:p>
                  </a:txBody>
                  <a:tcPr marL="10869" marR="10869" marT="0" marB="0">
                    <a:solidFill>
                      <a:srgbClr val="CDE0E8"/>
                    </a:solidFill>
                  </a:tcPr>
                </a:tc>
                <a:tc>
                  <a:txBody>
                    <a:bodyPr/>
                    <a:lstStyle/>
                    <a:p>
                      <a:pPr>
                        <a:lnSpc>
                          <a:spcPct val="115000"/>
                        </a:lnSpc>
                        <a:spcAft>
                          <a:spcPts val="0"/>
                        </a:spcAft>
                      </a:pPr>
                      <a:r>
                        <a:rPr lang="en-GB" sz="900" b="0" dirty="0" smtClean="0">
                          <a:solidFill>
                            <a:schemeClr val="tx1"/>
                          </a:solidFill>
                          <a:effectLst/>
                          <a:latin typeface="Arial" panose="020B0604020202020204" pitchFamily="34" charset="0"/>
                          <a:ea typeface="Calibri"/>
                          <a:cs typeface="Arial" panose="020B0604020202020204" pitchFamily="34" charset="0"/>
                        </a:rPr>
                        <a:t>Support and advice for gambling addictions </a:t>
                      </a:r>
                      <a:endParaRPr lang="en-GB" sz="900" b="0" dirty="0">
                        <a:solidFill>
                          <a:schemeClr val="tx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020 7534 6699</a:t>
                      </a:r>
                      <a:endParaRPr lang="en-GB" sz="900" b="0" dirty="0">
                        <a:solidFill>
                          <a:schemeClr val="tx1"/>
                        </a:solidFill>
                        <a:effectLst/>
                        <a:latin typeface="Arial" panose="020B0604020202020204" pitchFamily="34" charset="0"/>
                        <a:ea typeface="Calibri"/>
                        <a:cs typeface="Arial" panose="020B0604020202020204" pitchFamily="34" charset="0"/>
                      </a:endParaRPr>
                    </a:p>
                  </a:txBody>
                  <a:tcPr marL="10869" marR="10869" marT="0" marB="0"/>
                </a:tc>
              </a:tr>
              <a:tr h="216646">
                <a:tc>
                  <a:txBody>
                    <a:bodyPr/>
                    <a:lstStyle/>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hlinkClick r:id="rId9"/>
                        </a:rPr>
                        <a:t>Gambling </a:t>
                      </a:r>
                      <a:r>
                        <a:rPr lang="en-GB" sz="900" b="0" dirty="0" smtClean="0">
                          <a:solidFill>
                            <a:schemeClr val="tx1"/>
                          </a:solidFill>
                          <a:effectLst/>
                          <a:latin typeface="Arial" panose="020B0604020202020204" pitchFamily="34" charset="0"/>
                          <a:cs typeface="Arial" panose="020B0604020202020204" pitchFamily="34" charset="0"/>
                          <a:hlinkClick r:id="rId9"/>
                        </a:rPr>
                        <a:t>Therapy</a:t>
                      </a:r>
                      <a:endParaRPr lang="en-GB" sz="900" b="0" dirty="0">
                        <a:solidFill>
                          <a:schemeClr val="tx1"/>
                        </a:solidFill>
                        <a:effectLst/>
                        <a:latin typeface="Arial" panose="020B0604020202020204" pitchFamily="34" charset="0"/>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0" dirty="0" smtClean="0">
                          <a:solidFill>
                            <a:schemeClr val="tx1"/>
                          </a:solidFill>
                          <a:effectLst/>
                          <a:latin typeface="Arial" panose="020B0604020202020204" pitchFamily="34" charset="0"/>
                          <a:ea typeface="Calibri"/>
                          <a:cs typeface="Arial" panose="020B0604020202020204" pitchFamily="34" charset="0"/>
                        </a:rPr>
                        <a:t>Therapy for gambling</a:t>
                      </a:r>
                      <a:r>
                        <a:rPr lang="en-GB" sz="900" b="0" baseline="0" dirty="0" smtClean="0">
                          <a:solidFill>
                            <a:schemeClr val="tx1"/>
                          </a:solidFill>
                          <a:effectLst/>
                          <a:latin typeface="Arial" panose="020B0604020202020204" pitchFamily="34" charset="0"/>
                          <a:ea typeface="Calibri"/>
                          <a:cs typeface="Arial" panose="020B0604020202020204" pitchFamily="34" charset="0"/>
                        </a:rPr>
                        <a:t> a</a:t>
                      </a:r>
                      <a:r>
                        <a:rPr lang="en-GB" sz="900" b="0" dirty="0" smtClean="0">
                          <a:solidFill>
                            <a:schemeClr val="tx1"/>
                          </a:solidFill>
                          <a:effectLst/>
                          <a:latin typeface="Arial" panose="020B0604020202020204" pitchFamily="34" charset="0"/>
                          <a:ea typeface="Calibri"/>
                          <a:cs typeface="Arial" panose="020B0604020202020204" pitchFamily="34" charset="0"/>
                        </a:rPr>
                        <a:t>ddictions </a:t>
                      </a:r>
                    </a:p>
                  </a:txBody>
                  <a:tcPr marL="10869" marR="108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0" dirty="0" smtClean="0">
                          <a:solidFill>
                            <a:schemeClr val="tx1"/>
                          </a:solidFill>
                          <a:effectLst/>
                          <a:latin typeface="Arial" panose="020B0604020202020204" pitchFamily="34" charset="0"/>
                          <a:cs typeface="Arial" panose="020B0604020202020204" pitchFamily="34" charset="0"/>
                        </a:rPr>
                        <a:t>Free online service </a:t>
                      </a:r>
                      <a:endParaRPr lang="en-GB" sz="900" b="0" dirty="0" smtClean="0">
                        <a:solidFill>
                          <a:schemeClr val="tx1"/>
                        </a:solidFill>
                        <a:effectLst/>
                        <a:latin typeface="Arial" panose="020B0604020202020204" pitchFamily="34" charset="0"/>
                        <a:ea typeface="Calibri"/>
                        <a:cs typeface="Arial" panose="020B0604020202020204" pitchFamily="34" charset="0"/>
                      </a:endParaRPr>
                    </a:p>
                  </a:txBody>
                  <a:tcPr marL="10869" marR="10869" marT="0" marB="0"/>
                </a:tc>
              </a:tr>
              <a:tr h="216646">
                <a:tc>
                  <a:txBody>
                    <a:bodyPr/>
                    <a:lstStyle/>
                    <a:p>
                      <a:pPr>
                        <a:lnSpc>
                          <a:spcPct val="115000"/>
                        </a:lnSpc>
                        <a:spcAft>
                          <a:spcPts val="0"/>
                        </a:spcAft>
                      </a:pPr>
                      <a:r>
                        <a:rPr lang="en-GB" sz="900" b="0" dirty="0" err="1" smtClean="0">
                          <a:solidFill>
                            <a:schemeClr val="tx1"/>
                          </a:solidFill>
                          <a:effectLst/>
                          <a:latin typeface="Arial" panose="020B0604020202020204" pitchFamily="34" charset="0"/>
                          <a:cs typeface="Arial" panose="020B0604020202020204" pitchFamily="34" charset="0"/>
                          <a:hlinkClick r:id="rId10"/>
                        </a:rPr>
                        <a:t>GamCare</a:t>
                      </a:r>
                      <a:endParaRPr lang="en-GB" sz="900" b="0" dirty="0" smtClean="0">
                        <a:solidFill>
                          <a:schemeClr val="tx1"/>
                        </a:solidFill>
                        <a:effectLst/>
                        <a:latin typeface="Arial" panose="020B0604020202020204" pitchFamily="34" charset="0"/>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0" dirty="0" smtClean="0">
                          <a:solidFill>
                            <a:schemeClr val="tx1"/>
                          </a:solidFill>
                          <a:effectLst/>
                          <a:latin typeface="Arial" panose="020B0604020202020204" pitchFamily="34" charset="0"/>
                          <a:cs typeface="Arial" panose="020B0604020202020204" pitchFamily="34" charset="0"/>
                        </a:rPr>
                        <a:t>Helpline,</a:t>
                      </a:r>
                      <a:r>
                        <a:rPr lang="en-GB" sz="900" b="0" baseline="0" dirty="0" smtClean="0">
                          <a:solidFill>
                            <a:schemeClr val="tx1"/>
                          </a:solidFill>
                          <a:effectLst/>
                          <a:latin typeface="Arial" panose="020B0604020202020204" pitchFamily="34" charset="0"/>
                          <a:cs typeface="Arial" panose="020B0604020202020204" pitchFamily="34" charset="0"/>
                        </a:rPr>
                        <a:t> </a:t>
                      </a:r>
                      <a:r>
                        <a:rPr lang="en-GB" sz="900" b="0" dirty="0" smtClean="0">
                          <a:solidFill>
                            <a:schemeClr val="tx1"/>
                          </a:solidFill>
                          <a:effectLst/>
                          <a:latin typeface="Arial" panose="020B0604020202020204" pitchFamily="34" charset="0"/>
                          <a:cs typeface="Arial" panose="020B0604020202020204" pitchFamily="34" charset="0"/>
                        </a:rPr>
                        <a:t>counselling,</a:t>
                      </a:r>
                      <a:r>
                        <a:rPr lang="en-GB" sz="900" b="0" baseline="0" dirty="0" smtClean="0">
                          <a:solidFill>
                            <a:schemeClr val="tx1"/>
                          </a:solidFill>
                          <a:effectLst/>
                          <a:latin typeface="Arial" panose="020B0604020202020204" pitchFamily="34" charset="0"/>
                          <a:cs typeface="Arial" panose="020B0604020202020204" pitchFamily="34" charset="0"/>
                        </a:rPr>
                        <a:t> online service </a:t>
                      </a:r>
                    </a:p>
                    <a:p>
                      <a:pPr marL="0" marR="0" indent="0" algn="l" defTabSz="914400" rtl="0" eaLnBrk="1" fontAlgn="auto" latinLnBrk="0" hangingPunct="1">
                        <a:lnSpc>
                          <a:spcPct val="115000"/>
                        </a:lnSpc>
                        <a:spcBef>
                          <a:spcPts val="0"/>
                        </a:spcBef>
                        <a:spcAft>
                          <a:spcPts val="0"/>
                        </a:spcAft>
                        <a:buClrTx/>
                        <a:buSzTx/>
                        <a:buFontTx/>
                        <a:buNone/>
                        <a:tabLst/>
                        <a:defRPr/>
                      </a:pPr>
                      <a:r>
                        <a:rPr lang="en-GB" sz="900" b="0" baseline="0" dirty="0" err="1" smtClean="0">
                          <a:solidFill>
                            <a:schemeClr val="tx1"/>
                          </a:solidFill>
                          <a:effectLst/>
                          <a:latin typeface="Arial" panose="020B0604020202020204" pitchFamily="34" charset="0"/>
                          <a:cs typeface="Arial" panose="020B0604020202020204" pitchFamily="34" charset="0"/>
                          <a:hlinkClick r:id="rId11"/>
                        </a:rPr>
                        <a:t>Livechat</a:t>
                      </a:r>
                      <a:r>
                        <a:rPr lang="en-GB" sz="900" b="0" baseline="0" dirty="0" smtClean="0">
                          <a:solidFill>
                            <a:schemeClr val="tx1"/>
                          </a:solidFill>
                          <a:effectLst/>
                          <a:latin typeface="Arial" panose="020B0604020202020204" pitchFamily="34" charset="0"/>
                          <a:cs typeface="Arial" panose="020B0604020202020204" pitchFamily="34" charset="0"/>
                          <a:hlinkClick r:id="rId11"/>
                        </a:rPr>
                        <a:t> </a:t>
                      </a:r>
                      <a:endParaRPr lang="en-GB" sz="900" b="0" baseline="0" dirty="0" smtClean="0">
                        <a:solidFill>
                          <a:schemeClr val="tx1"/>
                        </a:solidFill>
                        <a:effectLst/>
                        <a:latin typeface="Arial" panose="020B0604020202020204" pitchFamily="34" charset="0"/>
                        <a:cs typeface="Arial" panose="020B0604020202020204" pitchFamily="34" charset="0"/>
                      </a:endParaRPr>
                    </a:p>
                  </a:txBody>
                  <a:tcPr marL="10869" marR="10869" marT="0" marB="0"/>
                </a:tc>
                <a:tc>
                  <a:txBody>
                    <a:bodyPr/>
                    <a:lstStyle/>
                    <a:p>
                      <a:pPr>
                        <a:lnSpc>
                          <a:spcPct val="115000"/>
                        </a:lnSpc>
                        <a:spcAft>
                          <a:spcPts val="0"/>
                        </a:spcAft>
                      </a:pPr>
                      <a:r>
                        <a:rPr lang="en-GB" sz="900" b="0" dirty="0" smtClean="0"/>
                        <a:t>0808 8020 133 – free, 08:00-00:00,</a:t>
                      </a:r>
                      <a:r>
                        <a:rPr lang="en-GB" sz="900" b="0" baseline="0" dirty="0" smtClean="0"/>
                        <a:t> 7 days a week </a:t>
                      </a:r>
                      <a:endParaRPr lang="en-GB" sz="900" b="0" dirty="0">
                        <a:solidFill>
                          <a:schemeClr val="tx1"/>
                        </a:solidFill>
                        <a:effectLst/>
                        <a:latin typeface="Arial" panose="020B0604020202020204" pitchFamily="34" charset="0"/>
                        <a:ea typeface="Calibri"/>
                        <a:cs typeface="Arial" panose="020B0604020202020204" pitchFamily="34" charset="0"/>
                      </a:endParaRPr>
                    </a:p>
                  </a:txBody>
                  <a:tcPr marL="10869" marR="10869" marT="0" marB="0"/>
                </a:tc>
              </a:tr>
              <a:tr h="216646">
                <a:tc>
                  <a:txBody>
                    <a:bodyPr/>
                    <a:lstStyle/>
                    <a:p>
                      <a:pPr>
                        <a:lnSpc>
                          <a:spcPct val="115000"/>
                        </a:lnSpc>
                        <a:spcAft>
                          <a:spcPts val="0"/>
                        </a:spcAft>
                      </a:pPr>
                      <a:r>
                        <a:rPr lang="en-GB" sz="900" b="1" dirty="0" smtClean="0">
                          <a:solidFill>
                            <a:schemeClr val="tx1"/>
                          </a:solidFill>
                          <a:effectLst/>
                          <a:latin typeface="Arial" panose="020B0604020202020204" pitchFamily="34" charset="0"/>
                          <a:cs typeface="Arial" panose="020B0604020202020204" pitchFamily="34" charset="0"/>
                        </a:rPr>
                        <a:t>FOR RELATIVES</a:t>
                      </a:r>
                      <a:endParaRPr lang="en-GB" sz="900" b="1" dirty="0">
                        <a:solidFill>
                          <a:schemeClr val="tx1"/>
                        </a:solidFill>
                        <a:effectLst/>
                        <a:latin typeface="Arial" panose="020B0604020202020204" pitchFamily="34" charset="0"/>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GB" sz="900" b="0" dirty="0" smtClean="0">
                        <a:solidFill>
                          <a:schemeClr val="tx1"/>
                        </a:solidFill>
                        <a:effectLst/>
                        <a:latin typeface="Arial" panose="020B0604020202020204" pitchFamily="34" charset="0"/>
                        <a:cs typeface="Arial" panose="020B0604020202020204" pitchFamily="34" charset="0"/>
                      </a:endParaRPr>
                    </a:p>
                  </a:txBody>
                  <a:tcPr marL="10869" marR="10869" marT="0" marB="0"/>
                </a:tc>
                <a:tc>
                  <a:txBody>
                    <a:bodyPr/>
                    <a:lstStyle/>
                    <a:p>
                      <a:pPr>
                        <a:lnSpc>
                          <a:spcPct val="115000"/>
                        </a:lnSpc>
                        <a:spcAft>
                          <a:spcPts val="0"/>
                        </a:spcAft>
                      </a:pPr>
                      <a:endParaRPr lang="en-GB" sz="900" b="0" dirty="0" smtClean="0">
                        <a:solidFill>
                          <a:schemeClr val="tx1"/>
                        </a:solidFill>
                        <a:effectLst/>
                        <a:latin typeface="Arial" panose="020B0604020202020204" pitchFamily="34" charset="0"/>
                        <a:cs typeface="Arial" panose="020B0604020202020204" pitchFamily="34" charset="0"/>
                      </a:endParaRPr>
                    </a:p>
                  </a:txBody>
                  <a:tcPr marL="10869" marR="10869" marT="0" marB="0"/>
                </a:tc>
              </a:tr>
              <a:tr h="216646">
                <a:tc>
                  <a:txBody>
                    <a:bodyPr/>
                    <a:lstStyle/>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hlinkClick r:id="rId12"/>
                        </a:rPr>
                        <a:t>Families </a:t>
                      </a:r>
                      <a:r>
                        <a:rPr lang="en-GB" sz="900" b="0" dirty="0" smtClean="0">
                          <a:solidFill>
                            <a:schemeClr val="tx1"/>
                          </a:solidFill>
                          <a:effectLst/>
                          <a:latin typeface="Arial" panose="020B0604020202020204" pitchFamily="34" charset="0"/>
                          <a:cs typeface="Arial" panose="020B0604020202020204" pitchFamily="34" charset="0"/>
                          <a:hlinkClick r:id="rId12"/>
                        </a:rPr>
                        <a:t>Anonymous</a:t>
                      </a:r>
                      <a:endParaRPr lang="en-GB" sz="900" b="0" dirty="0">
                        <a:solidFill>
                          <a:schemeClr val="tx1"/>
                        </a:solidFill>
                        <a:effectLst/>
                        <a:latin typeface="Arial" panose="020B0604020202020204" pitchFamily="34" charset="0"/>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0" dirty="0" smtClean="0">
                          <a:solidFill>
                            <a:schemeClr val="tx1"/>
                          </a:solidFill>
                          <a:effectLst/>
                          <a:latin typeface="Arial" panose="020B0604020202020204" pitchFamily="34" charset="0"/>
                          <a:cs typeface="Arial" panose="020B0604020202020204" pitchFamily="34" charset="0"/>
                        </a:rPr>
                        <a:t>Support</a:t>
                      </a:r>
                      <a:r>
                        <a:rPr lang="en-GB" sz="900" b="0" baseline="0" dirty="0" smtClean="0">
                          <a:solidFill>
                            <a:schemeClr val="tx1"/>
                          </a:solidFill>
                          <a:effectLst/>
                          <a:latin typeface="Arial" panose="020B0604020202020204" pitchFamily="34" charset="0"/>
                          <a:cs typeface="Arial" panose="020B0604020202020204" pitchFamily="34" charset="0"/>
                        </a:rPr>
                        <a:t> and advice for</a:t>
                      </a:r>
                      <a:r>
                        <a:rPr lang="en-GB" sz="900" b="0" dirty="0" smtClean="0">
                          <a:solidFill>
                            <a:schemeClr val="tx1"/>
                          </a:solidFill>
                          <a:effectLst/>
                          <a:latin typeface="Arial" panose="020B0604020202020204" pitchFamily="34" charset="0"/>
                          <a:cs typeface="Arial" panose="020B0604020202020204" pitchFamily="34" charset="0"/>
                        </a:rPr>
                        <a:t> those</a:t>
                      </a:r>
                      <a:r>
                        <a:rPr lang="en-GB" sz="900" b="0" baseline="0" dirty="0" smtClean="0">
                          <a:solidFill>
                            <a:schemeClr val="tx1"/>
                          </a:solidFill>
                          <a:effectLst/>
                          <a:latin typeface="Arial" panose="020B0604020202020204" pitchFamily="34" charset="0"/>
                          <a:cs typeface="Arial" panose="020B0604020202020204" pitchFamily="34" charset="0"/>
                        </a:rPr>
                        <a:t> with relatives with addictions </a:t>
                      </a:r>
                      <a:endParaRPr lang="en-GB" sz="900" b="0" dirty="0" smtClean="0">
                        <a:solidFill>
                          <a:schemeClr val="tx1"/>
                        </a:solidFill>
                        <a:effectLst/>
                        <a:latin typeface="Arial" panose="020B0604020202020204" pitchFamily="34" charset="0"/>
                        <a:cs typeface="Arial" panose="020B0604020202020204" pitchFamily="34" charset="0"/>
                      </a:endParaRPr>
                    </a:p>
                  </a:txBody>
                  <a:tcPr marL="10869" marR="10869" marT="0" marB="0"/>
                </a:tc>
                <a:tc>
                  <a:txBody>
                    <a:bodyPr/>
                    <a:lstStyle/>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0845 1200 </a:t>
                      </a:r>
                      <a:r>
                        <a:rPr lang="en-GB" sz="900" b="0" dirty="0" smtClean="0">
                          <a:solidFill>
                            <a:schemeClr val="tx1"/>
                          </a:solidFill>
                          <a:effectLst/>
                          <a:latin typeface="Arial" panose="020B0604020202020204" pitchFamily="34" charset="0"/>
                          <a:cs typeface="Arial" panose="020B0604020202020204" pitchFamily="34" charset="0"/>
                        </a:rPr>
                        <a:t>660</a:t>
                      </a:r>
                    </a:p>
                    <a:p>
                      <a:pPr>
                        <a:lnSpc>
                          <a:spcPct val="115000"/>
                        </a:lnSpc>
                        <a:spcAft>
                          <a:spcPts val="0"/>
                        </a:spcAft>
                      </a:pPr>
                      <a:r>
                        <a:rPr lang="en-GB" sz="900" b="0" dirty="0" smtClean="0">
                          <a:solidFill>
                            <a:schemeClr val="tx1"/>
                          </a:solidFill>
                          <a:effectLst/>
                          <a:latin typeface="Arial" panose="020B0604020202020204" pitchFamily="34" charset="0"/>
                          <a:cs typeface="Arial" panose="020B0604020202020204" pitchFamily="34" charset="0"/>
                          <a:hlinkClick r:id="rId13"/>
                        </a:rPr>
                        <a:t>Online forum </a:t>
                      </a:r>
                      <a:endParaRPr lang="en-GB" sz="900" b="0" dirty="0" smtClean="0">
                        <a:solidFill>
                          <a:schemeClr val="tx1"/>
                        </a:solidFill>
                        <a:effectLst/>
                        <a:latin typeface="Arial" panose="020B0604020202020204" pitchFamily="34" charset="0"/>
                        <a:cs typeface="Arial" panose="020B0604020202020204" pitchFamily="34" charset="0"/>
                      </a:endParaRPr>
                    </a:p>
                  </a:txBody>
                  <a:tcPr marL="10869" marR="10869" marT="0" marB="0"/>
                </a:tc>
              </a:tr>
              <a:tr h="216646">
                <a:tc>
                  <a:txBody>
                    <a:bodyPr/>
                    <a:lstStyle/>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hlinkClick r:id="rId14"/>
                        </a:rPr>
                        <a:t>Cruse </a:t>
                      </a:r>
                      <a:endParaRPr lang="en-GB" sz="900" b="0" dirty="0">
                        <a:solidFill>
                          <a:schemeClr val="tx1"/>
                        </a:solidFill>
                        <a:effectLst/>
                        <a:latin typeface="Arial" panose="020B0604020202020204" pitchFamily="34" charset="0"/>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1200"/>
                        </a:spcBef>
                        <a:spcAft>
                          <a:spcPts val="150"/>
                        </a:spcAft>
                        <a:buClrTx/>
                        <a:buSzTx/>
                        <a:buFontTx/>
                        <a:buNone/>
                        <a:tabLst/>
                        <a:defRPr/>
                      </a:pPr>
                      <a:r>
                        <a:rPr lang="en-GB" sz="900" b="0" dirty="0" smtClean="0">
                          <a:solidFill>
                            <a:schemeClr val="tx1"/>
                          </a:solidFill>
                          <a:effectLst/>
                          <a:latin typeface="Arial" panose="020B0604020202020204" pitchFamily="34" charset="0"/>
                          <a:ea typeface="Calibri"/>
                          <a:cs typeface="Arial" panose="020B0604020202020204" pitchFamily="34" charset="0"/>
                        </a:rPr>
                        <a:t>Support</a:t>
                      </a:r>
                      <a:r>
                        <a:rPr lang="en-GB" sz="900" b="0" baseline="0" dirty="0" smtClean="0">
                          <a:solidFill>
                            <a:schemeClr val="tx1"/>
                          </a:solidFill>
                          <a:effectLst/>
                          <a:latin typeface="Arial" panose="020B0604020202020204" pitchFamily="34" charset="0"/>
                          <a:ea typeface="Calibri"/>
                          <a:cs typeface="Arial" panose="020B0604020202020204" pitchFamily="34" charset="0"/>
                        </a:rPr>
                        <a:t> and advice for</a:t>
                      </a:r>
                      <a:r>
                        <a:rPr lang="en-GB" sz="900" b="0" dirty="0" smtClean="0">
                          <a:solidFill>
                            <a:schemeClr val="tx1"/>
                          </a:solidFill>
                          <a:effectLst/>
                          <a:latin typeface="Arial" panose="020B0604020202020204" pitchFamily="34" charset="0"/>
                          <a:ea typeface="Calibri"/>
                          <a:cs typeface="Arial" panose="020B0604020202020204" pitchFamily="34" charset="0"/>
                        </a:rPr>
                        <a:t> those suffering from addiction-related</a:t>
                      </a:r>
                      <a:r>
                        <a:rPr lang="en-GB" sz="900" b="0" baseline="0" dirty="0" smtClean="0">
                          <a:solidFill>
                            <a:schemeClr val="tx1"/>
                          </a:solidFill>
                          <a:effectLst/>
                          <a:latin typeface="Arial" panose="020B0604020202020204" pitchFamily="34" charset="0"/>
                          <a:ea typeface="Calibri"/>
                          <a:cs typeface="Arial" panose="020B0604020202020204" pitchFamily="34" charset="0"/>
                        </a:rPr>
                        <a:t> bereavement </a:t>
                      </a:r>
                      <a:endParaRPr lang="en-GB" sz="900" b="0" dirty="0" smtClean="0">
                        <a:solidFill>
                          <a:schemeClr val="tx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nSpc>
                          <a:spcPct val="115000"/>
                        </a:lnSpc>
                        <a:spcBef>
                          <a:spcPts val="1200"/>
                        </a:spcBef>
                        <a:spcAft>
                          <a:spcPts val="150"/>
                        </a:spcAft>
                      </a:pPr>
                      <a:r>
                        <a:rPr lang="en-GB" sz="900" b="0" dirty="0">
                          <a:solidFill>
                            <a:schemeClr val="tx1"/>
                          </a:solidFill>
                          <a:effectLst/>
                          <a:latin typeface="Arial" panose="020B0604020202020204" pitchFamily="34" charset="0"/>
                          <a:cs typeface="Arial" panose="020B0604020202020204" pitchFamily="34" charset="0"/>
                        </a:rPr>
                        <a:t>0808 808 </a:t>
                      </a:r>
                      <a:r>
                        <a:rPr lang="en-GB" sz="900" b="0" dirty="0" smtClean="0">
                          <a:solidFill>
                            <a:schemeClr val="tx1"/>
                          </a:solidFill>
                          <a:effectLst/>
                          <a:latin typeface="Arial" panose="020B0604020202020204" pitchFamily="34" charset="0"/>
                          <a:cs typeface="Arial" panose="020B0604020202020204" pitchFamily="34" charset="0"/>
                        </a:rPr>
                        <a:t>1677</a:t>
                      </a:r>
                      <a:endParaRPr lang="en-GB" sz="900" b="0" dirty="0">
                        <a:solidFill>
                          <a:schemeClr val="tx1"/>
                        </a:solidFill>
                        <a:effectLst/>
                        <a:latin typeface="Arial" panose="020B0604020202020204" pitchFamily="34" charset="0"/>
                        <a:cs typeface="Arial" panose="020B0604020202020204" pitchFamily="34" charset="0"/>
                      </a:endParaRPr>
                    </a:p>
                  </a:txBody>
                  <a:tcPr marL="10869" marR="10869" marT="0" marB="0"/>
                </a:tc>
              </a:tr>
              <a:tr h="216646">
                <a:tc>
                  <a:txBody>
                    <a:bodyPr/>
                    <a:lstStyle/>
                    <a:p>
                      <a:pPr>
                        <a:lnSpc>
                          <a:spcPct val="115000"/>
                        </a:lnSpc>
                        <a:spcAft>
                          <a:spcPts val="0"/>
                        </a:spcAft>
                      </a:pPr>
                      <a:r>
                        <a:rPr lang="en-GB" sz="900" b="0" dirty="0" err="1" smtClean="0">
                          <a:solidFill>
                            <a:schemeClr val="tx1"/>
                          </a:solidFill>
                          <a:effectLst/>
                          <a:latin typeface="Arial" panose="020B0604020202020204" pitchFamily="34" charset="0"/>
                          <a:cs typeface="Arial" panose="020B0604020202020204" pitchFamily="34" charset="0"/>
                          <a:hlinkClick r:id="rId15"/>
                        </a:rPr>
                        <a:t>Alateen</a:t>
                      </a:r>
                      <a:endParaRPr lang="en-GB" sz="900" b="0" dirty="0">
                        <a:solidFill>
                          <a:schemeClr val="tx1"/>
                        </a:solidFill>
                        <a:effectLst/>
                        <a:latin typeface="Arial" panose="020B0604020202020204" pitchFamily="34" charset="0"/>
                        <a:cs typeface="Arial" panose="020B0604020202020204" pitchFamily="34" charset="0"/>
                      </a:endParaRPr>
                    </a:p>
                  </a:txBody>
                  <a:tcPr marL="10869" marR="10869" marT="0" marB="0">
                    <a:solidFill>
                      <a:srgbClr val="CDE0E8"/>
                    </a:solidFill>
                  </a:tcPr>
                </a:tc>
                <a:tc>
                  <a:txBody>
                    <a:bodyPr/>
                    <a:lstStyle/>
                    <a:p>
                      <a:pPr>
                        <a:lnSpc>
                          <a:spcPct val="115000"/>
                        </a:lnSpc>
                        <a:spcAft>
                          <a:spcPts val="0"/>
                        </a:spcAft>
                      </a:pPr>
                      <a:r>
                        <a:rPr lang="en-GB" sz="900" b="0" dirty="0" smtClean="0">
                          <a:solidFill>
                            <a:schemeClr val="tx1"/>
                          </a:solidFill>
                          <a:effectLst/>
                          <a:latin typeface="Arial" panose="020B0604020202020204" pitchFamily="34" charset="0"/>
                          <a:ea typeface="Calibri"/>
                          <a:cs typeface="Arial" panose="020B0604020202020204" pitchFamily="34" charset="0"/>
                        </a:rPr>
                        <a:t>Support</a:t>
                      </a:r>
                      <a:r>
                        <a:rPr lang="en-GB" sz="900" b="0" baseline="0" dirty="0" smtClean="0">
                          <a:solidFill>
                            <a:schemeClr val="tx1"/>
                          </a:solidFill>
                          <a:effectLst/>
                          <a:latin typeface="Arial" panose="020B0604020202020204" pitchFamily="34" charset="0"/>
                          <a:ea typeface="Calibri"/>
                          <a:cs typeface="Arial" panose="020B0604020202020204" pitchFamily="34" charset="0"/>
                        </a:rPr>
                        <a:t> and advice for </a:t>
                      </a:r>
                      <a:r>
                        <a:rPr lang="en-GB" sz="900" b="0" dirty="0" smtClean="0">
                          <a:solidFill>
                            <a:schemeClr val="tx1"/>
                          </a:solidFill>
                          <a:effectLst/>
                          <a:latin typeface="Arial" panose="020B0604020202020204" pitchFamily="34" charset="0"/>
                          <a:ea typeface="Calibri"/>
                          <a:cs typeface="Arial" panose="020B0604020202020204" pitchFamily="34" charset="0"/>
                        </a:rPr>
                        <a:t>young relatives</a:t>
                      </a:r>
                      <a:r>
                        <a:rPr lang="en-GB" sz="900" b="0" baseline="0" dirty="0" smtClean="0">
                          <a:solidFill>
                            <a:schemeClr val="tx1"/>
                          </a:solidFill>
                          <a:effectLst/>
                          <a:latin typeface="Arial" panose="020B0604020202020204" pitchFamily="34" charset="0"/>
                          <a:ea typeface="Calibri"/>
                          <a:cs typeface="Arial" panose="020B0604020202020204" pitchFamily="34" charset="0"/>
                        </a:rPr>
                        <a:t> of alcoholics </a:t>
                      </a:r>
                      <a:endParaRPr lang="en-GB" sz="900" b="0" dirty="0">
                        <a:solidFill>
                          <a:schemeClr val="tx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nSpc>
                          <a:spcPct val="115000"/>
                        </a:lnSpc>
                        <a:spcAft>
                          <a:spcPts val="0"/>
                        </a:spcAft>
                      </a:pPr>
                      <a:r>
                        <a:rPr lang="en-GB" sz="900" b="0" dirty="0">
                          <a:solidFill>
                            <a:schemeClr val="tx1"/>
                          </a:solidFill>
                          <a:effectLst/>
                          <a:latin typeface="Arial" panose="020B0604020202020204" pitchFamily="34" charset="0"/>
                          <a:cs typeface="Arial" panose="020B0604020202020204" pitchFamily="34" charset="0"/>
                        </a:rPr>
                        <a:t>020 7593 2070</a:t>
                      </a:r>
                      <a:endParaRPr lang="en-GB" sz="900" b="0" dirty="0">
                        <a:solidFill>
                          <a:schemeClr val="tx1"/>
                        </a:solidFill>
                        <a:effectLst/>
                        <a:latin typeface="Arial" panose="020B0604020202020204" pitchFamily="34" charset="0"/>
                        <a:ea typeface="Calibri"/>
                        <a:cs typeface="Arial" panose="020B0604020202020204" pitchFamily="34" charset="0"/>
                      </a:endParaRPr>
                    </a:p>
                  </a:txBody>
                  <a:tcPr marL="10869" marR="10869" marT="0" marB="0"/>
                </a:tc>
              </a:tr>
              <a:tr h="216646">
                <a:tc>
                  <a:txBody>
                    <a:bodyPr/>
                    <a:lstStyle/>
                    <a:p>
                      <a:pPr>
                        <a:lnSpc>
                          <a:spcPct val="115000"/>
                        </a:lnSpc>
                        <a:spcAft>
                          <a:spcPts val="0"/>
                        </a:spcAft>
                      </a:pPr>
                      <a:r>
                        <a:rPr lang="en-GB" sz="900" b="0" dirty="0" smtClean="0">
                          <a:solidFill>
                            <a:schemeClr val="tx1"/>
                          </a:solidFill>
                          <a:effectLst/>
                          <a:latin typeface="Arial" panose="020B0604020202020204" pitchFamily="34" charset="0"/>
                          <a:cs typeface="Arial" panose="020B0604020202020204" pitchFamily="34" charset="0"/>
                          <a:hlinkClick r:id="rId16"/>
                        </a:rPr>
                        <a:t>NACOA</a:t>
                      </a:r>
                      <a:endParaRPr lang="en-GB" sz="900" b="0" dirty="0">
                        <a:solidFill>
                          <a:schemeClr val="tx1"/>
                        </a:solidFill>
                        <a:effectLst/>
                        <a:latin typeface="Arial" panose="020B0604020202020204" pitchFamily="34" charset="0"/>
                        <a:cs typeface="Arial" panose="020B0604020202020204" pitchFamily="34" charset="0"/>
                      </a:endParaRPr>
                    </a:p>
                  </a:txBody>
                  <a:tcPr marL="10869" marR="10869"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0" dirty="0" smtClean="0">
                          <a:solidFill>
                            <a:schemeClr val="tx1"/>
                          </a:solidFill>
                          <a:effectLst/>
                          <a:latin typeface="Arial" panose="020B0604020202020204" pitchFamily="34" charset="0"/>
                          <a:ea typeface="Calibri"/>
                          <a:cs typeface="Arial" panose="020B0604020202020204" pitchFamily="34" charset="0"/>
                        </a:rPr>
                        <a:t>Helpline</a:t>
                      </a:r>
                      <a:r>
                        <a:rPr lang="en-GB" sz="900" b="0" baseline="0" dirty="0" smtClean="0">
                          <a:solidFill>
                            <a:schemeClr val="tx1"/>
                          </a:solidFill>
                          <a:effectLst/>
                          <a:latin typeface="Arial" panose="020B0604020202020204" pitchFamily="34" charset="0"/>
                          <a:ea typeface="Calibri"/>
                          <a:cs typeface="Arial" panose="020B0604020202020204" pitchFamily="34" charset="0"/>
                        </a:rPr>
                        <a:t> for</a:t>
                      </a:r>
                      <a:r>
                        <a:rPr lang="en-GB" sz="900" b="0" dirty="0" smtClean="0">
                          <a:solidFill>
                            <a:schemeClr val="tx1"/>
                          </a:solidFill>
                          <a:effectLst/>
                          <a:latin typeface="Arial" panose="020B0604020202020204" pitchFamily="34" charset="0"/>
                          <a:ea typeface="Calibri"/>
                          <a:cs typeface="Arial" panose="020B0604020202020204" pitchFamily="34" charset="0"/>
                        </a:rPr>
                        <a:t> children of alcoholics </a:t>
                      </a:r>
                    </a:p>
                  </a:txBody>
                  <a:tcPr marL="10869" marR="10869" marT="0" marB="0"/>
                </a:tc>
                <a:tc>
                  <a:txBody>
                    <a:bodyPr/>
                    <a:lstStyle/>
                    <a:p>
                      <a:pPr>
                        <a:lnSpc>
                          <a:spcPct val="115000"/>
                        </a:lnSpc>
                        <a:spcAft>
                          <a:spcPts val="0"/>
                        </a:spcAft>
                      </a:pPr>
                      <a:r>
                        <a:rPr lang="en-GB" sz="900" b="0" dirty="0" smtClean="0">
                          <a:solidFill>
                            <a:schemeClr val="tx1"/>
                          </a:solidFill>
                          <a:effectLst/>
                          <a:latin typeface="Arial" panose="020B0604020202020204" pitchFamily="34" charset="0"/>
                          <a:cs typeface="Arial" panose="020B0604020202020204" pitchFamily="34" charset="0"/>
                        </a:rPr>
                        <a:t>0800 358 3456</a:t>
                      </a:r>
                    </a:p>
                    <a:p>
                      <a:pPr marL="0" marR="0" indent="0" algn="l" defTabSz="914400" rtl="0" eaLnBrk="1" fontAlgn="auto" latinLnBrk="0" hangingPunct="1">
                        <a:lnSpc>
                          <a:spcPct val="115000"/>
                        </a:lnSpc>
                        <a:spcBef>
                          <a:spcPts val="0"/>
                        </a:spcBef>
                        <a:spcAft>
                          <a:spcPts val="0"/>
                        </a:spcAft>
                        <a:buClrTx/>
                        <a:buSzTx/>
                        <a:buFontTx/>
                        <a:buNone/>
                        <a:tabLst/>
                        <a:defRPr/>
                      </a:pPr>
                      <a:r>
                        <a:rPr lang="en-GB" sz="900" b="0" dirty="0" smtClean="0">
                          <a:solidFill>
                            <a:schemeClr val="tx1"/>
                          </a:solidFill>
                          <a:effectLst/>
                          <a:latin typeface="Arial" panose="020B0604020202020204" pitchFamily="34" charset="0"/>
                          <a:cs typeface="Arial" panose="020B0604020202020204" pitchFamily="34" charset="0"/>
                        </a:rPr>
                        <a:t>Online forum: </a:t>
                      </a:r>
                      <a:r>
                        <a:rPr lang="en-GB" sz="900" b="0" u="sng" dirty="0" smtClean="0">
                          <a:solidFill>
                            <a:schemeClr val="tx1"/>
                          </a:solidFill>
                          <a:effectLst/>
                          <a:latin typeface="Arial" panose="020B0604020202020204" pitchFamily="34" charset="0"/>
                          <a:cs typeface="Arial" panose="020B0604020202020204" pitchFamily="34" charset="0"/>
                          <a:hlinkClick r:id="rId17"/>
                        </a:rPr>
                        <a:t>http://www.nacoa.org.uk/messageboards/</a:t>
                      </a:r>
                      <a:r>
                        <a:rPr lang="en-GB" sz="900" b="0" dirty="0" smtClean="0">
                          <a:solidFill>
                            <a:schemeClr val="tx1"/>
                          </a:solidFill>
                          <a:effectLst/>
                          <a:latin typeface="Arial" panose="020B0604020202020204" pitchFamily="34" charset="0"/>
                          <a:cs typeface="Arial" panose="020B0604020202020204" pitchFamily="34" charset="0"/>
                        </a:rPr>
                        <a:t> </a:t>
                      </a:r>
                      <a:endParaRPr lang="en-GB" sz="900" b="0" dirty="0" smtClean="0">
                        <a:solidFill>
                          <a:schemeClr val="tx1"/>
                        </a:solidFill>
                        <a:effectLst/>
                        <a:latin typeface="Arial" panose="020B0604020202020204" pitchFamily="34" charset="0"/>
                        <a:ea typeface="Calibri"/>
                        <a:cs typeface="Arial" panose="020B0604020202020204" pitchFamily="34" charset="0"/>
                      </a:endParaRPr>
                    </a:p>
                  </a:txBody>
                  <a:tcPr marL="10869" marR="10869" marT="0" marB="0"/>
                </a:tc>
              </a:tr>
            </a:tbl>
          </a:graphicData>
        </a:graphic>
      </p:graphicFrame>
      <p:sp>
        <p:nvSpPr>
          <p:cNvPr id="3" name="TextBox 2"/>
          <p:cNvSpPr txBox="1"/>
          <p:nvPr/>
        </p:nvSpPr>
        <p:spPr>
          <a:xfrm>
            <a:off x="251520" y="260648"/>
            <a:ext cx="4320480" cy="369332"/>
          </a:xfrm>
          <a:prstGeom prst="rect">
            <a:avLst/>
          </a:prstGeom>
          <a:noFill/>
        </p:spPr>
        <p:txBody>
          <a:bodyPr wrap="square" rtlCol="0">
            <a:spAutoFit/>
          </a:bodyPr>
          <a:lstStyle/>
          <a:p>
            <a:r>
              <a:rPr lang="en-GB" b="1" dirty="0" smtClean="0"/>
              <a:t>Addiction</a:t>
            </a:r>
            <a:endParaRPr lang="en-GB" b="1" dirty="0"/>
          </a:p>
        </p:txBody>
      </p:sp>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306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75900490"/>
              </p:ext>
            </p:extLst>
          </p:nvPr>
        </p:nvGraphicFramePr>
        <p:xfrm>
          <a:off x="287524" y="652875"/>
          <a:ext cx="8568952" cy="3877564"/>
        </p:xfrm>
        <a:graphic>
          <a:graphicData uri="http://schemas.openxmlformats.org/drawingml/2006/table">
            <a:tbl>
              <a:tblPr firstRow="1" firstCol="1" bandRow="1">
                <a:tableStyleId>{5C22544A-7EE6-4342-B048-85BDC9FD1C3A}</a:tableStyleId>
              </a:tblPr>
              <a:tblGrid>
                <a:gridCol w="1260140"/>
                <a:gridCol w="2262836"/>
                <a:gridCol w="1337564"/>
                <a:gridCol w="3708412"/>
              </a:tblGrid>
              <a:tr h="33330">
                <a:tc>
                  <a:txBody>
                    <a:bodyPr/>
                    <a:lstStyle/>
                    <a:p>
                      <a:pPr>
                        <a:lnSpc>
                          <a:spcPct val="115000"/>
                        </a:lnSpc>
                        <a:spcAft>
                          <a:spcPts val="0"/>
                        </a:spcAft>
                      </a:pPr>
                      <a:r>
                        <a:rPr lang="en-GB" sz="1100" b="1" dirty="0">
                          <a:solidFill>
                            <a:schemeClr val="bg1"/>
                          </a:solidFill>
                          <a:effectLst/>
                          <a:latin typeface="Arial" panose="020B0604020202020204" pitchFamily="34" charset="0"/>
                          <a:cs typeface="Arial" panose="020B0604020202020204" pitchFamily="34" charset="0"/>
                        </a:rPr>
                        <a:t>ORGANISATION</a:t>
                      </a:r>
                      <a:endParaRPr lang="en-GB" sz="1100" b="1" dirty="0">
                        <a:solidFill>
                          <a:schemeClr val="bg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nSpc>
                          <a:spcPct val="115000"/>
                        </a:lnSpc>
                        <a:spcAft>
                          <a:spcPts val="0"/>
                        </a:spcAft>
                      </a:pPr>
                      <a:r>
                        <a:rPr lang="en-GB" sz="1100" b="1" dirty="0" smtClean="0">
                          <a:solidFill>
                            <a:schemeClr val="bg1"/>
                          </a:solidFill>
                          <a:effectLst/>
                          <a:latin typeface="Arial" panose="020B0604020202020204" pitchFamily="34" charset="0"/>
                          <a:ea typeface="Calibri"/>
                          <a:cs typeface="Arial" panose="020B0604020202020204" pitchFamily="34" charset="0"/>
                        </a:rPr>
                        <a:t>SERVICES</a:t>
                      </a:r>
                      <a:endParaRPr lang="en-GB" sz="1100" b="1" dirty="0">
                        <a:solidFill>
                          <a:schemeClr val="bg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nSpc>
                          <a:spcPct val="115000"/>
                        </a:lnSpc>
                        <a:spcAft>
                          <a:spcPts val="0"/>
                        </a:spcAft>
                      </a:pPr>
                      <a:r>
                        <a:rPr lang="en-GB" sz="1100" b="1" dirty="0" smtClean="0">
                          <a:solidFill>
                            <a:schemeClr val="bg1"/>
                          </a:solidFill>
                          <a:effectLst/>
                          <a:latin typeface="Arial" panose="020B0604020202020204" pitchFamily="34" charset="0"/>
                          <a:ea typeface="Calibri"/>
                          <a:cs typeface="Arial" panose="020B0604020202020204" pitchFamily="34" charset="0"/>
                        </a:rPr>
                        <a:t>WHO’S ELIGIBLE?</a:t>
                      </a:r>
                      <a:endParaRPr lang="en-GB" sz="1100" b="1" dirty="0">
                        <a:solidFill>
                          <a:schemeClr val="bg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nSpc>
                          <a:spcPct val="115000"/>
                        </a:lnSpc>
                        <a:spcAft>
                          <a:spcPts val="0"/>
                        </a:spcAft>
                      </a:pPr>
                      <a:r>
                        <a:rPr lang="en-GB" sz="1100" b="1" dirty="0" smtClean="0">
                          <a:solidFill>
                            <a:schemeClr val="bg1"/>
                          </a:solidFill>
                          <a:effectLst/>
                          <a:latin typeface="Arial" panose="020B0604020202020204" pitchFamily="34" charset="0"/>
                          <a:cs typeface="Arial" panose="020B0604020202020204" pitchFamily="34" charset="0"/>
                        </a:rPr>
                        <a:t>CONTACT</a:t>
                      </a:r>
                    </a:p>
                    <a:p>
                      <a:pPr>
                        <a:lnSpc>
                          <a:spcPct val="115000"/>
                        </a:lnSpc>
                        <a:spcAft>
                          <a:spcPts val="0"/>
                        </a:spcAft>
                      </a:pPr>
                      <a:endParaRPr lang="en-GB" sz="1100" b="1" dirty="0">
                        <a:solidFill>
                          <a:schemeClr val="bg1"/>
                        </a:solidFill>
                        <a:effectLst/>
                        <a:latin typeface="Arial" panose="020B0604020202020204" pitchFamily="34" charset="0"/>
                        <a:ea typeface="Calibri"/>
                        <a:cs typeface="Arial" panose="020B0604020202020204" pitchFamily="34" charset="0"/>
                      </a:endParaRPr>
                    </a:p>
                  </a:txBody>
                  <a:tcPr marL="10869" marR="10869" marT="0" marB="0"/>
                </a:tc>
              </a:tr>
              <a:tr h="0">
                <a:tc>
                  <a:txBody>
                    <a:bodyPr/>
                    <a:lstStyle/>
                    <a:p>
                      <a:pPr algn="l">
                        <a:lnSpc>
                          <a:spcPct val="115000"/>
                        </a:lnSpc>
                        <a:spcAft>
                          <a:spcPts val="1000"/>
                        </a:spcAft>
                      </a:pPr>
                      <a:r>
                        <a:rPr lang="en-GB" sz="1200" u="sng" dirty="0">
                          <a:solidFill>
                            <a:srgbClr val="0000FF"/>
                          </a:solidFill>
                          <a:effectLst/>
                          <a:latin typeface="Arial"/>
                          <a:ea typeface="Calibri"/>
                          <a:cs typeface="Times New Roman"/>
                          <a:hlinkClick r:id="rId3"/>
                        </a:rPr>
                        <a:t>Aurora Project</a:t>
                      </a:r>
                      <a:r>
                        <a:rPr lang="en-GB" sz="1200" dirty="0">
                          <a:effectLst/>
                          <a:latin typeface="Arial"/>
                          <a:ea typeface="Calibri"/>
                          <a:cs typeface="Times New Roman"/>
                        </a:rPr>
                        <a:t> </a:t>
                      </a:r>
                    </a:p>
                  </a:txBody>
                  <a:tcPr marL="10795" marR="10795" marT="9525"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solidFill>
                            <a:schemeClr val="tx1"/>
                          </a:solidFill>
                          <a:effectLst/>
                          <a:latin typeface="Arial" panose="020B0604020202020204" pitchFamily="34" charset="0"/>
                          <a:cs typeface="Arial" panose="020B0604020202020204" pitchFamily="34" charset="0"/>
                        </a:rPr>
                        <a:t>Peer Mentoring to individuals in treatment for substance and alcohol use within Lambeth&amp; Wandsworth.</a:t>
                      </a:r>
                    </a:p>
                  </a:txBody>
                  <a:tcPr marL="10869" marR="10869"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solidFill>
                            <a:schemeClr val="tx1"/>
                          </a:solidFill>
                          <a:effectLst/>
                          <a:latin typeface="Arial" panose="020B0604020202020204" pitchFamily="34" charset="0"/>
                          <a:cs typeface="Arial" panose="020B0604020202020204" pitchFamily="34" charset="0"/>
                        </a:rPr>
                        <a:t>All</a:t>
                      </a:r>
                      <a:r>
                        <a:rPr lang="en-GB" sz="1100" b="0" baseline="0" dirty="0" smtClean="0">
                          <a:solidFill>
                            <a:schemeClr val="tx1"/>
                          </a:solidFill>
                          <a:effectLst/>
                          <a:latin typeface="Arial" panose="020B0604020202020204" pitchFamily="34" charset="0"/>
                          <a:cs typeface="Arial" panose="020B0604020202020204" pitchFamily="34" charset="0"/>
                        </a:rPr>
                        <a:t> </a:t>
                      </a:r>
                      <a:endParaRPr lang="en-GB" sz="1100" b="0" dirty="0" smtClean="0">
                        <a:solidFill>
                          <a:schemeClr val="tx1"/>
                        </a:solidFill>
                        <a:effectLst/>
                        <a:latin typeface="Arial" panose="020B0604020202020204" pitchFamily="34" charset="0"/>
                        <a:cs typeface="Arial" panose="020B0604020202020204" pitchFamily="34" charset="0"/>
                      </a:endParaRPr>
                    </a:p>
                  </a:txBody>
                  <a:tcPr marL="10869" marR="10869" marT="0" marB="0"/>
                </a:tc>
                <a:tc>
                  <a:txBody>
                    <a:bodyPr/>
                    <a:lstStyle/>
                    <a:p>
                      <a:pPr algn="l">
                        <a:lnSpc>
                          <a:spcPct val="115000"/>
                        </a:lnSpc>
                        <a:spcAft>
                          <a:spcPts val="1000"/>
                        </a:spcAft>
                      </a:pPr>
                      <a:r>
                        <a:rPr lang="en-GB" sz="1200" dirty="0">
                          <a:effectLst/>
                          <a:latin typeface="Arial"/>
                          <a:ea typeface="Calibri"/>
                          <a:cs typeface="Arial"/>
                        </a:rPr>
                        <a:t>140 Stockwell Road, Brixton</a:t>
                      </a:r>
                      <a:br>
                        <a:rPr lang="en-GB" sz="1200" dirty="0">
                          <a:effectLst/>
                          <a:latin typeface="Arial"/>
                          <a:ea typeface="Calibri"/>
                          <a:cs typeface="Arial"/>
                        </a:rPr>
                      </a:br>
                      <a:r>
                        <a:rPr lang="en-GB" sz="1200" dirty="0">
                          <a:effectLst/>
                          <a:latin typeface="Arial"/>
                          <a:ea typeface="Calibri"/>
                          <a:cs typeface="Arial"/>
                        </a:rPr>
                        <a:t>London, SW9 9TQ.</a:t>
                      </a:r>
                      <a:br>
                        <a:rPr lang="en-GB" sz="1200" dirty="0">
                          <a:effectLst/>
                          <a:latin typeface="Arial"/>
                          <a:ea typeface="Calibri"/>
                          <a:cs typeface="Arial"/>
                        </a:rPr>
                      </a:br>
                      <a:r>
                        <a:rPr lang="en-GB" sz="1200" dirty="0">
                          <a:effectLst/>
                          <a:latin typeface="Arial"/>
                          <a:ea typeface="Calibri"/>
                          <a:cs typeface="Arial"/>
                        </a:rPr>
                        <a:t>Opening Hours</a:t>
                      </a:r>
                      <a:r>
                        <a:rPr lang="en-GB" sz="1200" dirty="0" smtClean="0">
                          <a:effectLst/>
                          <a:latin typeface="Arial"/>
                          <a:ea typeface="Calibri"/>
                          <a:cs typeface="Arial"/>
                        </a:rPr>
                        <a:t>:</a:t>
                      </a:r>
                    </a:p>
                    <a:p>
                      <a:pPr algn="l">
                        <a:lnSpc>
                          <a:spcPct val="115000"/>
                        </a:lnSpc>
                        <a:spcAft>
                          <a:spcPts val="1000"/>
                        </a:spcAft>
                      </a:pPr>
                      <a:r>
                        <a:rPr lang="en-GB" sz="1200" dirty="0">
                          <a:effectLst/>
                          <a:latin typeface="Arial"/>
                          <a:ea typeface="Calibri"/>
                          <a:cs typeface="Arial"/>
                        </a:rPr>
                        <a:t/>
                      </a:r>
                      <a:br>
                        <a:rPr lang="en-GB" sz="1200" dirty="0">
                          <a:effectLst/>
                          <a:latin typeface="Arial"/>
                          <a:ea typeface="Calibri"/>
                          <a:cs typeface="Arial"/>
                        </a:rPr>
                      </a:br>
                      <a:r>
                        <a:rPr lang="en-GB" sz="1200" dirty="0">
                          <a:effectLst/>
                          <a:latin typeface="Arial"/>
                          <a:ea typeface="Calibri"/>
                          <a:cs typeface="Arial"/>
                        </a:rPr>
                        <a:t>10am - 5pm, Mon. - Fri.</a:t>
                      </a:r>
                      <a:endParaRPr lang="en-GB" sz="1200" dirty="0">
                        <a:effectLst/>
                        <a:latin typeface="Arial"/>
                        <a:ea typeface="Calibri"/>
                        <a:cs typeface="Times New Roman"/>
                      </a:endParaRPr>
                    </a:p>
                  </a:txBody>
                  <a:tcPr marL="114300" marR="114300" marT="0" marB="0"/>
                </a:tc>
              </a:tr>
              <a:tr h="33330">
                <a:tc>
                  <a:txBody>
                    <a:bodyPr/>
                    <a:lstStyle/>
                    <a:p>
                      <a:pPr>
                        <a:lnSpc>
                          <a:spcPct val="115000"/>
                        </a:lnSpc>
                        <a:spcAft>
                          <a:spcPts val="0"/>
                        </a:spcAft>
                      </a:pPr>
                      <a:r>
                        <a:rPr lang="en-GB" sz="1100" u="sng" dirty="0" smtClean="0">
                          <a:solidFill>
                            <a:srgbClr val="0000FF"/>
                          </a:solidFill>
                          <a:effectLst/>
                          <a:latin typeface="+mn-lt"/>
                          <a:ea typeface="Calibri"/>
                          <a:cs typeface="Times New Roman"/>
                          <a:hlinkClick r:id="rId4"/>
                        </a:rPr>
                        <a:t>Lorraine Hewitt House</a:t>
                      </a:r>
                      <a:endParaRPr lang="en-GB" sz="1100" b="0" dirty="0">
                        <a:solidFill>
                          <a:schemeClr val="tx1"/>
                        </a:solidFill>
                        <a:effectLst/>
                        <a:latin typeface="Arial" panose="020B0604020202020204" pitchFamily="34" charset="0"/>
                        <a:cs typeface="Arial" panose="020B0604020202020204" pitchFamily="34" charset="0"/>
                      </a:endParaRPr>
                    </a:p>
                  </a:txBody>
                  <a:tcPr marL="10869" marR="10869" marT="0" marB="0">
                    <a:solidFill>
                      <a:srgbClr val="CDE0E8"/>
                    </a:solidFill>
                  </a:tcPr>
                </a:tc>
                <a:tc>
                  <a:txBody>
                    <a:bodyPr/>
                    <a:lstStyle/>
                    <a:p>
                      <a:pPr>
                        <a:lnSpc>
                          <a:spcPct val="115000"/>
                        </a:lnSpc>
                        <a:spcAft>
                          <a:spcPts val="0"/>
                        </a:spcAft>
                      </a:pPr>
                      <a:r>
                        <a:rPr lang="en-GB" sz="1100" dirty="0" smtClean="0">
                          <a:effectLst/>
                          <a:latin typeface="+mn-lt"/>
                          <a:ea typeface="Calibri"/>
                          <a:cs typeface="Times New Roman"/>
                        </a:rPr>
                        <a:t>The Lambeth Addiction Treatment Consortium at Lorraine Hewitt House offers support to anyone over the age of 18 with alcohol or drug problems who lives in Lambeth or has strong connections to the borough.</a:t>
                      </a:r>
                      <a:endParaRPr lang="en-GB" sz="1100" b="0" dirty="0">
                        <a:solidFill>
                          <a:schemeClr val="tx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nSpc>
                          <a:spcPct val="115000"/>
                        </a:lnSpc>
                        <a:spcAft>
                          <a:spcPts val="0"/>
                        </a:spcAft>
                      </a:pPr>
                      <a:r>
                        <a:rPr lang="en-GB" sz="1100" dirty="0" smtClean="0">
                          <a:effectLst/>
                          <a:latin typeface="+mn-lt"/>
                          <a:ea typeface="Calibri"/>
                          <a:cs typeface="Times New Roman"/>
                        </a:rPr>
                        <a:t>18+ Lambeth residents </a:t>
                      </a:r>
                      <a:endParaRPr lang="en-GB" sz="1100" b="0" dirty="0">
                        <a:solidFill>
                          <a:schemeClr val="tx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gn="l">
                        <a:lnSpc>
                          <a:spcPct val="115000"/>
                        </a:lnSpc>
                        <a:spcAft>
                          <a:spcPts val="1000"/>
                        </a:spcAft>
                      </a:pPr>
                      <a:r>
                        <a:rPr lang="en-GB" sz="1100" dirty="0">
                          <a:effectLst/>
                          <a:latin typeface="Arial"/>
                          <a:ea typeface="Calibri"/>
                          <a:cs typeface="Times New Roman"/>
                        </a:rPr>
                        <a:t>Lorraine Hewitt House</a:t>
                      </a:r>
                      <a:br>
                        <a:rPr lang="en-GB" sz="1100" dirty="0">
                          <a:effectLst/>
                          <a:latin typeface="Arial"/>
                          <a:ea typeface="Calibri"/>
                          <a:cs typeface="Times New Roman"/>
                        </a:rPr>
                      </a:br>
                      <a:r>
                        <a:rPr lang="en-GB" sz="1100" dirty="0">
                          <a:effectLst/>
                          <a:latin typeface="Arial"/>
                          <a:ea typeface="Calibri"/>
                          <a:cs typeface="Times New Roman"/>
                        </a:rPr>
                        <a:t>12-14 Brighton Terrace</a:t>
                      </a:r>
                      <a:br>
                        <a:rPr lang="en-GB" sz="1100" dirty="0">
                          <a:effectLst/>
                          <a:latin typeface="Arial"/>
                          <a:ea typeface="Calibri"/>
                          <a:cs typeface="Times New Roman"/>
                        </a:rPr>
                      </a:br>
                      <a:r>
                        <a:rPr lang="en-GB" sz="1100" dirty="0">
                          <a:effectLst/>
                          <a:latin typeface="Arial"/>
                          <a:ea typeface="Calibri"/>
                          <a:cs typeface="Times New Roman"/>
                        </a:rPr>
                        <a:t>SW9 8DG</a:t>
                      </a:r>
                    </a:p>
                    <a:p>
                      <a:pPr algn="l">
                        <a:lnSpc>
                          <a:spcPct val="115000"/>
                        </a:lnSpc>
                        <a:spcAft>
                          <a:spcPts val="1000"/>
                        </a:spcAft>
                      </a:pPr>
                      <a:r>
                        <a:rPr lang="en-GB" sz="1100" dirty="0">
                          <a:effectLst/>
                          <a:latin typeface="Arial"/>
                          <a:ea typeface="Calibri"/>
                          <a:cs typeface="Times New Roman"/>
                        </a:rPr>
                        <a:t>Opening </a:t>
                      </a:r>
                      <a:r>
                        <a:rPr lang="en-GB" sz="1100" dirty="0" smtClean="0">
                          <a:effectLst/>
                          <a:latin typeface="Arial"/>
                          <a:ea typeface="Calibri"/>
                          <a:cs typeface="Times New Roman"/>
                        </a:rPr>
                        <a:t>hours:</a:t>
                      </a:r>
                      <a:r>
                        <a:rPr lang="en-GB" sz="1100" baseline="0" dirty="0" smtClean="0">
                          <a:effectLst/>
                          <a:latin typeface="Arial"/>
                          <a:ea typeface="Calibri"/>
                          <a:cs typeface="Times New Roman"/>
                        </a:rPr>
                        <a:t> </a:t>
                      </a:r>
                      <a:r>
                        <a:rPr lang="en-GB" sz="1100" dirty="0" smtClean="0">
                          <a:effectLst/>
                          <a:latin typeface="Arial"/>
                          <a:ea typeface="Calibri"/>
                          <a:cs typeface="Times New Roman"/>
                        </a:rPr>
                        <a:t>9.00 </a:t>
                      </a:r>
                      <a:r>
                        <a:rPr lang="en-GB" sz="1100" dirty="0">
                          <a:effectLst/>
                          <a:latin typeface="Arial"/>
                          <a:ea typeface="Calibri"/>
                          <a:cs typeface="Times New Roman"/>
                        </a:rPr>
                        <a:t>AM - 4.45PM </a:t>
                      </a:r>
                      <a:r>
                        <a:rPr lang="en-GB" sz="1100" dirty="0" smtClean="0">
                          <a:effectLst/>
                          <a:latin typeface="Arial"/>
                          <a:ea typeface="Calibri"/>
                          <a:cs typeface="Times New Roman"/>
                        </a:rPr>
                        <a:t> Mon </a:t>
                      </a:r>
                      <a:r>
                        <a:rPr lang="en-GB" sz="1100" dirty="0">
                          <a:effectLst/>
                          <a:latin typeface="Arial"/>
                          <a:ea typeface="Calibri"/>
                          <a:cs typeface="Times New Roman"/>
                        </a:rPr>
                        <a:t>- Fri</a:t>
                      </a:r>
                    </a:p>
                    <a:p>
                      <a:pPr algn="l">
                        <a:lnSpc>
                          <a:spcPct val="115000"/>
                        </a:lnSpc>
                        <a:spcAft>
                          <a:spcPts val="1000"/>
                        </a:spcAft>
                      </a:pPr>
                      <a:r>
                        <a:rPr lang="en-GB" sz="1100" dirty="0">
                          <a:effectLst/>
                          <a:latin typeface="Arial"/>
                          <a:ea typeface="Calibri"/>
                          <a:cs typeface="Times New Roman"/>
                        </a:rPr>
                        <a:t>Self-referral drop in </a:t>
                      </a:r>
                      <a:r>
                        <a:rPr lang="en-GB" sz="1100" baseline="0" dirty="0" smtClean="0">
                          <a:effectLst/>
                          <a:latin typeface="Arial"/>
                          <a:ea typeface="Calibri"/>
                          <a:cs typeface="Times New Roman"/>
                        </a:rPr>
                        <a:t>   </a:t>
                      </a:r>
                      <a:r>
                        <a:rPr lang="en-GB" sz="1100" dirty="0" smtClean="0">
                          <a:effectLst/>
                          <a:latin typeface="Arial"/>
                          <a:ea typeface="Calibri"/>
                          <a:cs typeface="Times New Roman"/>
                        </a:rPr>
                        <a:t>Tel</a:t>
                      </a:r>
                      <a:r>
                        <a:rPr lang="en-GB" sz="1100" dirty="0">
                          <a:effectLst/>
                          <a:latin typeface="Arial"/>
                          <a:ea typeface="Calibri"/>
                          <a:cs typeface="Times New Roman"/>
                        </a:rPr>
                        <a:t>: 0203 2281 500</a:t>
                      </a:r>
                    </a:p>
                  </a:txBody>
                  <a:tcPr marL="114300" marR="114300" marT="0" marB="0"/>
                </a:tc>
              </a:tr>
              <a:tr h="3333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100" b="1" i="0" u="sng" strike="noStrike" kern="1200" cap="none" spc="0" normalizeH="0" baseline="0" noProof="0" dirty="0" smtClean="0">
                          <a:ln>
                            <a:noFill/>
                          </a:ln>
                          <a:solidFill>
                            <a:srgbClr val="0000FF"/>
                          </a:solidFill>
                          <a:effectLst/>
                          <a:uLnTx/>
                          <a:uFillTx/>
                          <a:latin typeface="+mn-lt"/>
                          <a:ea typeface="Calibri"/>
                          <a:cs typeface="Times New Roman"/>
                          <a:hlinkClick r:id="rId5"/>
                        </a:rPr>
                        <a:t>The Harbour</a:t>
                      </a:r>
                      <a:endPar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a:lnSpc>
                          <a:spcPct val="115000"/>
                        </a:lnSpc>
                        <a:spcAft>
                          <a:spcPts val="0"/>
                        </a:spcAft>
                      </a:pPr>
                      <a:endParaRPr lang="en-GB" sz="1100" b="0" baseline="0" dirty="0" smtClean="0">
                        <a:solidFill>
                          <a:schemeClr val="tx1"/>
                        </a:solidFill>
                        <a:effectLst/>
                        <a:latin typeface="Arial" panose="020B0604020202020204" pitchFamily="34" charset="0"/>
                        <a:cs typeface="Arial" panose="020B0604020202020204" pitchFamily="34" charset="0"/>
                      </a:endParaRPr>
                    </a:p>
                    <a:p>
                      <a:pPr>
                        <a:lnSpc>
                          <a:spcPct val="115000"/>
                        </a:lnSpc>
                        <a:spcAft>
                          <a:spcPts val="0"/>
                        </a:spcAft>
                      </a:pPr>
                      <a:endParaRPr lang="en-GB" sz="1100" b="0" baseline="0" dirty="0" smtClean="0">
                        <a:solidFill>
                          <a:schemeClr val="tx1"/>
                        </a:solidFill>
                        <a:effectLst/>
                        <a:latin typeface="Arial" panose="020B0604020202020204" pitchFamily="34" charset="0"/>
                        <a:cs typeface="Arial" panose="020B0604020202020204" pitchFamily="34" charset="0"/>
                      </a:endParaRPr>
                    </a:p>
                    <a:p>
                      <a:pPr>
                        <a:lnSpc>
                          <a:spcPct val="115000"/>
                        </a:lnSpc>
                        <a:spcAft>
                          <a:spcPts val="0"/>
                        </a:spcAft>
                      </a:pPr>
                      <a:endParaRPr lang="en-GB" sz="1100" b="0" baseline="0" dirty="0" smtClean="0">
                        <a:solidFill>
                          <a:schemeClr val="tx1"/>
                        </a:solidFill>
                        <a:effectLst/>
                        <a:latin typeface="Arial" panose="020B0604020202020204" pitchFamily="34" charset="0"/>
                        <a:cs typeface="Arial" panose="020B0604020202020204" pitchFamily="34" charset="0"/>
                      </a:endParaRPr>
                    </a:p>
                    <a:p>
                      <a:pPr>
                        <a:lnSpc>
                          <a:spcPct val="115000"/>
                        </a:lnSpc>
                        <a:spcAft>
                          <a:spcPts val="0"/>
                        </a:spcAft>
                      </a:pPr>
                      <a:endParaRPr lang="en-GB" sz="1100" b="0" baseline="0" dirty="0" smtClean="0">
                        <a:solidFill>
                          <a:schemeClr val="tx1"/>
                        </a:solidFill>
                        <a:effectLst/>
                        <a:latin typeface="Arial" panose="020B0604020202020204" pitchFamily="34" charset="0"/>
                        <a:cs typeface="Arial" panose="020B0604020202020204" pitchFamily="34" charset="0"/>
                      </a:endParaRPr>
                    </a:p>
                  </a:txBody>
                  <a:tcPr marL="10869" marR="10869" marT="0" marB="0">
                    <a:solidFill>
                      <a:srgbClr val="CDE0E8"/>
                    </a:solidFill>
                  </a:tcPr>
                </a:tc>
                <a:tc>
                  <a:txBody>
                    <a:bodyPr/>
                    <a:lstStyle/>
                    <a:p>
                      <a:pPr>
                        <a:lnSpc>
                          <a:spcPct val="115000"/>
                        </a:lnSpc>
                        <a:spcAft>
                          <a:spcPts val="0"/>
                        </a:spcAft>
                      </a:pPr>
                      <a:r>
                        <a:rPr lang="en-GB" sz="1100" b="0" dirty="0" smtClean="0">
                          <a:effectLst/>
                          <a:latin typeface="+mn-lt"/>
                        </a:rPr>
                        <a:t>A full group programme e.g. Relapse Prevention, SMART Recovery, Women’s Group</a:t>
                      </a:r>
                      <a:endParaRPr lang="en-GB" sz="1100" b="0" dirty="0" smtClean="0">
                        <a:solidFill>
                          <a:schemeClr val="tx1"/>
                        </a:solidFill>
                        <a:effectLst/>
                        <a:latin typeface="+mn-lt"/>
                        <a:ea typeface="Calibri"/>
                        <a:cs typeface="Arial" panose="020B0604020202020204" pitchFamily="34" charset="0"/>
                      </a:endParaRPr>
                    </a:p>
                    <a:p>
                      <a:pPr>
                        <a:lnSpc>
                          <a:spcPct val="115000"/>
                        </a:lnSpc>
                        <a:spcAft>
                          <a:spcPts val="0"/>
                        </a:spcAft>
                      </a:pPr>
                      <a:endParaRPr lang="en-GB" sz="1100" b="0" dirty="0">
                        <a:solidFill>
                          <a:schemeClr val="tx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pPr>
                        <a:lnSpc>
                          <a:spcPct val="115000"/>
                        </a:lnSpc>
                        <a:spcAft>
                          <a:spcPts val="0"/>
                        </a:spcAft>
                      </a:pPr>
                      <a:r>
                        <a:rPr lang="en-GB" sz="1100" b="0" dirty="0" smtClean="0">
                          <a:solidFill>
                            <a:schemeClr val="tx1"/>
                          </a:solidFill>
                          <a:effectLst/>
                          <a:latin typeface="Arial" panose="020B0604020202020204" pitchFamily="34" charset="0"/>
                          <a:ea typeface="Calibri"/>
                          <a:cs typeface="Arial" panose="020B0604020202020204" pitchFamily="34" charset="0"/>
                        </a:rPr>
                        <a:t>All </a:t>
                      </a:r>
                      <a:endParaRPr lang="en-GB" sz="1100" b="0" dirty="0">
                        <a:solidFill>
                          <a:schemeClr val="tx1"/>
                        </a:solidFill>
                        <a:effectLst/>
                        <a:latin typeface="Arial" panose="020B0604020202020204" pitchFamily="34" charset="0"/>
                        <a:ea typeface="Calibri"/>
                        <a:cs typeface="Arial" panose="020B0604020202020204" pitchFamily="34" charset="0"/>
                      </a:endParaRPr>
                    </a:p>
                  </a:txBody>
                  <a:tcPr marL="10869" marR="10869" marT="0" marB="0"/>
                </a:tc>
                <a:tc>
                  <a:txBody>
                    <a:bodyPr/>
                    <a:lstStyle/>
                    <a:p>
                      <a:r>
                        <a:rPr lang="en-GB" sz="1100" dirty="0" smtClean="0">
                          <a:effectLst/>
                        </a:rPr>
                        <a:t>Community Link Team</a:t>
                      </a:r>
                      <a:br>
                        <a:rPr lang="en-GB" sz="1100" dirty="0" smtClean="0">
                          <a:effectLst/>
                        </a:rPr>
                      </a:br>
                      <a:r>
                        <a:rPr lang="en-GB" sz="1100" dirty="0" smtClean="0">
                          <a:effectLst/>
                        </a:rPr>
                        <a:t>245 </a:t>
                      </a:r>
                      <a:r>
                        <a:rPr lang="en-GB" sz="1100" dirty="0" err="1" smtClean="0">
                          <a:effectLst/>
                        </a:rPr>
                        <a:t>Coldharbour</a:t>
                      </a:r>
                      <a:r>
                        <a:rPr lang="en-GB" sz="1100" dirty="0" smtClean="0">
                          <a:effectLst/>
                        </a:rPr>
                        <a:t> Lane</a:t>
                      </a:r>
                      <a:br>
                        <a:rPr lang="en-GB" sz="1100" dirty="0" smtClean="0">
                          <a:effectLst/>
                        </a:rPr>
                      </a:br>
                      <a:r>
                        <a:rPr lang="en-GB" sz="1100" dirty="0" smtClean="0">
                          <a:effectLst/>
                        </a:rPr>
                        <a:t>Brixton, SW9 8RR</a:t>
                      </a:r>
                    </a:p>
                    <a:p>
                      <a:r>
                        <a:rPr lang="en-GB" sz="1100" b="1" dirty="0" smtClean="0">
                          <a:effectLst/>
                        </a:rPr>
                        <a:t>Tel: 0207 095 1980</a:t>
                      </a:r>
                      <a:endParaRPr lang="en-GB" sz="1100" dirty="0" smtClean="0">
                        <a:effectLst/>
                      </a:endParaRPr>
                    </a:p>
                    <a:p>
                      <a:pPr>
                        <a:lnSpc>
                          <a:spcPct val="115000"/>
                        </a:lnSpc>
                        <a:spcAft>
                          <a:spcPts val="0"/>
                        </a:spcAft>
                      </a:pPr>
                      <a:endParaRPr lang="en-GB" sz="1100" b="1" dirty="0">
                        <a:solidFill>
                          <a:schemeClr val="tx1"/>
                        </a:solidFill>
                        <a:effectLst/>
                        <a:latin typeface="Arial" panose="020B0604020202020204" pitchFamily="34" charset="0"/>
                        <a:ea typeface="Calibri"/>
                        <a:cs typeface="Arial" panose="020B0604020202020204" pitchFamily="34" charset="0"/>
                      </a:endParaRPr>
                    </a:p>
                  </a:txBody>
                  <a:tcPr marL="10869" marR="10869" marT="0" marB="0"/>
                </a:tc>
              </a:tr>
            </a:tbl>
          </a:graphicData>
        </a:graphic>
      </p:graphicFrame>
      <p:sp>
        <p:nvSpPr>
          <p:cNvPr id="3" name="TextBox 2"/>
          <p:cNvSpPr txBox="1"/>
          <p:nvPr/>
        </p:nvSpPr>
        <p:spPr>
          <a:xfrm>
            <a:off x="251520" y="260648"/>
            <a:ext cx="4320480" cy="369332"/>
          </a:xfrm>
          <a:prstGeom prst="rect">
            <a:avLst/>
          </a:prstGeom>
          <a:noFill/>
        </p:spPr>
        <p:txBody>
          <a:bodyPr wrap="square" rtlCol="0">
            <a:spAutoFit/>
          </a:bodyPr>
          <a:lstStyle/>
          <a:p>
            <a:r>
              <a:rPr lang="en-GB" b="1" dirty="0" smtClean="0"/>
              <a:t>Addiction: local services </a:t>
            </a:r>
            <a:endParaRPr lang="en-GB" b="1" dirty="0"/>
          </a:p>
        </p:txBody>
      </p:sp>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392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260648"/>
            <a:ext cx="4320480" cy="369332"/>
          </a:xfrm>
          <a:prstGeom prst="rect">
            <a:avLst/>
          </a:prstGeom>
          <a:noFill/>
        </p:spPr>
        <p:txBody>
          <a:bodyPr wrap="square" rtlCol="0">
            <a:spAutoFit/>
          </a:bodyPr>
          <a:lstStyle/>
          <a:p>
            <a:r>
              <a:rPr lang="en-GB" b="1" dirty="0" smtClean="0"/>
              <a:t>Anger management </a:t>
            </a:r>
            <a:endParaRPr lang="en-GB" b="1" dirty="0"/>
          </a:p>
        </p:txBody>
      </p:sp>
      <p:pic>
        <p:nvPicPr>
          <p:cNvPr id="4" name="Picture 3" descr="http://upload.wikimedia.org/wikipedia/en/thumb/8/88/Department_for_Work_and_Pensions_logo.svg/923px-Department_for_Work_and_Pensions_logo.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39793"/>
            <a:ext cx="1044811" cy="8693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3051085946"/>
              </p:ext>
            </p:extLst>
          </p:nvPr>
        </p:nvGraphicFramePr>
        <p:xfrm>
          <a:off x="251520" y="908720"/>
          <a:ext cx="8496944" cy="3766818"/>
        </p:xfrm>
        <a:graphic>
          <a:graphicData uri="http://schemas.openxmlformats.org/drawingml/2006/table">
            <a:tbl>
              <a:tblPr firstRow="1" firstCol="1" bandRow="1">
                <a:tableStyleId>{5C22544A-7EE6-4342-B048-85BDC9FD1C3A}</a:tableStyleId>
              </a:tblPr>
              <a:tblGrid>
                <a:gridCol w="1513154"/>
                <a:gridCol w="2015238"/>
                <a:gridCol w="1728192"/>
                <a:gridCol w="3240360"/>
              </a:tblGrid>
              <a:tr h="291413">
                <a:tc>
                  <a:txBody>
                    <a:bodyPr/>
                    <a:lstStyle/>
                    <a:p>
                      <a:pPr>
                        <a:lnSpc>
                          <a:spcPct val="115000"/>
                        </a:lnSpc>
                        <a:spcAft>
                          <a:spcPts val="0"/>
                        </a:spcAft>
                      </a:pPr>
                      <a:r>
                        <a:rPr lang="en-GB" sz="1100" b="1" dirty="0">
                          <a:solidFill>
                            <a:schemeClr val="bg1"/>
                          </a:solidFill>
                          <a:effectLst/>
                          <a:latin typeface="+mn-lt"/>
                        </a:rPr>
                        <a:t>ORGANISATION</a:t>
                      </a:r>
                      <a:endParaRPr lang="en-GB" sz="1100" b="1" dirty="0">
                        <a:solidFill>
                          <a:schemeClr val="bg1"/>
                        </a:solidFill>
                        <a:effectLst/>
                        <a:latin typeface="+mn-lt"/>
                        <a:ea typeface="Calibri"/>
                        <a:cs typeface="Times New Roman"/>
                      </a:endParaRPr>
                    </a:p>
                  </a:txBody>
                  <a:tcPr marL="68580" marR="68580" marT="0" marB="0"/>
                </a:tc>
                <a:tc>
                  <a:txBody>
                    <a:bodyPr/>
                    <a:lstStyle/>
                    <a:p>
                      <a:pPr>
                        <a:lnSpc>
                          <a:spcPct val="115000"/>
                        </a:lnSpc>
                        <a:spcAft>
                          <a:spcPts val="0"/>
                        </a:spcAft>
                      </a:pPr>
                      <a:r>
                        <a:rPr lang="en-GB" sz="1100" b="1" dirty="0" smtClean="0">
                          <a:solidFill>
                            <a:schemeClr val="bg1"/>
                          </a:solidFill>
                          <a:effectLst/>
                          <a:latin typeface="+mn-lt"/>
                          <a:ea typeface="Calibri"/>
                          <a:cs typeface="Times New Roman"/>
                        </a:rPr>
                        <a:t>SERVICES</a:t>
                      </a:r>
                      <a:endParaRPr lang="en-GB" sz="1100" b="1" dirty="0">
                        <a:solidFill>
                          <a:schemeClr val="bg1"/>
                        </a:solidFill>
                        <a:effectLst/>
                        <a:latin typeface="+mn-lt"/>
                        <a:ea typeface="Calibri"/>
                        <a:cs typeface="Times New Roman"/>
                      </a:endParaRPr>
                    </a:p>
                  </a:txBody>
                  <a:tcPr marL="68580" marR="68580" marT="0" marB="0"/>
                </a:tc>
                <a:tc>
                  <a:txBody>
                    <a:bodyPr/>
                    <a:lstStyle/>
                    <a:p>
                      <a:pPr>
                        <a:lnSpc>
                          <a:spcPct val="115000"/>
                        </a:lnSpc>
                        <a:spcAft>
                          <a:spcPts val="0"/>
                        </a:spcAft>
                      </a:pPr>
                      <a:r>
                        <a:rPr lang="en-GB" sz="1100" b="1" dirty="0" smtClean="0">
                          <a:solidFill>
                            <a:schemeClr val="bg1"/>
                          </a:solidFill>
                          <a:effectLst/>
                          <a:latin typeface="+mn-lt"/>
                          <a:ea typeface="Calibri"/>
                          <a:cs typeface="Times New Roman"/>
                        </a:rPr>
                        <a:t>WHO’S ELIGIBLE?</a:t>
                      </a:r>
                      <a:endParaRPr lang="en-GB" sz="1100" b="1" dirty="0">
                        <a:solidFill>
                          <a:schemeClr val="bg1"/>
                        </a:solidFill>
                        <a:effectLst/>
                        <a:latin typeface="+mn-lt"/>
                        <a:ea typeface="Calibri"/>
                        <a:cs typeface="Times New Roman"/>
                      </a:endParaRPr>
                    </a:p>
                  </a:txBody>
                  <a:tcPr marL="68580" marR="68580" marT="0" marB="0"/>
                </a:tc>
                <a:tc>
                  <a:txBody>
                    <a:bodyPr/>
                    <a:lstStyle/>
                    <a:p>
                      <a:pPr>
                        <a:lnSpc>
                          <a:spcPct val="115000"/>
                        </a:lnSpc>
                        <a:spcAft>
                          <a:spcPts val="0"/>
                        </a:spcAft>
                      </a:pPr>
                      <a:r>
                        <a:rPr lang="en-GB" sz="1100" b="1" dirty="0" smtClean="0">
                          <a:solidFill>
                            <a:schemeClr val="bg1"/>
                          </a:solidFill>
                          <a:effectLst/>
                          <a:latin typeface="+mn-lt"/>
                        </a:rPr>
                        <a:t>CONTACT</a:t>
                      </a:r>
                      <a:endParaRPr lang="en-GB" sz="1100" b="1" dirty="0">
                        <a:solidFill>
                          <a:schemeClr val="bg1"/>
                        </a:solidFill>
                        <a:effectLst/>
                        <a:latin typeface="+mn-lt"/>
                        <a:ea typeface="Calibri"/>
                        <a:cs typeface="Times New Roman"/>
                      </a:endParaRPr>
                    </a:p>
                  </a:txBody>
                  <a:tcPr marL="68580" marR="68580" marT="0" marB="0"/>
                </a:tc>
              </a:tr>
              <a:tr h="212643">
                <a:tc>
                  <a:txBody>
                    <a:bodyPr/>
                    <a:lstStyle/>
                    <a:p>
                      <a:pPr>
                        <a:lnSpc>
                          <a:spcPct val="115000"/>
                        </a:lnSpc>
                        <a:spcAft>
                          <a:spcPts val="0"/>
                        </a:spcAft>
                      </a:pPr>
                      <a:r>
                        <a:rPr lang="en-GB" sz="1100" b="1" dirty="0" smtClean="0">
                          <a:solidFill>
                            <a:schemeClr val="tx1"/>
                          </a:solidFill>
                          <a:effectLst/>
                          <a:latin typeface="+mn-lt"/>
                          <a:ea typeface="Calibri"/>
                          <a:cs typeface="Times New Roman"/>
                        </a:rPr>
                        <a:t>LOCAL</a:t>
                      </a:r>
                      <a:endParaRPr lang="en-GB" sz="1100" b="1" dirty="0">
                        <a:solidFill>
                          <a:schemeClr val="tx1"/>
                        </a:solidFill>
                        <a:effectLst/>
                        <a:latin typeface="+mn-lt"/>
                        <a:ea typeface="Calibri"/>
                        <a:cs typeface="Times New Roman"/>
                      </a:endParaRPr>
                    </a:p>
                  </a:txBody>
                  <a:tcPr marL="68580" marR="68580" marT="0" marB="0">
                    <a:solidFill>
                      <a:srgbClr val="CDE0E8"/>
                    </a:solidFill>
                  </a:tcPr>
                </a:tc>
                <a:tc>
                  <a:txBody>
                    <a:bodyPr/>
                    <a:lstStyle/>
                    <a:p>
                      <a:pPr>
                        <a:lnSpc>
                          <a:spcPct val="115000"/>
                        </a:lnSpc>
                        <a:spcAft>
                          <a:spcPts val="0"/>
                        </a:spcAft>
                      </a:pPr>
                      <a:endParaRPr lang="en-GB" sz="1100" b="0" dirty="0">
                        <a:effectLst/>
                        <a:latin typeface="+mn-lt"/>
                        <a:ea typeface="Calibri"/>
                        <a:cs typeface="Times New Roman"/>
                      </a:endParaRPr>
                    </a:p>
                  </a:txBody>
                  <a:tcPr marL="68580" marR="68580" marT="0" marB="0"/>
                </a:tc>
                <a:tc>
                  <a:txBody>
                    <a:bodyPr/>
                    <a:lstStyle/>
                    <a:p>
                      <a:pPr>
                        <a:lnSpc>
                          <a:spcPct val="115000"/>
                        </a:lnSpc>
                        <a:spcAft>
                          <a:spcPts val="0"/>
                        </a:spcAft>
                      </a:pPr>
                      <a:endParaRPr lang="en-GB" sz="1100" b="0" dirty="0">
                        <a:effectLst/>
                        <a:latin typeface="+mn-lt"/>
                        <a:ea typeface="Calibri"/>
                        <a:cs typeface="Times New Roman"/>
                      </a:endParaRPr>
                    </a:p>
                  </a:txBody>
                  <a:tcPr marL="68580" marR="68580" marT="0" marB="0"/>
                </a:tc>
                <a:tc>
                  <a:txBody>
                    <a:bodyPr/>
                    <a:lstStyle/>
                    <a:p>
                      <a:pPr>
                        <a:lnSpc>
                          <a:spcPct val="115000"/>
                        </a:lnSpc>
                        <a:spcAft>
                          <a:spcPts val="0"/>
                        </a:spcAft>
                      </a:pPr>
                      <a:endParaRPr lang="en-GB" sz="1100" b="0" dirty="0">
                        <a:effectLst/>
                        <a:latin typeface="+mn-lt"/>
                        <a:ea typeface="Calibri"/>
                        <a:cs typeface="Times New Roman"/>
                      </a:endParaRPr>
                    </a:p>
                  </a:txBody>
                  <a:tcPr marL="68580" marR="68580" marT="0" marB="0"/>
                </a:tc>
              </a:tr>
              <a:tr h="893884">
                <a:tc>
                  <a:txBody>
                    <a:bodyPr/>
                    <a:lstStyle/>
                    <a:p>
                      <a:pPr>
                        <a:lnSpc>
                          <a:spcPct val="115000"/>
                        </a:lnSpc>
                        <a:spcAft>
                          <a:spcPts val="0"/>
                        </a:spcAft>
                      </a:pPr>
                      <a:r>
                        <a:rPr lang="en-GB" sz="1100" b="0" dirty="0" smtClean="0">
                          <a:solidFill>
                            <a:schemeClr val="tx1"/>
                          </a:solidFill>
                          <a:effectLst/>
                          <a:latin typeface="+mn-lt"/>
                          <a:hlinkClick r:id="rId4"/>
                        </a:rPr>
                        <a:t>Lambeth</a:t>
                      </a:r>
                      <a:r>
                        <a:rPr lang="en-GB" sz="1100" b="0" baseline="0" dirty="0" smtClean="0">
                          <a:solidFill>
                            <a:schemeClr val="tx1"/>
                          </a:solidFill>
                          <a:effectLst/>
                          <a:latin typeface="+mn-lt"/>
                          <a:hlinkClick r:id="rId4"/>
                        </a:rPr>
                        <a:t> and S</a:t>
                      </a:r>
                      <a:r>
                        <a:rPr lang="en-GB" sz="1100" b="0" dirty="0" smtClean="0">
                          <a:solidFill>
                            <a:schemeClr val="tx1"/>
                          </a:solidFill>
                          <a:effectLst/>
                          <a:latin typeface="+mn-lt"/>
                          <a:hlinkClick r:id="rId4"/>
                        </a:rPr>
                        <a:t>outhwark Mind</a:t>
                      </a:r>
                      <a:endParaRPr lang="en-GB" sz="1100" b="0" dirty="0">
                        <a:solidFill>
                          <a:schemeClr val="tx1"/>
                        </a:solidFill>
                        <a:effectLst/>
                        <a:latin typeface="+mn-lt"/>
                        <a:ea typeface="Calibri"/>
                        <a:cs typeface="Times New Roman"/>
                      </a:endParaRPr>
                    </a:p>
                  </a:txBody>
                  <a:tcPr marL="68580" marR="68580" marT="0" marB="0">
                    <a:solidFill>
                      <a:srgbClr val="CDE0E8"/>
                    </a:solidFill>
                  </a:tcPr>
                </a:tc>
                <a:tc>
                  <a:txBody>
                    <a:bodyPr/>
                    <a:lstStyle/>
                    <a:p>
                      <a:pPr>
                        <a:lnSpc>
                          <a:spcPct val="115000"/>
                        </a:lnSpc>
                        <a:spcAft>
                          <a:spcPts val="0"/>
                        </a:spcAft>
                      </a:pPr>
                      <a:r>
                        <a:rPr lang="en-GB" sz="1100" b="0" dirty="0" smtClean="0">
                          <a:effectLst/>
                          <a:latin typeface="+mn-lt"/>
                        </a:rPr>
                        <a:t>Range of services: workshops, groups, 1-1, telephone support, vocational support and peer</a:t>
                      </a:r>
                      <a:r>
                        <a:rPr lang="en-GB" sz="1100" b="0" baseline="0" dirty="0" smtClean="0">
                          <a:effectLst/>
                          <a:latin typeface="+mn-lt"/>
                        </a:rPr>
                        <a:t> support</a:t>
                      </a:r>
                      <a:endParaRPr lang="en-GB" sz="1100" b="0" dirty="0">
                        <a:effectLst/>
                        <a:latin typeface="+mn-lt"/>
                      </a:endParaRPr>
                    </a:p>
                  </a:txBody>
                  <a:tcPr marL="68580" marR="68580" marT="0" marB="0"/>
                </a:tc>
                <a:tc>
                  <a:txBody>
                    <a:bodyPr/>
                    <a:lstStyle/>
                    <a:p>
                      <a:pPr>
                        <a:lnSpc>
                          <a:spcPct val="115000"/>
                        </a:lnSpc>
                        <a:spcAft>
                          <a:spcPts val="0"/>
                        </a:spcAft>
                      </a:pPr>
                      <a:r>
                        <a:rPr lang="en-GB" sz="1100" b="0" dirty="0" smtClean="0">
                          <a:effectLst/>
                          <a:latin typeface="+mn-lt"/>
                        </a:rPr>
                        <a:t>18+</a:t>
                      </a:r>
                      <a:r>
                        <a:rPr lang="en-GB" sz="1100" b="0" baseline="0" dirty="0" smtClean="0">
                          <a:effectLst/>
                          <a:latin typeface="+mn-lt"/>
                        </a:rPr>
                        <a:t> Lambeth Southwark residents registered with GP </a:t>
                      </a:r>
                      <a:endParaRPr lang="en-GB" sz="1100" b="0" dirty="0">
                        <a:effectLst/>
                        <a:latin typeface="+mn-lt"/>
                      </a:endParaRPr>
                    </a:p>
                  </a:txBody>
                  <a:tcPr marL="68580" marR="68580" marT="0" marB="0"/>
                </a:tc>
                <a:tc>
                  <a:txBody>
                    <a:bodyPr/>
                    <a:lstStyle/>
                    <a:p>
                      <a:r>
                        <a:rPr lang="en-GB" sz="1100" dirty="0" smtClean="0">
                          <a:effectLst/>
                        </a:rPr>
                        <a:t>If you would like to get in touch with a staff member, you can find their email address on our </a:t>
                      </a:r>
                      <a:r>
                        <a:rPr lang="en-GB" sz="1100" dirty="0" smtClean="0">
                          <a:effectLst/>
                          <a:hlinkClick r:id="rId5" action="ppaction://hlinkfile"/>
                        </a:rPr>
                        <a:t>staff page</a:t>
                      </a:r>
                      <a:r>
                        <a:rPr lang="en-GB" sz="1100" dirty="0" smtClean="0">
                          <a:effectLst/>
                        </a:rPr>
                        <a:t>, or you can call us on </a:t>
                      </a:r>
                      <a:r>
                        <a:rPr lang="en-GB" sz="1100" b="1" dirty="0" smtClean="0">
                          <a:effectLst/>
                        </a:rPr>
                        <a:t>0207 501 9203 and select the option of the person you would like to speak to</a:t>
                      </a:r>
                      <a:r>
                        <a:rPr lang="en-GB" sz="1100" dirty="0" smtClean="0">
                          <a:effectLst/>
                        </a:rPr>
                        <a:t>. You can also </a:t>
                      </a:r>
                      <a:r>
                        <a:rPr lang="en-GB" sz="1100" b="1" dirty="0" smtClean="0">
                          <a:effectLst/>
                          <a:hlinkClick r:id="rId6"/>
                        </a:rPr>
                        <a:t>email us</a:t>
                      </a:r>
                      <a:r>
                        <a:rPr lang="en-GB" sz="1100" dirty="0" smtClean="0">
                          <a:effectLst/>
                        </a:rPr>
                        <a:t>, write to us or visit our office:</a:t>
                      </a:r>
                      <a:endParaRPr lang="en-GB" sz="1800" dirty="0" smtClean="0">
                        <a:effectLst/>
                      </a:endParaRPr>
                    </a:p>
                    <a:p>
                      <a:endParaRPr lang="en-GB" sz="1100" b="0" dirty="0" smtClean="0">
                        <a:effectLst/>
                      </a:endParaRPr>
                    </a:p>
                    <a:p>
                      <a:r>
                        <a:rPr lang="en-GB" sz="1100" b="0" dirty="0" smtClean="0">
                          <a:effectLst/>
                        </a:rPr>
                        <a:t>4th Floor</a:t>
                      </a:r>
                      <a:br>
                        <a:rPr lang="en-GB" sz="1100" b="0" dirty="0" smtClean="0">
                          <a:effectLst/>
                        </a:rPr>
                      </a:br>
                      <a:r>
                        <a:rPr lang="en-GB" sz="1100" b="0" dirty="0" smtClean="0">
                          <a:effectLst/>
                        </a:rPr>
                        <a:t>336 Brixton Road</a:t>
                      </a:r>
                      <a:br>
                        <a:rPr lang="en-GB" sz="1100" b="0" dirty="0" smtClean="0">
                          <a:effectLst/>
                        </a:rPr>
                      </a:br>
                      <a:r>
                        <a:rPr lang="en-GB" sz="1100" b="0" dirty="0" smtClean="0">
                          <a:effectLst/>
                        </a:rPr>
                        <a:t>London</a:t>
                      </a:r>
                      <a:br>
                        <a:rPr lang="en-GB" sz="1100" b="0" dirty="0" smtClean="0">
                          <a:effectLst/>
                        </a:rPr>
                      </a:br>
                      <a:r>
                        <a:rPr lang="en-GB" sz="1100" b="0" dirty="0" smtClean="0">
                          <a:effectLst/>
                        </a:rPr>
                        <a:t>SW9 7AA</a:t>
                      </a:r>
                      <a:r>
                        <a:rPr lang="en-GB" sz="1100" b="0" dirty="0" smtClean="0"/>
                        <a:t/>
                      </a:r>
                      <a:br>
                        <a:rPr lang="en-GB" sz="1100" b="0" dirty="0" smtClean="0"/>
                      </a:br>
                      <a:endParaRPr lang="en-GB" sz="1100" b="0" dirty="0" smtClean="0"/>
                    </a:p>
                    <a:p>
                      <a:pPr marL="0" marR="0" indent="0" algn="l" defTabSz="914400" rtl="0" eaLnBrk="1" fontAlgn="auto" latinLnBrk="0" hangingPunct="1">
                        <a:lnSpc>
                          <a:spcPct val="115000"/>
                        </a:lnSpc>
                        <a:spcBef>
                          <a:spcPts val="0"/>
                        </a:spcBef>
                        <a:spcAft>
                          <a:spcPts val="0"/>
                        </a:spcAft>
                        <a:buClrTx/>
                        <a:buSzTx/>
                        <a:buFontTx/>
                        <a:buNone/>
                        <a:tabLst/>
                        <a:defRPr/>
                      </a:pPr>
                      <a:endParaRPr lang="en-GB" sz="1100" b="0" dirty="0">
                        <a:effectLst/>
                        <a:latin typeface="+mn-lt"/>
                      </a:endParaRPr>
                    </a:p>
                  </a:txBody>
                  <a:tcPr marL="68580" marR="68580" marT="0" marB="0"/>
                </a:tc>
              </a:tr>
              <a:tr h="225075">
                <a:tc>
                  <a:txBody>
                    <a:bodyPr/>
                    <a:lstStyle/>
                    <a:p>
                      <a:pPr>
                        <a:lnSpc>
                          <a:spcPct val="115000"/>
                        </a:lnSpc>
                        <a:spcAft>
                          <a:spcPts val="0"/>
                        </a:spcAft>
                      </a:pPr>
                      <a:r>
                        <a:rPr lang="en-GB" sz="1100" b="1" dirty="0" smtClean="0">
                          <a:solidFill>
                            <a:schemeClr val="tx1"/>
                          </a:solidFill>
                          <a:effectLst/>
                          <a:latin typeface="+mn-lt"/>
                          <a:ea typeface="Calibri"/>
                          <a:cs typeface="Times New Roman"/>
                        </a:rPr>
                        <a:t>CRISIS</a:t>
                      </a:r>
                      <a:endParaRPr lang="en-GB" sz="1100" b="1" dirty="0">
                        <a:solidFill>
                          <a:schemeClr val="tx1"/>
                        </a:solidFill>
                        <a:effectLst/>
                        <a:latin typeface="+mn-lt"/>
                        <a:ea typeface="Calibri"/>
                        <a:cs typeface="Times New Roman"/>
                      </a:endParaRPr>
                    </a:p>
                  </a:txBody>
                  <a:tcPr marL="68580" marR="68580" marT="0" marB="0">
                    <a:solidFill>
                      <a:srgbClr val="CDE0E8"/>
                    </a:solidFill>
                  </a:tcPr>
                </a:tc>
                <a:tc>
                  <a:txBody>
                    <a:bodyPr/>
                    <a:lstStyle/>
                    <a:p>
                      <a:pPr>
                        <a:lnSpc>
                          <a:spcPct val="115000"/>
                        </a:lnSpc>
                        <a:spcAft>
                          <a:spcPts val="0"/>
                        </a:spcAft>
                      </a:pPr>
                      <a:endParaRPr lang="en-GB" sz="1100" b="0" dirty="0">
                        <a:effectLst/>
                        <a:latin typeface="+mn-lt"/>
                        <a:ea typeface="Calibri"/>
                        <a:cs typeface="Times New Roman"/>
                      </a:endParaRPr>
                    </a:p>
                  </a:txBody>
                  <a:tcPr marL="68580" marR="68580" marT="0" marB="0"/>
                </a:tc>
                <a:tc>
                  <a:txBody>
                    <a:bodyPr/>
                    <a:lstStyle/>
                    <a:p>
                      <a:pPr>
                        <a:lnSpc>
                          <a:spcPct val="115000"/>
                        </a:lnSpc>
                        <a:spcAft>
                          <a:spcPts val="0"/>
                        </a:spcAft>
                      </a:pPr>
                      <a:endParaRPr lang="en-GB" sz="1100" b="0" dirty="0">
                        <a:effectLst/>
                        <a:latin typeface="+mn-lt"/>
                        <a:ea typeface="Calibri"/>
                        <a:cs typeface="Times New Roman"/>
                      </a:endParaRPr>
                    </a:p>
                  </a:txBody>
                  <a:tcPr marL="68580" marR="68580" marT="0" marB="0"/>
                </a:tc>
                <a:tc>
                  <a:txBody>
                    <a:bodyPr/>
                    <a:lstStyle/>
                    <a:p>
                      <a:pPr>
                        <a:lnSpc>
                          <a:spcPct val="115000"/>
                        </a:lnSpc>
                        <a:spcAft>
                          <a:spcPts val="0"/>
                        </a:spcAft>
                      </a:pPr>
                      <a:endParaRPr lang="en-GB" sz="1100" b="0" dirty="0">
                        <a:effectLst/>
                        <a:latin typeface="+mn-lt"/>
                        <a:ea typeface="Calibri"/>
                        <a:cs typeface="Times New Roman"/>
                      </a:endParaRPr>
                    </a:p>
                  </a:txBody>
                  <a:tcPr marL="68580" marR="68580" marT="0" marB="0"/>
                </a:tc>
              </a:tr>
              <a:tr h="465217">
                <a:tc>
                  <a:txBody>
                    <a:bodyPr/>
                    <a:lstStyle/>
                    <a:p>
                      <a:pPr>
                        <a:lnSpc>
                          <a:spcPct val="115000"/>
                        </a:lnSpc>
                        <a:spcAft>
                          <a:spcPts val="0"/>
                        </a:spcAft>
                      </a:pPr>
                      <a:r>
                        <a:rPr lang="en-GB" sz="1100" b="0" dirty="0" smtClean="0">
                          <a:solidFill>
                            <a:schemeClr val="tx1"/>
                          </a:solidFill>
                          <a:effectLst/>
                          <a:latin typeface="+mn-lt"/>
                          <a:ea typeface="Calibri"/>
                          <a:cs typeface="Times New Roman"/>
                          <a:hlinkClick r:id="rId7"/>
                        </a:rPr>
                        <a:t>Respect</a:t>
                      </a:r>
                      <a:endParaRPr lang="en-GB" sz="1100" b="0" dirty="0" smtClean="0">
                        <a:solidFill>
                          <a:schemeClr val="tx1"/>
                        </a:solidFill>
                        <a:effectLst/>
                        <a:latin typeface="+mn-lt"/>
                        <a:ea typeface="Calibri"/>
                        <a:cs typeface="Times New Roman"/>
                      </a:endParaRPr>
                    </a:p>
                  </a:txBody>
                  <a:tcPr marL="68580" marR="68580" marT="0" marB="0">
                    <a:solidFill>
                      <a:srgbClr val="CDE0E8"/>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solidFill>
                            <a:schemeClr val="tx1"/>
                          </a:solidFill>
                          <a:effectLst/>
                          <a:latin typeface="+mn-lt"/>
                          <a:ea typeface="Calibri"/>
                          <a:cs typeface="Times New Roman"/>
                        </a:rPr>
                        <a:t>Helpline</a:t>
                      </a: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dirty="0" smtClean="0">
                          <a:solidFill>
                            <a:schemeClr val="tx1"/>
                          </a:solidFill>
                          <a:effectLst/>
                          <a:latin typeface="+mn-lt"/>
                          <a:ea typeface="Calibri"/>
                          <a:cs typeface="Times New Roman"/>
                        </a:rPr>
                        <a:t>Those using violence in relationships </a:t>
                      </a:r>
                    </a:p>
                    <a:p>
                      <a:pPr marL="0" marR="0" indent="0" algn="l" defTabSz="914400" rtl="0" eaLnBrk="1" fontAlgn="auto" latinLnBrk="0" hangingPunct="1">
                        <a:lnSpc>
                          <a:spcPct val="115000"/>
                        </a:lnSpc>
                        <a:spcBef>
                          <a:spcPts val="0"/>
                        </a:spcBef>
                        <a:spcAft>
                          <a:spcPts val="0"/>
                        </a:spcAft>
                        <a:buClrTx/>
                        <a:buSzTx/>
                        <a:buFontTx/>
                        <a:buNone/>
                        <a:tabLst/>
                        <a:defRPr/>
                      </a:pPr>
                      <a:endParaRPr lang="en-GB" sz="1100" b="0" dirty="0" smtClean="0">
                        <a:solidFill>
                          <a:schemeClr val="tx1"/>
                        </a:solidFill>
                        <a:effectLst/>
                        <a:latin typeface="+mn-lt"/>
                        <a:ea typeface="Calibri"/>
                        <a:cs typeface="Times New Roman"/>
                      </a:endParaRPr>
                    </a:p>
                  </a:txBody>
                  <a:tcPr marL="68580" marR="68580" marT="0" marB="0"/>
                </a:tc>
                <a:tc>
                  <a:txBody>
                    <a:bodyPr/>
                    <a:lstStyle/>
                    <a:p>
                      <a:pPr>
                        <a:lnSpc>
                          <a:spcPct val="115000"/>
                        </a:lnSpc>
                        <a:spcAft>
                          <a:spcPts val="0"/>
                        </a:spcAft>
                      </a:pPr>
                      <a:r>
                        <a:rPr kumimoji="0" lang="en-GB" sz="1100" kern="1200" dirty="0" smtClean="0">
                          <a:solidFill>
                            <a:schemeClr val="dk1"/>
                          </a:solidFill>
                          <a:effectLst/>
                          <a:latin typeface="+mn-lt"/>
                          <a:ea typeface="+mn-ea"/>
                          <a:cs typeface="+mn-cs"/>
                        </a:rPr>
                        <a:t>0808 802 4040 , Mon-Fri 09:00-17:00</a:t>
                      </a:r>
                      <a:endParaRPr lang="en-GB" sz="1100" b="0" dirty="0">
                        <a:effectLst/>
                        <a:latin typeface="+mn-lt"/>
                      </a:endParaRPr>
                    </a:p>
                  </a:txBody>
                  <a:tcPr marL="68580" marR="68580" marT="0" marB="0"/>
                </a:tc>
              </a:tr>
              <a:tr h="254863">
                <a:tc>
                  <a:txBody>
                    <a:bodyPr/>
                    <a:lstStyle/>
                    <a:p>
                      <a:pPr>
                        <a:lnSpc>
                          <a:spcPct val="115000"/>
                        </a:lnSpc>
                        <a:spcAft>
                          <a:spcPts val="0"/>
                        </a:spcAft>
                      </a:pPr>
                      <a:r>
                        <a:rPr lang="en-GB" sz="1100" b="0" dirty="0" smtClean="0">
                          <a:solidFill>
                            <a:schemeClr val="tx1"/>
                          </a:solidFill>
                          <a:effectLst/>
                          <a:latin typeface="+mn-lt"/>
                          <a:hlinkClick r:id="rId8"/>
                        </a:rPr>
                        <a:t>Mind</a:t>
                      </a:r>
                      <a:endParaRPr lang="en-GB" sz="1100" b="0" dirty="0" smtClean="0">
                        <a:solidFill>
                          <a:schemeClr val="tx1"/>
                        </a:solidFill>
                        <a:effectLst/>
                        <a:latin typeface="+mn-lt"/>
                      </a:endParaRPr>
                    </a:p>
                  </a:txBody>
                  <a:tcPr marL="68580" marR="68580" marT="0" marB="0">
                    <a:solidFill>
                      <a:srgbClr val="CDE0E8"/>
                    </a:solidFill>
                  </a:tcPr>
                </a:tc>
                <a:tc>
                  <a:txBody>
                    <a:bodyPr/>
                    <a:lstStyle/>
                    <a:p>
                      <a:pPr>
                        <a:lnSpc>
                          <a:spcPct val="115000"/>
                        </a:lnSpc>
                        <a:spcAft>
                          <a:spcPts val="0"/>
                        </a:spcAft>
                      </a:pPr>
                      <a:r>
                        <a:rPr lang="en-GB" sz="1100" b="0" dirty="0" smtClean="0">
                          <a:effectLst/>
                          <a:latin typeface="+mn-lt"/>
                          <a:ea typeface="Calibri"/>
                          <a:cs typeface="Times New Roman"/>
                        </a:rPr>
                        <a:t>Support and advice </a:t>
                      </a:r>
                      <a:endParaRPr lang="en-GB" sz="1100" b="0" dirty="0">
                        <a:effectLst/>
                        <a:latin typeface="+mn-lt"/>
                        <a:ea typeface="Calibri"/>
                        <a:cs typeface="Times New Roman"/>
                      </a:endParaRPr>
                    </a:p>
                  </a:txBody>
                  <a:tcPr marL="68580" marR="68580" marT="0" marB="0"/>
                </a:tc>
                <a:tc>
                  <a:txBody>
                    <a:bodyPr/>
                    <a:lstStyle/>
                    <a:p>
                      <a:pPr>
                        <a:lnSpc>
                          <a:spcPct val="115000"/>
                        </a:lnSpc>
                        <a:spcAft>
                          <a:spcPts val="0"/>
                        </a:spcAft>
                      </a:pPr>
                      <a:r>
                        <a:rPr lang="en-GB" sz="1100" b="0" dirty="0" smtClean="0">
                          <a:effectLst/>
                          <a:latin typeface="+mn-lt"/>
                          <a:ea typeface="Calibri"/>
                          <a:cs typeface="Times New Roman"/>
                        </a:rPr>
                        <a:t>All </a:t>
                      </a:r>
                      <a:endParaRPr lang="en-GB" sz="1100" b="0" dirty="0">
                        <a:effectLst/>
                        <a:latin typeface="+mn-lt"/>
                        <a:ea typeface="Calibri"/>
                        <a:cs typeface="Times New Roman"/>
                      </a:endParaRPr>
                    </a:p>
                  </a:txBody>
                  <a:tcPr marL="68580" marR="68580" marT="0" marB="0"/>
                </a:tc>
                <a:tc>
                  <a:txBody>
                    <a:bodyPr/>
                    <a:lstStyle/>
                    <a:p>
                      <a:pPr>
                        <a:lnSpc>
                          <a:spcPct val="115000"/>
                        </a:lnSpc>
                        <a:spcAft>
                          <a:spcPts val="0"/>
                        </a:spcAft>
                      </a:pPr>
                      <a:r>
                        <a:rPr lang="en-GB" sz="1100" b="0" dirty="0">
                          <a:effectLst/>
                          <a:latin typeface="+mn-lt"/>
                        </a:rPr>
                        <a:t>0300 123 </a:t>
                      </a:r>
                      <a:r>
                        <a:rPr lang="en-GB" sz="1100" b="0" dirty="0" smtClean="0">
                          <a:effectLst/>
                          <a:latin typeface="+mn-lt"/>
                        </a:rPr>
                        <a:t>3393</a:t>
                      </a:r>
                      <a:r>
                        <a:rPr lang="en-GB" sz="1100" b="0" baseline="0" dirty="0" smtClean="0">
                          <a:effectLst/>
                          <a:latin typeface="+mn-lt"/>
                        </a:rPr>
                        <a:t> – </a:t>
                      </a:r>
                      <a:r>
                        <a:rPr lang="en-GB" sz="1100" b="0" dirty="0" smtClean="0">
                          <a:effectLst/>
                          <a:latin typeface="+mn-lt"/>
                        </a:rPr>
                        <a:t>Mon-Fri, 09:00-18:00 </a:t>
                      </a:r>
                    </a:p>
                  </a:txBody>
                  <a:tcPr marL="68580" marR="68580" marT="0" marB="0"/>
                </a:tc>
              </a:tr>
            </a:tbl>
          </a:graphicData>
        </a:graphic>
      </p:graphicFrame>
    </p:spTree>
    <p:extLst>
      <p:ext uri="{BB962C8B-B14F-4D97-AF65-F5344CB8AC3E}">
        <p14:creationId xmlns:p14="http://schemas.microsoft.com/office/powerpoint/2010/main" val="5647518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ustom 1">
      <a:majorFont>
        <a:latin typeface="Lucida Sans Unicode"/>
        <a:ea typeface=""/>
        <a:cs typeface=""/>
      </a:majorFont>
      <a:minorFont>
        <a:latin typeface="Arial"/>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ln/>
      </a:spPr>
      <a:bodyPr anchor="ctr"/>
      <a:lstStyle>
        <a:defPPr algn="ctr">
          <a:defRPr sz="1400" b="1" dirty="0" smtClean="0">
            <a:solidFill>
              <a:srgbClr val="002060"/>
            </a:solidFill>
          </a:defRPr>
        </a:defPPr>
      </a:lstStyle>
      <a:style>
        <a:lnRef idx="1">
          <a:schemeClr val="accent1"/>
        </a:lnRef>
        <a:fillRef idx="2">
          <a:schemeClr val="accent1"/>
        </a:fillRef>
        <a:effectRef idx="1">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4156</TotalTime>
  <Words>4785</Words>
  <Application>Microsoft Office PowerPoint</Application>
  <PresentationFormat>On-screen Show (4:3)</PresentationFormat>
  <Paragraphs>1079</Paragraphs>
  <Slides>39</Slides>
  <Notes>30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2" baseType="lpstr">
      <vt:lpstr>Concourse</vt:lpstr>
      <vt:lpstr>Acrobat Document</vt:lpstr>
      <vt:lpstr>Document</vt:lpstr>
      <vt:lpstr>Complex Needs  Stockwell Site Action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DWP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Panesar Gurpreet JCP ADVISER MANAGER</dc:creator>
  <cp:lastModifiedBy>Wright Jennie JCP 2ND FLOOR</cp:lastModifiedBy>
  <cp:revision>308</cp:revision>
  <cp:lastPrinted>2017-07-14T13:16:35Z</cp:lastPrinted>
  <dcterms:created xsi:type="dcterms:W3CDTF">2017-05-24T08:33:42Z</dcterms:created>
  <dcterms:modified xsi:type="dcterms:W3CDTF">2018-03-14T12:30:16Z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4" name="_AdHocReviewCycleID">
    <vt:i4>860312635</vt:i4>
  </property>
  <property fmtid="{D5CDD505-2E9C-101B-9397-08002B2CF9AE}" pid="5" name="_EmailSubject">
    <vt:lpwstr>FOI request 825 (2 of2)</vt:lpwstr>
  </property>
  <property fmtid="{D5CDD505-2E9C-101B-9397-08002B2CF9AE}" pid="6" name="_AuthorEmail">
    <vt:lpwstr>OPD.COOFOIREQUESTS@DWP.GSI.GOV.UK</vt:lpwstr>
  </property>
  <property fmtid="{D5CDD505-2E9C-101B-9397-08002B2CF9AE}" pid="7" name="_AuthorEmailDisplayName">
    <vt:lpwstr>Operations FOI Requests</vt:lpwstr>
  </property>
</Properties>
</file>