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0"/>
  </p:notesMasterIdLst>
  <p:sldIdLst>
    <p:sldId id="256" r:id="rId2"/>
    <p:sldId id="257" r:id="rId3"/>
    <p:sldId id="261" r:id="rId4"/>
    <p:sldId id="263" r:id="rId5"/>
    <p:sldId id="285" r:id="rId6"/>
    <p:sldId id="286" r:id="rId7"/>
    <p:sldId id="287" r:id="rId8"/>
    <p:sldId id="288" r:id="rId9"/>
    <p:sldId id="289" r:id="rId10"/>
    <p:sldId id="271" r:id="rId11"/>
    <p:sldId id="292" r:id="rId12"/>
    <p:sldId id="293" r:id="rId13"/>
    <p:sldId id="274" r:id="rId14"/>
    <p:sldId id="275" r:id="rId15"/>
    <p:sldId id="276" r:id="rId16"/>
    <p:sldId id="277" r:id="rId17"/>
    <p:sldId id="278" r:id="rId18"/>
    <p:sldId id="279" r:id="rId19"/>
    <p:sldId id="280" r:id="rId20"/>
    <p:sldId id="290" r:id="rId21"/>
    <p:sldId id="281" r:id="rId22"/>
    <p:sldId id="265" r:id="rId23"/>
    <p:sldId id="266" r:id="rId24"/>
    <p:sldId id="291" r:id="rId25"/>
    <p:sldId id="284" r:id="rId26"/>
    <p:sldId id="268" r:id="rId27"/>
    <p:sldId id="283" r:id="rId28"/>
    <p:sldId id="282" r:id="rId29"/>
  </p:sldIdLst>
  <p:sldSz cx="9144000" cy="6858000" type="screen4x3"/>
  <p:notesSz cx="6802438"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5023991-93DB-4CDB-8246-8803806E2B5B}">
          <p14:sldIdLst>
            <p14:sldId id="256"/>
            <p14:sldId id="257"/>
            <p14:sldId id="261"/>
            <p14:sldId id="263"/>
            <p14:sldId id="285"/>
            <p14:sldId id="286"/>
            <p14:sldId id="287"/>
            <p14:sldId id="288"/>
            <p14:sldId id="289"/>
          </p14:sldIdLst>
        </p14:section>
        <p14:section name="Untitled Section" id="{EE8AE2E5-B9DE-4FDE-BF87-9F86C05B1522}">
          <p14:sldIdLst>
            <p14:sldId id="271"/>
            <p14:sldId id="292"/>
            <p14:sldId id="293"/>
            <p14:sldId id="274"/>
            <p14:sldId id="275"/>
            <p14:sldId id="276"/>
            <p14:sldId id="277"/>
            <p14:sldId id="278"/>
            <p14:sldId id="279"/>
            <p14:sldId id="280"/>
            <p14:sldId id="290"/>
            <p14:sldId id="281"/>
            <p14:sldId id="265"/>
            <p14:sldId id="266"/>
            <p14:sldId id="291"/>
            <p14:sldId id="284"/>
            <p14:sldId id="268"/>
            <p14:sldId id="283"/>
            <p14:sldId id="28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8F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888" y="3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7723"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3141" y="0"/>
            <a:ext cx="2947723" cy="497126"/>
          </a:xfrm>
          <a:prstGeom prst="rect">
            <a:avLst/>
          </a:prstGeom>
        </p:spPr>
        <p:txBody>
          <a:bodyPr vert="horz" lIns="91440" tIns="45720" rIns="91440" bIns="45720" rtlCol="0"/>
          <a:lstStyle>
            <a:lvl1pPr algn="r">
              <a:defRPr sz="1200"/>
            </a:lvl1pPr>
          </a:lstStyle>
          <a:p>
            <a:fld id="{4D5DCDA8-E453-47EF-9FCD-3559EEEE00AE}" type="datetimeFigureOut">
              <a:rPr lang="en-GB" smtClean="0"/>
              <a:t>15/03/2018</a:t>
            </a:fld>
            <a:endParaRPr lang="en-GB"/>
          </a:p>
        </p:txBody>
      </p:sp>
      <p:sp>
        <p:nvSpPr>
          <p:cNvPr id="4" name="Slide Image Placeholder 3"/>
          <p:cNvSpPr>
            <a:spLocks noGrp="1" noRot="1" noChangeAspect="1"/>
          </p:cNvSpPr>
          <p:nvPr>
            <p:ph type="sldImg" idx="2"/>
          </p:nvPr>
        </p:nvSpPr>
        <p:spPr>
          <a:xfrm>
            <a:off x="917575" y="746125"/>
            <a:ext cx="4967288"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244" y="4722694"/>
            <a:ext cx="5441950" cy="44741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3662"/>
            <a:ext cx="2947723" cy="4971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3141" y="9443662"/>
            <a:ext cx="2947723" cy="497126"/>
          </a:xfrm>
          <a:prstGeom prst="rect">
            <a:avLst/>
          </a:prstGeom>
        </p:spPr>
        <p:txBody>
          <a:bodyPr vert="horz" lIns="91440" tIns="45720" rIns="91440" bIns="45720" rtlCol="0" anchor="b"/>
          <a:lstStyle>
            <a:lvl1pPr algn="r">
              <a:defRPr sz="1200"/>
            </a:lvl1pPr>
          </a:lstStyle>
          <a:p>
            <a:fld id="{DE5372CA-6852-4B0C-BC72-557F32522B10}" type="slidenum">
              <a:rPr lang="en-GB" smtClean="0"/>
              <a:t>‹#›</a:t>
            </a:fld>
            <a:endParaRPr lang="en-GB"/>
          </a:p>
        </p:txBody>
      </p:sp>
    </p:spTree>
    <p:extLst>
      <p:ext uri="{BB962C8B-B14F-4D97-AF65-F5344CB8AC3E}">
        <p14:creationId xmlns:p14="http://schemas.microsoft.com/office/powerpoint/2010/main" val="892159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E5372CA-6852-4B0C-BC72-557F32522B10}" type="slidenum">
              <a:rPr lang="en-GB" smtClean="0"/>
              <a:t>1</a:t>
            </a:fld>
            <a:endParaRPr lang="en-GB"/>
          </a:p>
        </p:txBody>
      </p:sp>
    </p:spTree>
    <p:extLst>
      <p:ext uri="{BB962C8B-B14F-4D97-AF65-F5344CB8AC3E}">
        <p14:creationId xmlns:p14="http://schemas.microsoft.com/office/powerpoint/2010/main" val="2094435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E5372CA-6852-4B0C-BC72-557F32522B10}" type="slidenum">
              <a:rPr lang="en-GB" smtClean="0"/>
              <a:t>10</a:t>
            </a:fld>
            <a:endParaRPr lang="en-GB"/>
          </a:p>
        </p:txBody>
      </p:sp>
    </p:spTree>
    <p:extLst>
      <p:ext uri="{BB962C8B-B14F-4D97-AF65-F5344CB8AC3E}">
        <p14:creationId xmlns:p14="http://schemas.microsoft.com/office/powerpoint/2010/main" val="452510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E5372CA-6852-4B0C-BC72-557F32522B10}" type="slidenum">
              <a:rPr lang="en-GB" smtClean="0"/>
              <a:t>13</a:t>
            </a:fld>
            <a:endParaRPr lang="en-GB"/>
          </a:p>
        </p:txBody>
      </p:sp>
    </p:spTree>
    <p:extLst>
      <p:ext uri="{BB962C8B-B14F-4D97-AF65-F5344CB8AC3E}">
        <p14:creationId xmlns:p14="http://schemas.microsoft.com/office/powerpoint/2010/main" val="4152589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E5372CA-6852-4B0C-BC72-557F32522B10}" type="slidenum">
              <a:rPr lang="en-GB" smtClean="0"/>
              <a:t>14</a:t>
            </a:fld>
            <a:endParaRPr lang="en-GB"/>
          </a:p>
        </p:txBody>
      </p:sp>
    </p:spTree>
    <p:extLst>
      <p:ext uri="{BB962C8B-B14F-4D97-AF65-F5344CB8AC3E}">
        <p14:creationId xmlns:p14="http://schemas.microsoft.com/office/powerpoint/2010/main" val="19157663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E5372CA-6852-4B0C-BC72-557F32522B10}" type="slidenum">
              <a:rPr lang="en-GB" smtClean="0"/>
              <a:t>15</a:t>
            </a:fld>
            <a:endParaRPr lang="en-GB"/>
          </a:p>
        </p:txBody>
      </p:sp>
    </p:spTree>
    <p:extLst>
      <p:ext uri="{BB962C8B-B14F-4D97-AF65-F5344CB8AC3E}">
        <p14:creationId xmlns:p14="http://schemas.microsoft.com/office/powerpoint/2010/main" val="6692064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E5372CA-6852-4B0C-BC72-557F32522B10}" type="slidenum">
              <a:rPr lang="en-GB" smtClean="0"/>
              <a:t>16</a:t>
            </a:fld>
            <a:endParaRPr lang="en-GB"/>
          </a:p>
        </p:txBody>
      </p:sp>
    </p:spTree>
    <p:extLst>
      <p:ext uri="{BB962C8B-B14F-4D97-AF65-F5344CB8AC3E}">
        <p14:creationId xmlns:p14="http://schemas.microsoft.com/office/powerpoint/2010/main" val="34511375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E5372CA-6852-4B0C-BC72-557F32522B10}" type="slidenum">
              <a:rPr lang="en-GB" smtClean="0"/>
              <a:t>17</a:t>
            </a:fld>
            <a:endParaRPr lang="en-GB"/>
          </a:p>
        </p:txBody>
      </p:sp>
    </p:spTree>
    <p:extLst>
      <p:ext uri="{BB962C8B-B14F-4D97-AF65-F5344CB8AC3E}">
        <p14:creationId xmlns:p14="http://schemas.microsoft.com/office/powerpoint/2010/main" val="4339700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E5372CA-6852-4B0C-BC72-557F32522B10}" type="slidenum">
              <a:rPr lang="en-GB" smtClean="0"/>
              <a:t>18</a:t>
            </a:fld>
            <a:endParaRPr lang="en-GB"/>
          </a:p>
        </p:txBody>
      </p:sp>
    </p:spTree>
    <p:extLst>
      <p:ext uri="{BB962C8B-B14F-4D97-AF65-F5344CB8AC3E}">
        <p14:creationId xmlns:p14="http://schemas.microsoft.com/office/powerpoint/2010/main" val="25805873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E5372CA-6852-4B0C-BC72-557F32522B10}" type="slidenum">
              <a:rPr lang="en-GB" smtClean="0"/>
              <a:t>19</a:t>
            </a:fld>
            <a:endParaRPr lang="en-GB"/>
          </a:p>
        </p:txBody>
      </p:sp>
    </p:spTree>
    <p:extLst>
      <p:ext uri="{BB962C8B-B14F-4D97-AF65-F5344CB8AC3E}">
        <p14:creationId xmlns:p14="http://schemas.microsoft.com/office/powerpoint/2010/main" val="24158345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E5372CA-6852-4B0C-BC72-557F32522B10}" type="slidenum">
              <a:rPr lang="en-GB" smtClean="0"/>
              <a:t>20</a:t>
            </a:fld>
            <a:endParaRPr lang="en-GB"/>
          </a:p>
        </p:txBody>
      </p:sp>
    </p:spTree>
    <p:extLst>
      <p:ext uri="{BB962C8B-B14F-4D97-AF65-F5344CB8AC3E}">
        <p14:creationId xmlns:p14="http://schemas.microsoft.com/office/powerpoint/2010/main" val="24158345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E5372CA-6852-4B0C-BC72-557F32522B10}" type="slidenum">
              <a:rPr lang="en-GB" smtClean="0"/>
              <a:t>21</a:t>
            </a:fld>
            <a:endParaRPr lang="en-GB"/>
          </a:p>
        </p:txBody>
      </p:sp>
    </p:spTree>
    <p:extLst>
      <p:ext uri="{BB962C8B-B14F-4D97-AF65-F5344CB8AC3E}">
        <p14:creationId xmlns:p14="http://schemas.microsoft.com/office/powerpoint/2010/main" val="4276860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E5372CA-6852-4B0C-BC72-557F32522B10}" type="slidenum">
              <a:rPr lang="en-GB" smtClean="0"/>
              <a:t>2</a:t>
            </a:fld>
            <a:endParaRPr lang="en-GB"/>
          </a:p>
        </p:txBody>
      </p:sp>
    </p:spTree>
    <p:extLst>
      <p:ext uri="{BB962C8B-B14F-4D97-AF65-F5344CB8AC3E}">
        <p14:creationId xmlns:p14="http://schemas.microsoft.com/office/powerpoint/2010/main" val="37393099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E5372CA-6852-4B0C-BC72-557F32522B10}" type="slidenum">
              <a:rPr lang="en-GB" smtClean="0"/>
              <a:t>22</a:t>
            </a:fld>
            <a:endParaRPr lang="en-GB"/>
          </a:p>
        </p:txBody>
      </p:sp>
    </p:spTree>
    <p:extLst>
      <p:ext uri="{BB962C8B-B14F-4D97-AF65-F5344CB8AC3E}">
        <p14:creationId xmlns:p14="http://schemas.microsoft.com/office/powerpoint/2010/main" val="15385293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E5372CA-6852-4B0C-BC72-557F32522B10}" type="slidenum">
              <a:rPr lang="en-GB" smtClean="0"/>
              <a:t>23</a:t>
            </a:fld>
            <a:endParaRPr lang="en-GB"/>
          </a:p>
        </p:txBody>
      </p:sp>
    </p:spTree>
    <p:extLst>
      <p:ext uri="{BB962C8B-B14F-4D97-AF65-F5344CB8AC3E}">
        <p14:creationId xmlns:p14="http://schemas.microsoft.com/office/powerpoint/2010/main" val="1262216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E5372CA-6852-4B0C-BC72-557F32522B10}" type="slidenum">
              <a:rPr lang="en-GB" smtClean="0"/>
              <a:t>24</a:t>
            </a:fld>
            <a:endParaRPr lang="en-GB"/>
          </a:p>
        </p:txBody>
      </p:sp>
    </p:spTree>
    <p:extLst>
      <p:ext uri="{BB962C8B-B14F-4D97-AF65-F5344CB8AC3E}">
        <p14:creationId xmlns:p14="http://schemas.microsoft.com/office/powerpoint/2010/main" val="1262216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E5372CA-6852-4B0C-BC72-557F32522B10}" type="slidenum">
              <a:rPr lang="en-GB" smtClean="0"/>
              <a:t>25</a:t>
            </a:fld>
            <a:endParaRPr lang="en-GB"/>
          </a:p>
        </p:txBody>
      </p:sp>
    </p:spTree>
    <p:extLst>
      <p:ext uri="{BB962C8B-B14F-4D97-AF65-F5344CB8AC3E}">
        <p14:creationId xmlns:p14="http://schemas.microsoft.com/office/powerpoint/2010/main" val="3099386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E5372CA-6852-4B0C-BC72-557F32522B10}" type="slidenum">
              <a:rPr lang="en-GB" smtClean="0"/>
              <a:t>26</a:t>
            </a:fld>
            <a:endParaRPr lang="en-GB"/>
          </a:p>
        </p:txBody>
      </p:sp>
    </p:spTree>
    <p:extLst>
      <p:ext uri="{BB962C8B-B14F-4D97-AF65-F5344CB8AC3E}">
        <p14:creationId xmlns:p14="http://schemas.microsoft.com/office/powerpoint/2010/main" val="42683926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E5372CA-6852-4B0C-BC72-557F32522B10}" type="slidenum">
              <a:rPr lang="en-GB" smtClean="0"/>
              <a:t>27</a:t>
            </a:fld>
            <a:endParaRPr lang="en-GB"/>
          </a:p>
        </p:txBody>
      </p:sp>
    </p:spTree>
    <p:extLst>
      <p:ext uri="{BB962C8B-B14F-4D97-AF65-F5344CB8AC3E}">
        <p14:creationId xmlns:p14="http://schemas.microsoft.com/office/powerpoint/2010/main" val="13745816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E5372CA-6852-4B0C-BC72-557F32522B10}" type="slidenum">
              <a:rPr lang="en-GB" smtClean="0"/>
              <a:t>28</a:t>
            </a:fld>
            <a:endParaRPr lang="en-GB"/>
          </a:p>
        </p:txBody>
      </p:sp>
    </p:spTree>
    <p:extLst>
      <p:ext uri="{BB962C8B-B14F-4D97-AF65-F5344CB8AC3E}">
        <p14:creationId xmlns:p14="http://schemas.microsoft.com/office/powerpoint/2010/main" val="2708479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E5372CA-6852-4B0C-BC72-557F32522B10}" type="slidenum">
              <a:rPr lang="en-GB" smtClean="0"/>
              <a:t>3</a:t>
            </a:fld>
            <a:endParaRPr lang="en-GB"/>
          </a:p>
        </p:txBody>
      </p:sp>
    </p:spTree>
    <p:extLst>
      <p:ext uri="{BB962C8B-B14F-4D97-AF65-F5344CB8AC3E}">
        <p14:creationId xmlns:p14="http://schemas.microsoft.com/office/powerpoint/2010/main" val="3891223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E5372CA-6852-4B0C-BC72-557F32522B10}" type="slidenum">
              <a:rPr lang="en-GB" smtClean="0"/>
              <a:t>4</a:t>
            </a:fld>
            <a:endParaRPr lang="en-GB"/>
          </a:p>
        </p:txBody>
      </p:sp>
    </p:spTree>
    <p:extLst>
      <p:ext uri="{BB962C8B-B14F-4D97-AF65-F5344CB8AC3E}">
        <p14:creationId xmlns:p14="http://schemas.microsoft.com/office/powerpoint/2010/main" val="841284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E5372CA-6852-4B0C-BC72-557F32522B10}" type="slidenum">
              <a:rPr lang="en-GB" smtClean="0"/>
              <a:t>5</a:t>
            </a:fld>
            <a:endParaRPr lang="en-GB"/>
          </a:p>
        </p:txBody>
      </p:sp>
    </p:spTree>
    <p:extLst>
      <p:ext uri="{BB962C8B-B14F-4D97-AF65-F5344CB8AC3E}">
        <p14:creationId xmlns:p14="http://schemas.microsoft.com/office/powerpoint/2010/main" val="841284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E5372CA-6852-4B0C-BC72-557F32522B10}" type="slidenum">
              <a:rPr lang="en-GB" smtClean="0"/>
              <a:t>6</a:t>
            </a:fld>
            <a:endParaRPr lang="en-GB"/>
          </a:p>
        </p:txBody>
      </p:sp>
    </p:spTree>
    <p:extLst>
      <p:ext uri="{BB962C8B-B14F-4D97-AF65-F5344CB8AC3E}">
        <p14:creationId xmlns:p14="http://schemas.microsoft.com/office/powerpoint/2010/main" val="841284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E5372CA-6852-4B0C-BC72-557F32522B10}" type="slidenum">
              <a:rPr lang="en-GB" smtClean="0"/>
              <a:t>7</a:t>
            </a:fld>
            <a:endParaRPr lang="en-GB"/>
          </a:p>
        </p:txBody>
      </p:sp>
    </p:spTree>
    <p:extLst>
      <p:ext uri="{BB962C8B-B14F-4D97-AF65-F5344CB8AC3E}">
        <p14:creationId xmlns:p14="http://schemas.microsoft.com/office/powerpoint/2010/main" val="841284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E5372CA-6852-4B0C-BC72-557F32522B10}" type="slidenum">
              <a:rPr lang="en-GB" smtClean="0"/>
              <a:t>8</a:t>
            </a:fld>
            <a:endParaRPr lang="en-GB"/>
          </a:p>
        </p:txBody>
      </p:sp>
    </p:spTree>
    <p:extLst>
      <p:ext uri="{BB962C8B-B14F-4D97-AF65-F5344CB8AC3E}">
        <p14:creationId xmlns:p14="http://schemas.microsoft.com/office/powerpoint/2010/main" val="841284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E5372CA-6852-4B0C-BC72-557F32522B10}" type="slidenum">
              <a:rPr lang="en-GB" smtClean="0"/>
              <a:t>9</a:t>
            </a:fld>
            <a:endParaRPr lang="en-GB"/>
          </a:p>
        </p:txBody>
      </p:sp>
    </p:spTree>
    <p:extLst>
      <p:ext uri="{BB962C8B-B14F-4D97-AF65-F5344CB8AC3E}">
        <p14:creationId xmlns:p14="http://schemas.microsoft.com/office/powerpoint/2010/main" val="8412845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21967EE-7C42-4CAD-A935-15093900F1BC}" type="datetime1">
              <a:rPr lang="en-GB" smtClean="0"/>
              <a:t>15/03/2018</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D708C37-1345-4093-8824-C67F1AB4E23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0E3DE2-8903-4159-A92C-15D921F4322A}" type="datetime1">
              <a:rPr lang="en-GB" smtClean="0"/>
              <a:t>15/03/2018</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D708C37-1345-4093-8824-C67F1AB4E230}"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2D3A36-CE67-435E-9FEA-CF31DA75D3BB}" type="datetime1">
              <a:rPr lang="en-GB" smtClean="0"/>
              <a:t>15/03/2018</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D708C37-1345-4093-8824-C67F1AB4E230}"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2A66344-1BEF-4003-A2FE-3D3DF4F442E5}" type="datetime1">
              <a:rPr lang="en-GB" smtClean="0"/>
              <a:t>15/03/2018</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D708C37-1345-4093-8824-C67F1AB4E230}"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FECBF6D-4103-4FF8-9BED-3AF7C5401FAA}" type="datetime1">
              <a:rPr lang="en-GB" smtClean="0"/>
              <a:t>15/03/2018</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D708C37-1345-4093-8824-C67F1AB4E230}"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16DB381-BD20-4782-A3EF-167ACAFCA066}" type="datetime1">
              <a:rPr lang="en-GB" smtClean="0"/>
              <a:t>15/03/2018</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D708C37-1345-4093-8824-C67F1AB4E230}"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CD24818-326B-43BE-BB84-A9370E3CAA4F}" type="datetime1">
              <a:rPr lang="en-GB" smtClean="0"/>
              <a:t>15/03/2018</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DD708C37-1345-4093-8824-C67F1AB4E230}"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93FB49C-D48F-4DEC-B03D-9A2A55109643}" type="datetime1">
              <a:rPr lang="en-GB" smtClean="0"/>
              <a:t>15/03/2018</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DD708C37-1345-4093-8824-C67F1AB4E230}"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26F0D31-E3AD-4CE9-8FF8-7F340301A7CF}" type="datetime1">
              <a:rPr lang="en-GB" smtClean="0"/>
              <a:t>15/03/2018</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DD708C37-1345-4093-8824-C67F1AB4E230}"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EE32814-2E73-4A12-86DF-8552B803EA0D}" type="datetime1">
              <a:rPr lang="en-GB" smtClean="0"/>
              <a:t>15/03/2018</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D708C37-1345-4093-8824-C67F1AB4E230}"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149776D-E5CD-44A0-B1EC-E7F5E5943CE1}" type="datetime1">
              <a:rPr lang="en-GB" smtClean="0"/>
              <a:t>15/03/2018</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D708C37-1345-4093-8824-C67F1AB4E230}"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B6C116F-AF20-4CE4-AF34-BD6AC1CA5E76}" type="datetime1">
              <a:rPr lang="en-GB" smtClean="0"/>
              <a:t>15/03/2018</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D708C37-1345-4093-8824-C67F1AB4E23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intralink/1/dpt/london/West%20London/West%20London/home/index.asp"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mailto:handf@twiningenterprise.org.uk"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9.jpeg"/><Relationship Id="rId4" Type="http://schemas.openxmlformats.org/officeDocument/2006/relationships/hyperlink" Target="http://www.google.co.uk/url?url=http://www.thisblogkillsfascists.co.uk/2014/04/guest-blogging-twining-enterprise.html&amp;rct=j&amp;frm=1&amp;q=&amp;esrc=s&amp;sa=U&amp;ved=0ahUKEwicgMnAja7UAhVJJlAKHQBuDhcQwW4IGDAB&amp;usg=AFQjCNEKFplOHef4bzqPJzoeVXA1yNjnng"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www.echwc.nhs.uk/"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hyperlink" Target="mailto:supportercare@samaritans.org"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lbhf.gov.uk/"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hyperlink" Target="http://www.echwc.nhs.uk/" TargetMode="External"/><Relationship Id="rId4" Type="http://schemas.openxmlformats.org/officeDocument/2006/relationships/hyperlink" Target="http://www.streetlink.org/"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gangsline.com/"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hyperlink" Target="https://www.google.co.uk/url?url=https://twitter.com/gangsline&amp;rct=j&amp;frm=1&amp;q=&amp;esrc=s&amp;sa=U&amp;ved=0ahUKEwit_oGQnMLUAhUGUlAKHeDHA4gQwW4IHjAC&amp;usg=AFQjCNGXQfajxsGj0ZtBqD08jpCY1-50RA"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www.google.co.uk/url?url=https://www.reed.co.uk/jobs/reed-in-partnership/p2300&amp;rct=j&amp;frm=1&amp;q=&amp;esrc=s&amp;sa=U&amp;ved=0ahUKEwjnisXyla7UAhXIIlAKHTQ1DNQQwW4IGjAC&amp;usg=AFQjCNG68It7lfQIUqhEyhdxoEC4K3hnyQ"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92896"/>
            <a:ext cx="7772400" cy="1656184"/>
          </a:xfrm>
        </p:spPr>
        <p:txBody>
          <a:bodyPr>
            <a:normAutofit/>
          </a:bodyPr>
          <a:lstStyle/>
          <a:p>
            <a:pPr algn="ctr"/>
            <a:r>
              <a:rPr lang="en-GB" dirty="0" smtClean="0"/>
              <a:t>Fulham Complex </a:t>
            </a:r>
            <a:r>
              <a:rPr lang="en-GB" dirty="0"/>
              <a:t>N</a:t>
            </a:r>
            <a:r>
              <a:rPr lang="en-GB" dirty="0" smtClean="0"/>
              <a:t>eeds </a:t>
            </a:r>
            <a:r>
              <a:rPr lang="en-GB" dirty="0"/>
              <a:t>S</a:t>
            </a:r>
            <a:r>
              <a:rPr lang="en-GB" dirty="0" smtClean="0"/>
              <a:t>ite </a:t>
            </a:r>
            <a:r>
              <a:rPr lang="en-GB" dirty="0"/>
              <a:t>A</a:t>
            </a:r>
            <a:r>
              <a:rPr lang="en-GB" dirty="0" smtClean="0"/>
              <a:t>ction </a:t>
            </a:r>
            <a:r>
              <a:rPr lang="en-GB" dirty="0"/>
              <a:t>P</a:t>
            </a:r>
            <a:r>
              <a:rPr lang="en-GB" dirty="0" smtClean="0"/>
              <a:t>lan</a:t>
            </a:r>
            <a:endParaRPr lang="en-GB"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8" y="476672"/>
            <a:ext cx="1801283" cy="5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DD708C37-1345-4093-8824-C67F1AB4E230}" type="slidenum">
              <a:rPr lang="en-GB" smtClean="0"/>
              <a:t>1</a:t>
            </a:fld>
            <a:endParaRPr lang="en-GB"/>
          </a:p>
        </p:txBody>
      </p:sp>
    </p:spTree>
    <p:extLst>
      <p:ext uri="{BB962C8B-B14F-4D97-AF65-F5344CB8AC3E}">
        <p14:creationId xmlns:p14="http://schemas.microsoft.com/office/powerpoint/2010/main" val="6948574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35724132"/>
              </p:ext>
            </p:extLst>
          </p:nvPr>
        </p:nvGraphicFramePr>
        <p:xfrm>
          <a:off x="24420" y="1844824"/>
          <a:ext cx="9085261" cy="3353694"/>
        </p:xfrm>
        <a:graphic>
          <a:graphicData uri="http://schemas.openxmlformats.org/drawingml/2006/table">
            <a:tbl>
              <a:tblPr firstRow="1">
                <a:tableStyleId>{ED083AE6-46FA-4A59-8FB0-9F97EB10719F}</a:tableStyleId>
              </a:tblPr>
              <a:tblGrid>
                <a:gridCol w="1752847"/>
                <a:gridCol w="2168161"/>
                <a:gridCol w="1338881"/>
                <a:gridCol w="2603825"/>
                <a:gridCol w="1221547"/>
              </a:tblGrid>
              <a:tr h="1039645">
                <a:tc>
                  <a:txBody>
                    <a:bodyPr/>
                    <a:lstStyle/>
                    <a:p>
                      <a:r>
                        <a:rPr kumimoji="0" lang="en-GB" sz="1400" kern="1200" dirty="0" smtClean="0">
                          <a:solidFill>
                            <a:schemeClr val="bg1"/>
                          </a:solidFill>
                          <a:effectLst/>
                          <a:latin typeface="Arial" panose="020B0604020202020204" pitchFamily="34" charset="0"/>
                          <a:cs typeface="Arial" panose="020B0604020202020204" pitchFamily="34" charset="0"/>
                        </a:rPr>
                        <a:t>Issue / Consideration</a:t>
                      </a:r>
                      <a:endParaRPr lang="en-GB" sz="1400" b="1"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solidFill>
                            <a:schemeClr val="bg1"/>
                          </a:solidFill>
                          <a:latin typeface="Arial" panose="020B0604020202020204" pitchFamily="34" charset="0"/>
                          <a:cs typeface="Arial" panose="020B0604020202020204" pitchFamily="34" charset="0"/>
                        </a:rPr>
                        <a:t>Resolution</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kumimoji="0" lang="en-GB" sz="1400" kern="1200" dirty="0" smtClean="0">
                          <a:solidFill>
                            <a:schemeClr val="bg1"/>
                          </a:solidFill>
                          <a:effectLst/>
                          <a:latin typeface="Arial" panose="020B0604020202020204" pitchFamily="34" charset="0"/>
                          <a:cs typeface="Arial" panose="020B0604020202020204" pitchFamily="34" charset="0"/>
                        </a:rPr>
                        <a:t>Status Rating -</a:t>
                      </a:r>
                      <a:br>
                        <a:rPr kumimoji="0" lang="en-GB" sz="1400" kern="1200" dirty="0" smtClean="0">
                          <a:solidFill>
                            <a:schemeClr val="bg1"/>
                          </a:solidFill>
                          <a:effectLst/>
                          <a:latin typeface="Arial" panose="020B0604020202020204" pitchFamily="34" charset="0"/>
                          <a:cs typeface="Arial" panose="020B0604020202020204" pitchFamily="34" charset="0"/>
                        </a:rPr>
                      </a:br>
                      <a:r>
                        <a:rPr kumimoji="0" lang="en-GB" sz="1400" kern="1200" dirty="0" smtClean="0">
                          <a:solidFill>
                            <a:schemeClr val="bg1"/>
                          </a:solidFill>
                          <a:effectLst/>
                          <a:latin typeface="Arial" panose="020B0604020202020204" pitchFamily="34" charset="0"/>
                          <a:cs typeface="Arial" panose="020B0604020202020204" pitchFamily="34" charset="0"/>
                        </a:rPr>
                        <a:t>Red Amber Green</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solidFill>
                            <a:schemeClr val="bg1"/>
                          </a:solidFill>
                          <a:latin typeface="Arial" panose="020B0604020202020204" pitchFamily="34" charset="0"/>
                          <a:cs typeface="Arial" panose="020B0604020202020204" pitchFamily="34" charset="0"/>
                        </a:rPr>
                        <a:t>Progress</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solidFill>
                            <a:schemeClr val="bg1"/>
                          </a:solidFill>
                          <a:latin typeface="Arial" panose="020B0604020202020204" pitchFamily="34" charset="0"/>
                          <a:cs typeface="Arial" panose="020B0604020202020204" pitchFamily="34" charset="0"/>
                        </a:rPr>
                        <a:t>Lead</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r>
              <a:tr h="2314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200" b="1" kern="1200" dirty="0" smtClean="0">
                          <a:solidFill>
                            <a:schemeClr val="bg1"/>
                          </a:solidFill>
                          <a:effectLst/>
                          <a:latin typeface="Arial" panose="020B0604020202020204" pitchFamily="34" charset="0"/>
                          <a:ea typeface="+mn-ea"/>
                          <a:cs typeface="Arial" panose="020B0604020202020204" pitchFamily="34" charset="0"/>
                        </a:rPr>
                        <a:t>Identify the most common scenarios of complex needs that arise at Fulham JCP and ensure the appropriate response is detailed / understood by all colleagues engaging with such claimants</a:t>
                      </a:r>
                    </a:p>
                    <a:p>
                      <a:endParaRPr lang="en-GB" sz="1200" dirty="0">
                        <a:latin typeface="Arial" panose="020B0604020202020204" pitchFamily="34" charset="0"/>
                        <a:cs typeface="Arial" panose="020B0604020202020204" pitchFamily="34" charset="0"/>
                      </a:endParaRPr>
                    </a:p>
                  </a:txBody>
                  <a:tcPr>
                    <a:solidFill>
                      <a:srgbClr val="0070C0"/>
                    </a:solidFill>
                  </a:tcPr>
                </a:tc>
                <a:tc>
                  <a:txBody>
                    <a:bodyPr/>
                    <a:lstStyle/>
                    <a:p>
                      <a:r>
                        <a:rPr lang="en-GB" sz="1200" dirty="0" smtClean="0">
                          <a:latin typeface="Arial" panose="020B0604020202020204" pitchFamily="34" charset="0"/>
                          <a:cs typeface="Arial" panose="020B0604020202020204" pitchFamily="34" charset="0"/>
                        </a:rPr>
                        <a:t>Request for regular feedback from all Work Coaches in the office, asking them to identify from local knowledge the most common examples of complex needs. Agree as an office how they should be dealt with so that we are consistent in our approach.</a:t>
                      </a:r>
                      <a:endParaRPr lang="en-GB" sz="1200"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r>
                        <a:rPr lang="en-GB" sz="1200" dirty="0" smtClean="0">
                          <a:latin typeface="Arial" panose="020B0604020202020204" pitchFamily="34" charset="0"/>
                          <a:cs typeface="Arial" panose="020B0604020202020204" pitchFamily="34" charset="0"/>
                        </a:rPr>
                        <a:t>Green</a:t>
                      </a:r>
                      <a:endParaRPr lang="en-GB" sz="1200"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r>
                        <a:rPr lang="en-GB" sz="1200" dirty="0" smtClean="0">
                          <a:latin typeface="Arial" panose="020B0604020202020204" pitchFamily="34" charset="0"/>
                          <a:cs typeface="Arial" panose="020B0604020202020204" pitchFamily="34" charset="0"/>
                        </a:rPr>
                        <a:t>Following feedback from work coaches,  WCTLs are case conferencing with WCs on all cases with complex needs. DEA case conferencing is</a:t>
                      </a:r>
                      <a:r>
                        <a:rPr lang="en-GB" sz="1200" baseline="0" dirty="0" smtClean="0">
                          <a:latin typeface="Arial" panose="020B0604020202020204" pitchFamily="34" charset="0"/>
                          <a:cs typeface="Arial" panose="020B0604020202020204" pitchFamily="34" charset="0"/>
                        </a:rPr>
                        <a:t> supporting this. </a:t>
                      </a:r>
                      <a:endParaRPr lang="en-GB" sz="1200"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r>
                        <a:rPr lang="en-GB" sz="1200" dirty="0" smtClean="0">
                          <a:latin typeface="Arial" panose="020B0604020202020204" pitchFamily="34" charset="0"/>
                          <a:cs typeface="Arial" panose="020B0604020202020204" pitchFamily="34" charset="0"/>
                        </a:rPr>
                        <a:t>13/09/17</a:t>
                      </a:r>
                      <a:endParaRPr lang="en-GB" sz="1200" dirty="0">
                        <a:latin typeface="Arial" panose="020B0604020202020204" pitchFamily="34" charset="0"/>
                        <a:cs typeface="Arial" panose="020B0604020202020204" pitchFamily="34" charset="0"/>
                      </a:endParaRPr>
                    </a:p>
                  </a:txBody>
                  <a:tcPr>
                    <a:solidFill>
                      <a:schemeClr val="bg1">
                        <a:lumMod val="85000"/>
                      </a:schemeClr>
                    </a:solidFill>
                  </a:tcPr>
                </a:tc>
              </a:tr>
            </a:tbl>
          </a:graphicData>
        </a:graphic>
      </p:graphicFrame>
      <p:sp>
        <p:nvSpPr>
          <p:cNvPr id="4" name="Slide Number Placeholder 3"/>
          <p:cNvSpPr>
            <a:spLocks noGrp="1"/>
          </p:cNvSpPr>
          <p:nvPr>
            <p:ph type="sldNum" sz="quarter" idx="12"/>
          </p:nvPr>
        </p:nvSpPr>
        <p:spPr/>
        <p:txBody>
          <a:bodyPr/>
          <a:lstStyle/>
          <a:p>
            <a:fld id="{DD708C37-1345-4093-8824-C67F1AB4E230}" type="slidenum">
              <a:rPr lang="en-GB" smtClean="0"/>
              <a:t>10</a:t>
            </a:fld>
            <a:endParaRPr lang="en-GB"/>
          </a:p>
        </p:txBody>
      </p:sp>
      <p:sp>
        <p:nvSpPr>
          <p:cNvPr id="3" name="Rectangle 2"/>
          <p:cNvSpPr/>
          <p:nvPr/>
        </p:nvSpPr>
        <p:spPr>
          <a:xfrm>
            <a:off x="9873" y="0"/>
            <a:ext cx="9134127" cy="62068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latin typeface="Arial" panose="020B0604020202020204" pitchFamily="34" charset="0"/>
                <a:cs typeface="Arial" panose="020B0604020202020204" pitchFamily="34" charset="0"/>
              </a:rPr>
              <a:t>Your Complex Needs Site Plan </a:t>
            </a:r>
          </a:p>
        </p:txBody>
      </p:sp>
      <p:sp>
        <p:nvSpPr>
          <p:cNvPr id="5" name="Rectangle 4"/>
          <p:cNvSpPr/>
          <p:nvPr/>
        </p:nvSpPr>
        <p:spPr>
          <a:xfrm>
            <a:off x="24420" y="630802"/>
            <a:ext cx="9119580" cy="114201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pPr>
            <a:r>
              <a:rPr lang="en-GB" sz="1400" b="1" dirty="0">
                <a:solidFill>
                  <a:prstClr val="white"/>
                </a:solidFill>
                <a:latin typeface="Arial"/>
                <a:ea typeface="Calibri"/>
              </a:rPr>
              <a:t>Section 1 – How do we understand Complex Needs Customers in our area? </a:t>
            </a:r>
          </a:p>
          <a:p>
            <a:pPr lvl="0">
              <a:lnSpc>
                <a:spcPct val="107000"/>
              </a:lnSpc>
            </a:pPr>
            <a:r>
              <a:rPr lang="en-GB" sz="1000" b="1" dirty="0">
                <a:solidFill>
                  <a:prstClr val="white"/>
                </a:solidFill>
                <a:latin typeface="Arial"/>
                <a:ea typeface="Calibri"/>
              </a:rPr>
              <a:t>This should include </a:t>
            </a:r>
          </a:p>
          <a:p>
            <a:pPr marL="171450" lvl="0" indent="-171450">
              <a:lnSpc>
                <a:spcPct val="107000"/>
              </a:lnSpc>
              <a:buFont typeface="Arial" panose="020B0604020202020204" pitchFamily="34" charset="0"/>
              <a:buChar char="•"/>
            </a:pPr>
            <a:r>
              <a:rPr lang="en-GB" sz="1000" b="1" dirty="0">
                <a:solidFill>
                  <a:prstClr val="white"/>
                </a:solidFill>
                <a:latin typeface="Arial"/>
                <a:ea typeface="Calibri"/>
              </a:rPr>
              <a:t>Specific challenges in your Site picked up from feedback in Communication sessions .</a:t>
            </a:r>
          </a:p>
          <a:p>
            <a:pPr marL="171450" lvl="0" indent="-171450">
              <a:lnSpc>
                <a:spcPct val="107000"/>
              </a:lnSpc>
              <a:buFont typeface="Arial" panose="020B0604020202020204" pitchFamily="34" charset="0"/>
              <a:buChar char="•"/>
            </a:pPr>
            <a:r>
              <a:rPr lang="en-GB" sz="1000" b="1" dirty="0">
                <a:solidFill>
                  <a:prstClr val="white"/>
                </a:solidFill>
                <a:latin typeface="Arial"/>
                <a:ea typeface="Calibri"/>
              </a:rPr>
              <a:t>Gaps in local provision to be identified and recorded here. </a:t>
            </a:r>
          </a:p>
          <a:p>
            <a:pPr lvl="0">
              <a:lnSpc>
                <a:spcPct val="107000"/>
              </a:lnSpc>
            </a:pPr>
            <a:endParaRPr lang="en-GB" sz="1000" b="1" dirty="0">
              <a:solidFill>
                <a:prstClr val="white"/>
              </a:solidFill>
              <a:latin typeface="Arial"/>
              <a:ea typeface="Calibri"/>
            </a:endParaRPr>
          </a:p>
        </p:txBody>
      </p:sp>
      <p:pic>
        <p:nvPicPr>
          <p:cNvPr id="6" name="Picture 5"/>
          <p:cNvPicPr>
            <a:picLocks noChangeAspect="1"/>
          </p:cNvPicPr>
          <p:nvPr/>
        </p:nvPicPr>
        <p:blipFill>
          <a:blip r:embed="rId3"/>
          <a:stretch>
            <a:fillRect/>
          </a:stretch>
        </p:blipFill>
        <p:spPr>
          <a:xfrm>
            <a:off x="24420" y="2860"/>
            <a:ext cx="1170533" cy="627942"/>
          </a:xfrm>
          <a:prstGeom prst="rect">
            <a:avLst/>
          </a:prstGeom>
        </p:spPr>
      </p:pic>
    </p:spTree>
    <p:extLst>
      <p:ext uri="{BB962C8B-B14F-4D97-AF65-F5344CB8AC3E}">
        <p14:creationId xmlns:p14="http://schemas.microsoft.com/office/powerpoint/2010/main" val="37642058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D708C37-1345-4093-8824-C67F1AB4E230}" type="slidenum">
              <a:rPr lang="en-GB" smtClean="0"/>
              <a:t>11</a:t>
            </a:fld>
            <a:endParaRPr lang="en-GB"/>
          </a:p>
        </p:txBody>
      </p:sp>
      <p:sp>
        <p:nvSpPr>
          <p:cNvPr id="3" name="Rectangle 2"/>
          <p:cNvSpPr/>
          <p:nvPr/>
        </p:nvSpPr>
        <p:spPr>
          <a:xfrm>
            <a:off x="-2120" y="-16249"/>
            <a:ext cx="9144000" cy="580526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5991292" y="114144"/>
            <a:ext cx="3045403" cy="369332"/>
          </a:xfrm>
          <a:prstGeom prst="rect">
            <a:avLst/>
          </a:prstGeom>
          <a:noFill/>
        </p:spPr>
        <p:txBody>
          <a:bodyPr wrap="square" rtlCol="0">
            <a:spAutoFit/>
          </a:bodyPr>
          <a:lstStyle/>
          <a:p>
            <a:r>
              <a:rPr lang="en-GB" b="1" dirty="0" smtClean="0">
                <a:solidFill>
                  <a:srgbClr val="0070C0"/>
                </a:solidFill>
              </a:rPr>
              <a:t>Fulham Jobcentre  </a:t>
            </a:r>
            <a:r>
              <a:rPr lang="en-GB" dirty="0" smtClean="0">
                <a:solidFill>
                  <a:srgbClr val="0070C0"/>
                </a:solidFill>
              </a:rPr>
              <a:t> </a:t>
            </a:r>
            <a:endParaRPr lang="en-GB" dirty="0">
              <a:solidFill>
                <a:srgbClr val="0070C0"/>
              </a:solidFill>
            </a:endParaRPr>
          </a:p>
        </p:txBody>
      </p:sp>
      <p:cxnSp>
        <p:nvCxnSpPr>
          <p:cNvPr id="8" name="Straight Arrow Connector 7"/>
          <p:cNvCxnSpPr>
            <a:endCxn id="24" idx="0"/>
          </p:cNvCxnSpPr>
          <p:nvPr/>
        </p:nvCxnSpPr>
        <p:spPr>
          <a:xfrm>
            <a:off x="4151015" y="4312168"/>
            <a:ext cx="3196839" cy="640223"/>
          </a:xfrm>
          <a:prstGeom prst="straightConnector1">
            <a:avLst/>
          </a:prstGeom>
          <a:ln w="6350">
            <a:solidFill>
              <a:schemeClr val="accent1">
                <a:lumMod val="5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endCxn id="17" idx="0"/>
          </p:cNvCxnSpPr>
          <p:nvPr/>
        </p:nvCxnSpPr>
        <p:spPr>
          <a:xfrm flipH="1">
            <a:off x="6878083" y="2627929"/>
            <a:ext cx="2716" cy="720848"/>
          </a:xfrm>
          <a:prstGeom prst="straightConnector1">
            <a:avLst/>
          </a:prstGeom>
          <a:ln w="6350">
            <a:solidFill>
              <a:schemeClr val="accent1">
                <a:lumMod val="5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endCxn id="18" idx="3"/>
          </p:cNvCxnSpPr>
          <p:nvPr/>
        </p:nvCxnSpPr>
        <p:spPr>
          <a:xfrm flipH="1">
            <a:off x="5141918" y="3828246"/>
            <a:ext cx="693996" cy="0"/>
          </a:xfrm>
          <a:prstGeom prst="straightConnector1">
            <a:avLst/>
          </a:prstGeom>
          <a:ln w="6350">
            <a:solidFill>
              <a:schemeClr val="accent1">
                <a:lumMod val="5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stCxn id="15" idx="3"/>
            <a:endCxn id="16" idx="1"/>
          </p:cNvCxnSpPr>
          <p:nvPr/>
        </p:nvCxnSpPr>
        <p:spPr>
          <a:xfrm flipV="1">
            <a:off x="5141919" y="2156874"/>
            <a:ext cx="693995" cy="6341"/>
          </a:xfrm>
          <a:prstGeom prst="straightConnector1">
            <a:avLst/>
          </a:prstGeom>
          <a:ln w="6350">
            <a:solidFill>
              <a:srgbClr val="002060"/>
            </a:solidFill>
            <a:tailEnd type="triangle"/>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5257713" y="1796475"/>
            <a:ext cx="692728" cy="276999"/>
          </a:xfrm>
          <a:prstGeom prst="rect">
            <a:avLst/>
          </a:prstGeom>
          <a:noFill/>
        </p:spPr>
        <p:txBody>
          <a:bodyPr wrap="square" rtlCol="0">
            <a:spAutoFit/>
          </a:bodyPr>
          <a:lstStyle/>
          <a:p>
            <a:r>
              <a:rPr lang="en-GB" sz="1200" dirty="0" smtClean="0"/>
              <a:t>No</a:t>
            </a:r>
            <a:endParaRPr lang="en-GB" sz="1200" dirty="0"/>
          </a:p>
        </p:txBody>
      </p:sp>
      <p:sp>
        <p:nvSpPr>
          <p:cNvPr id="13" name="TextBox 12"/>
          <p:cNvSpPr txBox="1"/>
          <p:nvPr/>
        </p:nvSpPr>
        <p:spPr>
          <a:xfrm>
            <a:off x="6531718" y="2804410"/>
            <a:ext cx="692728" cy="276999"/>
          </a:xfrm>
          <a:prstGeom prst="rect">
            <a:avLst/>
          </a:prstGeom>
          <a:noFill/>
        </p:spPr>
        <p:txBody>
          <a:bodyPr wrap="square" rtlCol="0">
            <a:spAutoFit/>
          </a:bodyPr>
          <a:lstStyle/>
          <a:p>
            <a:r>
              <a:rPr lang="en-GB" sz="1200" dirty="0" smtClean="0"/>
              <a:t>No</a:t>
            </a:r>
            <a:endParaRPr lang="en-GB" sz="1200" dirty="0"/>
          </a:p>
        </p:txBody>
      </p:sp>
      <p:sp>
        <p:nvSpPr>
          <p:cNvPr id="14" name="Rounded Rectangle 13"/>
          <p:cNvSpPr/>
          <p:nvPr/>
        </p:nvSpPr>
        <p:spPr>
          <a:xfrm>
            <a:off x="3270029" y="138693"/>
            <a:ext cx="1512200" cy="1053988"/>
          </a:xfrm>
          <a:prstGeom prst="roundRect">
            <a:avLst/>
          </a:prstGeom>
          <a:solidFill>
            <a:schemeClr val="accent1">
              <a:lumMod val="40000"/>
              <a:lumOff val="60000"/>
            </a:schemeClr>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rPr>
              <a:t>Customer presents complex need at front of house </a:t>
            </a:r>
          </a:p>
        </p:txBody>
      </p:sp>
      <p:sp>
        <p:nvSpPr>
          <p:cNvPr id="15" name="Rounded Rectangle 14"/>
          <p:cNvSpPr/>
          <p:nvPr/>
        </p:nvSpPr>
        <p:spPr>
          <a:xfrm>
            <a:off x="3027510" y="1358144"/>
            <a:ext cx="2114409" cy="1610141"/>
          </a:xfrm>
          <a:prstGeom prst="roundRect">
            <a:avLst/>
          </a:prstGeom>
          <a:solidFill>
            <a:schemeClr val="accent1">
              <a:lumMod val="40000"/>
              <a:lumOff val="60000"/>
            </a:schemeClr>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200" dirty="0" smtClean="0">
              <a:solidFill>
                <a:schemeClr val="tx1"/>
              </a:solidFill>
            </a:endParaRPr>
          </a:p>
          <a:p>
            <a:pPr algn="ctr"/>
            <a:r>
              <a:rPr lang="en-GB" sz="1200" dirty="0" smtClean="0">
                <a:solidFill>
                  <a:schemeClr val="tx1"/>
                </a:solidFill>
              </a:rPr>
              <a:t>Can </a:t>
            </a:r>
            <a:r>
              <a:rPr lang="en-GB" sz="1200" dirty="0">
                <a:solidFill>
                  <a:schemeClr val="tx1"/>
                </a:solidFill>
              </a:rPr>
              <a:t>issue be resolved at Front of House ? </a:t>
            </a:r>
            <a:endParaRPr lang="en-GB" sz="1200" dirty="0" smtClean="0">
              <a:solidFill>
                <a:schemeClr val="tx1"/>
              </a:solidFill>
            </a:endParaRPr>
          </a:p>
          <a:p>
            <a:pPr algn="ctr"/>
            <a:endParaRPr lang="en-GB" sz="1200" dirty="0" smtClean="0">
              <a:solidFill>
                <a:schemeClr val="tx1"/>
              </a:solidFill>
            </a:endParaRPr>
          </a:p>
          <a:p>
            <a:pPr marL="171450" indent="-171450">
              <a:buFont typeface="Arial" panose="020B0604020202020204" pitchFamily="34" charset="0"/>
              <a:buChar char="•"/>
            </a:pPr>
            <a:r>
              <a:rPr lang="en-GB" sz="1200" dirty="0">
                <a:solidFill>
                  <a:schemeClr val="tx1"/>
                </a:solidFill>
              </a:rPr>
              <a:t>U</a:t>
            </a:r>
            <a:r>
              <a:rPr lang="en-GB" sz="1200" dirty="0" smtClean="0">
                <a:solidFill>
                  <a:schemeClr val="tx1"/>
                </a:solidFill>
              </a:rPr>
              <a:t>sing </a:t>
            </a:r>
            <a:r>
              <a:rPr lang="en-GB" sz="1200" dirty="0">
                <a:solidFill>
                  <a:schemeClr val="tx1"/>
                </a:solidFill>
              </a:rPr>
              <a:t>DPT </a:t>
            </a:r>
            <a:r>
              <a:rPr lang="en-GB" sz="1200" dirty="0" smtClean="0">
                <a:solidFill>
                  <a:schemeClr val="tx1"/>
                </a:solidFill>
              </a:rPr>
              <a:t>/ USDL</a:t>
            </a:r>
          </a:p>
          <a:p>
            <a:pPr marL="171450" indent="-171450">
              <a:buFont typeface="Arial" panose="020B0604020202020204" pitchFamily="34" charset="0"/>
              <a:buChar char="•"/>
            </a:pPr>
            <a:r>
              <a:rPr lang="en-GB" sz="1200" dirty="0" smtClean="0">
                <a:solidFill>
                  <a:schemeClr val="tx1"/>
                </a:solidFill>
              </a:rPr>
              <a:t>Standard </a:t>
            </a:r>
            <a:r>
              <a:rPr lang="en-GB" sz="1200" dirty="0">
                <a:solidFill>
                  <a:schemeClr val="tx1"/>
                </a:solidFill>
              </a:rPr>
              <a:t>Digitally Assisted </a:t>
            </a:r>
            <a:r>
              <a:rPr lang="en-GB" sz="1200" dirty="0" smtClean="0">
                <a:solidFill>
                  <a:schemeClr val="tx1"/>
                </a:solidFill>
              </a:rPr>
              <a:t>Procedures</a:t>
            </a:r>
          </a:p>
          <a:p>
            <a:pPr marL="171450" indent="-171450">
              <a:buFont typeface="Arial" panose="020B0604020202020204" pitchFamily="34" charset="0"/>
              <a:buChar char="•"/>
            </a:pPr>
            <a:r>
              <a:rPr lang="en-GB" sz="1200" dirty="0" smtClean="0">
                <a:solidFill>
                  <a:schemeClr val="tx1"/>
                </a:solidFill>
              </a:rPr>
              <a:t>Home Visit referral etc..</a:t>
            </a:r>
            <a:endParaRPr lang="en-GB" sz="1200" dirty="0">
              <a:solidFill>
                <a:schemeClr val="tx1"/>
              </a:solidFill>
            </a:endParaRPr>
          </a:p>
          <a:p>
            <a:pPr algn="ctr"/>
            <a:endParaRPr lang="en-GB" sz="1200" dirty="0">
              <a:solidFill>
                <a:schemeClr val="tx1"/>
              </a:solidFill>
            </a:endParaRPr>
          </a:p>
        </p:txBody>
      </p:sp>
      <p:sp>
        <p:nvSpPr>
          <p:cNvPr id="16" name="Rounded Rectangle 15"/>
          <p:cNvSpPr/>
          <p:nvPr/>
        </p:nvSpPr>
        <p:spPr>
          <a:xfrm>
            <a:off x="5835914" y="1685819"/>
            <a:ext cx="2114409" cy="942110"/>
          </a:xfrm>
          <a:prstGeom prst="roundRect">
            <a:avLst/>
          </a:prstGeom>
          <a:solidFill>
            <a:schemeClr val="accent1">
              <a:lumMod val="40000"/>
              <a:lumOff val="60000"/>
            </a:schemeClr>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rPr>
              <a:t>Can issue be resolved through </a:t>
            </a:r>
            <a:r>
              <a:rPr lang="en-GB" sz="1200" b="1" dirty="0" smtClean="0">
                <a:solidFill>
                  <a:schemeClr val="tx1"/>
                </a:solidFill>
              </a:rPr>
              <a:t>case conferencing </a:t>
            </a:r>
            <a:r>
              <a:rPr lang="en-GB" sz="1200" dirty="0">
                <a:solidFill>
                  <a:schemeClr val="tx1"/>
                </a:solidFill>
              </a:rPr>
              <a:t>with </a:t>
            </a:r>
            <a:r>
              <a:rPr lang="en-GB" sz="1200" dirty="0" smtClean="0">
                <a:solidFill>
                  <a:schemeClr val="tx1"/>
                </a:solidFill>
              </a:rPr>
              <a:t>SME/ </a:t>
            </a:r>
            <a:r>
              <a:rPr lang="en-GB" sz="1200" dirty="0">
                <a:solidFill>
                  <a:schemeClr val="tx1"/>
                </a:solidFill>
              </a:rPr>
              <a:t>WC/ Case Manager? </a:t>
            </a:r>
          </a:p>
        </p:txBody>
      </p:sp>
      <p:sp>
        <p:nvSpPr>
          <p:cNvPr id="17" name="Rounded Rectangle 16"/>
          <p:cNvSpPr/>
          <p:nvPr/>
        </p:nvSpPr>
        <p:spPr>
          <a:xfrm>
            <a:off x="5820878" y="3348777"/>
            <a:ext cx="2114409" cy="942110"/>
          </a:xfrm>
          <a:prstGeom prst="roundRect">
            <a:avLst/>
          </a:prstGeom>
          <a:solidFill>
            <a:schemeClr val="accent1">
              <a:lumMod val="40000"/>
              <a:lumOff val="60000"/>
            </a:schemeClr>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rPr>
              <a:t>Raise with Manager or Escalation SPOC </a:t>
            </a:r>
          </a:p>
        </p:txBody>
      </p:sp>
      <p:sp>
        <p:nvSpPr>
          <p:cNvPr id="18" name="Rounded Rectangle 17"/>
          <p:cNvSpPr/>
          <p:nvPr/>
        </p:nvSpPr>
        <p:spPr>
          <a:xfrm>
            <a:off x="3027509" y="3357191"/>
            <a:ext cx="2114409" cy="942110"/>
          </a:xfrm>
          <a:prstGeom prst="roundRect">
            <a:avLst/>
          </a:prstGeom>
          <a:solidFill>
            <a:schemeClr val="accent1">
              <a:lumMod val="40000"/>
              <a:lumOff val="60000"/>
            </a:schemeClr>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rPr>
              <a:t>Manager/ SPOC to escalate </a:t>
            </a:r>
            <a:r>
              <a:rPr lang="en-GB" sz="1200" dirty="0" smtClean="0">
                <a:solidFill>
                  <a:schemeClr val="tx1"/>
                </a:solidFill>
              </a:rPr>
              <a:t>to </a:t>
            </a:r>
            <a:r>
              <a:rPr lang="en-GB" sz="1200" dirty="0">
                <a:solidFill>
                  <a:schemeClr val="tx1"/>
                </a:solidFill>
              </a:rPr>
              <a:t>relevant Contact </a:t>
            </a:r>
          </a:p>
        </p:txBody>
      </p:sp>
      <p:sp>
        <p:nvSpPr>
          <p:cNvPr id="19" name="TextBox 18"/>
          <p:cNvSpPr txBox="1"/>
          <p:nvPr/>
        </p:nvSpPr>
        <p:spPr>
          <a:xfrm>
            <a:off x="5298564" y="3522129"/>
            <a:ext cx="692728" cy="276999"/>
          </a:xfrm>
          <a:prstGeom prst="rect">
            <a:avLst/>
          </a:prstGeom>
          <a:noFill/>
        </p:spPr>
        <p:txBody>
          <a:bodyPr wrap="square" rtlCol="0">
            <a:spAutoFit/>
          </a:bodyPr>
          <a:lstStyle/>
          <a:p>
            <a:r>
              <a:rPr lang="en-GB" sz="1200" dirty="0" smtClean="0"/>
              <a:t>No</a:t>
            </a:r>
            <a:endParaRPr lang="en-GB" sz="1200" dirty="0"/>
          </a:p>
        </p:txBody>
      </p:sp>
      <p:sp>
        <p:nvSpPr>
          <p:cNvPr id="20" name="Rounded Rectangle 19"/>
          <p:cNvSpPr/>
          <p:nvPr/>
        </p:nvSpPr>
        <p:spPr>
          <a:xfrm>
            <a:off x="288175" y="4967185"/>
            <a:ext cx="1467703" cy="727857"/>
          </a:xfrm>
          <a:prstGeom prst="roundRect">
            <a:avLst/>
          </a:prstGeom>
          <a:solidFill>
            <a:schemeClr val="accent1">
              <a:lumMod val="40000"/>
              <a:lumOff val="60000"/>
            </a:schemeClr>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rPr>
              <a:t>Housing/ Eviction</a:t>
            </a:r>
          </a:p>
        </p:txBody>
      </p:sp>
      <p:sp>
        <p:nvSpPr>
          <p:cNvPr id="21" name="Rounded Rectangle 20"/>
          <p:cNvSpPr/>
          <p:nvPr/>
        </p:nvSpPr>
        <p:spPr>
          <a:xfrm>
            <a:off x="2040417" y="4967185"/>
            <a:ext cx="1174867" cy="727857"/>
          </a:xfrm>
          <a:prstGeom prst="roundRect">
            <a:avLst/>
          </a:prstGeom>
          <a:solidFill>
            <a:schemeClr val="accent1">
              <a:lumMod val="40000"/>
              <a:lumOff val="60000"/>
            </a:schemeClr>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a:solidFill>
                  <a:schemeClr val="tx1"/>
                </a:solidFill>
              </a:rPr>
              <a:t>Payment</a:t>
            </a:r>
            <a:endParaRPr lang="en-GB" sz="1200" dirty="0">
              <a:solidFill>
                <a:schemeClr val="tx1"/>
              </a:solidFill>
            </a:endParaRPr>
          </a:p>
        </p:txBody>
      </p:sp>
      <p:sp>
        <p:nvSpPr>
          <p:cNvPr id="22" name="Rounded Rectangle 21"/>
          <p:cNvSpPr/>
          <p:nvPr/>
        </p:nvSpPr>
        <p:spPr>
          <a:xfrm>
            <a:off x="3520720" y="4958124"/>
            <a:ext cx="1174867" cy="727857"/>
          </a:xfrm>
          <a:prstGeom prst="roundRect">
            <a:avLst/>
          </a:prstGeom>
          <a:solidFill>
            <a:schemeClr val="accent1">
              <a:lumMod val="40000"/>
              <a:lumOff val="60000"/>
            </a:schemeClr>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rPr>
              <a:t>WCA Decision</a:t>
            </a:r>
          </a:p>
        </p:txBody>
      </p:sp>
      <p:sp>
        <p:nvSpPr>
          <p:cNvPr id="23" name="Rounded Rectangle 22"/>
          <p:cNvSpPr/>
          <p:nvPr/>
        </p:nvSpPr>
        <p:spPr>
          <a:xfrm>
            <a:off x="5096825" y="4945573"/>
            <a:ext cx="1174867" cy="727857"/>
          </a:xfrm>
          <a:prstGeom prst="roundRect">
            <a:avLst/>
          </a:prstGeom>
          <a:solidFill>
            <a:schemeClr val="accent1">
              <a:lumMod val="40000"/>
              <a:lumOff val="60000"/>
            </a:schemeClr>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rPr>
              <a:t>LM Decision</a:t>
            </a:r>
          </a:p>
        </p:txBody>
      </p:sp>
      <p:sp>
        <p:nvSpPr>
          <p:cNvPr id="24" name="Rounded Rectangle 23"/>
          <p:cNvSpPr/>
          <p:nvPr/>
        </p:nvSpPr>
        <p:spPr>
          <a:xfrm>
            <a:off x="6760420" y="4952391"/>
            <a:ext cx="1174867" cy="727857"/>
          </a:xfrm>
          <a:prstGeom prst="roundRect">
            <a:avLst/>
          </a:prstGeom>
          <a:solidFill>
            <a:schemeClr val="accent1">
              <a:lumMod val="40000"/>
              <a:lumOff val="60000"/>
            </a:schemeClr>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rPr>
              <a:t>Advance payments</a:t>
            </a:r>
          </a:p>
        </p:txBody>
      </p:sp>
      <p:cxnSp>
        <p:nvCxnSpPr>
          <p:cNvPr id="25" name="Straight Arrow Connector 24"/>
          <p:cNvCxnSpPr>
            <a:stCxn id="18" idx="2"/>
            <a:endCxn id="23" idx="0"/>
          </p:cNvCxnSpPr>
          <p:nvPr/>
        </p:nvCxnSpPr>
        <p:spPr>
          <a:xfrm>
            <a:off x="4084714" y="4299301"/>
            <a:ext cx="1599545" cy="646272"/>
          </a:xfrm>
          <a:prstGeom prst="straightConnector1">
            <a:avLst/>
          </a:prstGeom>
          <a:ln w="6350">
            <a:solidFill>
              <a:schemeClr val="accent1">
                <a:lumMod val="5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18" idx="2"/>
            <a:endCxn id="22" idx="0"/>
          </p:cNvCxnSpPr>
          <p:nvPr/>
        </p:nvCxnSpPr>
        <p:spPr>
          <a:xfrm>
            <a:off x="4084714" y="4299301"/>
            <a:ext cx="23440" cy="658823"/>
          </a:xfrm>
          <a:prstGeom prst="straightConnector1">
            <a:avLst/>
          </a:prstGeom>
          <a:ln w="6350">
            <a:solidFill>
              <a:schemeClr val="accent1">
                <a:lumMod val="5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18" idx="2"/>
            <a:endCxn id="21" idx="0"/>
          </p:cNvCxnSpPr>
          <p:nvPr/>
        </p:nvCxnSpPr>
        <p:spPr>
          <a:xfrm flipH="1">
            <a:off x="2627851" y="4299301"/>
            <a:ext cx="1456863" cy="667884"/>
          </a:xfrm>
          <a:prstGeom prst="straightConnector1">
            <a:avLst/>
          </a:prstGeom>
          <a:ln w="6350">
            <a:solidFill>
              <a:schemeClr val="accent1">
                <a:lumMod val="5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18" idx="2"/>
            <a:endCxn id="20" idx="0"/>
          </p:cNvCxnSpPr>
          <p:nvPr/>
        </p:nvCxnSpPr>
        <p:spPr>
          <a:xfrm flipH="1">
            <a:off x="1022027" y="4299301"/>
            <a:ext cx="3062687" cy="667884"/>
          </a:xfrm>
          <a:prstGeom prst="straightConnector1">
            <a:avLst/>
          </a:prstGeom>
          <a:ln w="6350">
            <a:solidFill>
              <a:schemeClr val="accent1">
                <a:lumMod val="50000"/>
              </a:schemeClr>
            </a:solidFill>
            <a:tailEnd type="triangle"/>
          </a:ln>
          <a:effectLst/>
        </p:spPr>
        <p:style>
          <a:lnRef idx="2">
            <a:schemeClr val="accent1"/>
          </a:lnRef>
          <a:fillRef idx="0">
            <a:schemeClr val="accent1"/>
          </a:fillRef>
          <a:effectRef idx="1">
            <a:schemeClr val="accent1"/>
          </a:effectRef>
          <a:fontRef idx="minor">
            <a:schemeClr val="tx1"/>
          </a:fontRef>
        </p:style>
      </p:cxnSp>
      <p:pic>
        <p:nvPicPr>
          <p:cNvPr id="29"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7513" y="57767"/>
            <a:ext cx="1288149" cy="1150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Rounded Rectangle 29"/>
          <p:cNvSpPr/>
          <p:nvPr/>
        </p:nvSpPr>
        <p:spPr>
          <a:xfrm>
            <a:off x="566103" y="1590303"/>
            <a:ext cx="2114409" cy="1133141"/>
          </a:xfrm>
          <a:prstGeom prst="roundRect">
            <a:avLst/>
          </a:prstGeom>
          <a:solidFill>
            <a:schemeClr val="accent3">
              <a:lumMod val="20000"/>
              <a:lumOff val="80000"/>
            </a:schemeClr>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smtClean="0">
                <a:solidFill>
                  <a:schemeClr val="tx1"/>
                </a:solidFill>
              </a:rPr>
              <a:t>Don’t forget to record  </a:t>
            </a:r>
          </a:p>
          <a:p>
            <a:pPr algn="ctr"/>
            <a:r>
              <a:rPr lang="en-GB" sz="1200" dirty="0">
                <a:solidFill>
                  <a:schemeClr val="tx1"/>
                </a:solidFill>
              </a:rPr>
              <a:t>a</a:t>
            </a:r>
            <a:r>
              <a:rPr lang="en-GB" sz="1200" dirty="0" smtClean="0">
                <a:solidFill>
                  <a:schemeClr val="tx1"/>
                </a:solidFill>
              </a:rPr>
              <a:t>ny issues raised on your Complex Needs Plan    </a:t>
            </a:r>
          </a:p>
          <a:p>
            <a:pPr algn="ctr"/>
            <a:endParaRPr lang="en-GB" sz="1200" dirty="0">
              <a:solidFill>
                <a:schemeClr val="tx1"/>
              </a:solidFill>
            </a:endParaRPr>
          </a:p>
        </p:txBody>
      </p:sp>
    </p:spTree>
    <p:extLst>
      <p:ext uri="{BB962C8B-B14F-4D97-AF65-F5344CB8AC3E}">
        <p14:creationId xmlns:p14="http://schemas.microsoft.com/office/powerpoint/2010/main" val="37420710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D708C37-1345-4093-8824-C67F1AB4E230}" type="slidenum">
              <a:rPr lang="en-GB" smtClean="0"/>
              <a:t>12</a:t>
            </a:fld>
            <a:endParaRPr lang="en-GB"/>
          </a:p>
        </p:txBody>
      </p:sp>
      <p:sp>
        <p:nvSpPr>
          <p:cNvPr id="56" name="TextBox 55"/>
          <p:cNvSpPr txBox="1"/>
          <p:nvPr/>
        </p:nvSpPr>
        <p:spPr>
          <a:xfrm>
            <a:off x="5835914" y="104847"/>
            <a:ext cx="3197671" cy="369332"/>
          </a:xfrm>
          <a:prstGeom prst="rect">
            <a:avLst/>
          </a:prstGeom>
          <a:noFill/>
        </p:spPr>
        <p:txBody>
          <a:bodyPr wrap="square" rtlCol="0">
            <a:spAutoFit/>
          </a:bodyPr>
          <a:lstStyle/>
          <a:p>
            <a:r>
              <a:rPr lang="en-GB" b="1" dirty="0" smtClean="0">
                <a:solidFill>
                  <a:srgbClr val="0070C0"/>
                </a:solidFill>
              </a:rPr>
              <a:t>Bolton Service Centre </a:t>
            </a:r>
          </a:p>
        </p:txBody>
      </p:sp>
      <p:cxnSp>
        <p:nvCxnSpPr>
          <p:cNvPr id="58" name="Straight Arrow Connector 57"/>
          <p:cNvCxnSpPr>
            <a:endCxn id="72" idx="0"/>
          </p:cNvCxnSpPr>
          <p:nvPr/>
        </p:nvCxnSpPr>
        <p:spPr>
          <a:xfrm>
            <a:off x="4151015" y="4312168"/>
            <a:ext cx="3196839" cy="640223"/>
          </a:xfrm>
          <a:prstGeom prst="straightConnector1">
            <a:avLst/>
          </a:prstGeom>
          <a:ln w="6350">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a:endCxn id="67" idx="3"/>
          </p:cNvCxnSpPr>
          <p:nvPr/>
        </p:nvCxnSpPr>
        <p:spPr>
          <a:xfrm flipH="1">
            <a:off x="5141918" y="3828246"/>
            <a:ext cx="693996" cy="0"/>
          </a:xfrm>
          <a:prstGeom prst="straightConnector1">
            <a:avLst/>
          </a:prstGeom>
          <a:ln w="6350">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a:stCxn id="64" idx="3"/>
            <a:endCxn id="65" idx="1"/>
          </p:cNvCxnSpPr>
          <p:nvPr/>
        </p:nvCxnSpPr>
        <p:spPr>
          <a:xfrm flipV="1">
            <a:off x="5141919" y="2156874"/>
            <a:ext cx="693995" cy="6341"/>
          </a:xfrm>
          <a:prstGeom prst="straightConnector1">
            <a:avLst/>
          </a:prstGeom>
          <a:ln w="6350">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a:off x="5257713" y="1796475"/>
            <a:ext cx="692728" cy="276999"/>
          </a:xfrm>
          <a:prstGeom prst="rect">
            <a:avLst/>
          </a:prstGeom>
          <a:noFill/>
        </p:spPr>
        <p:txBody>
          <a:bodyPr wrap="square" rtlCol="0">
            <a:spAutoFit/>
          </a:bodyPr>
          <a:lstStyle/>
          <a:p>
            <a:r>
              <a:rPr lang="en-GB" sz="1200" dirty="0" smtClean="0"/>
              <a:t>No</a:t>
            </a:r>
            <a:endParaRPr lang="en-GB" sz="1200" dirty="0"/>
          </a:p>
        </p:txBody>
      </p:sp>
      <p:sp>
        <p:nvSpPr>
          <p:cNvPr id="62" name="TextBox 61"/>
          <p:cNvSpPr txBox="1"/>
          <p:nvPr/>
        </p:nvSpPr>
        <p:spPr>
          <a:xfrm>
            <a:off x="6531718" y="2804410"/>
            <a:ext cx="692728" cy="276999"/>
          </a:xfrm>
          <a:prstGeom prst="rect">
            <a:avLst/>
          </a:prstGeom>
          <a:noFill/>
        </p:spPr>
        <p:txBody>
          <a:bodyPr wrap="square" rtlCol="0">
            <a:spAutoFit/>
          </a:bodyPr>
          <a:lstStyle/>
          <a:p>
            <a:r>
              <a:rPr lang="en-GB" sz="1200" dirty="0" smtClean="0"/>
              <a:t>No</a:t>
            </a:r>
            <a:endParaRPr lang="en-GB" sz="1200" dirty="0"/>
          </a:p>
        </p:txBody>
      </p:sp>
      <p:sp>
        <p:nvSpPr>
          <p:cNvPr id="63" name="Rounded Rectangle 62"/>
          <p:cNvSpPr/>
          <p:nvPr/>
        </p:nvSpPr>
        <p:spPr>
          <a:xfrm>
            <a:off x="3270029" y="138693"/>
            <a:ext cx="1512200" cy="1053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rPr>
              <a:t>Customer presents complex </a:t>
            </a:r>
            <a:r>
              <a:rPr lang="en-GB" sz="1200" dirty="0" smtClean="0">
                <a:solidFill>
                  <a:schemeClr val="tx1"/>
                </a:solidFill>
              </a:rPr>
              <a:t>need in Service Centre </a:t>
            </a:r>
            <a:endParaRPr lang="en-GB" sz="1200" dirty="0">
              <a:solidFill>
                <a:schemeClr val="tx1"/>
              </a:solidFill>
            </a:endParaRPr>
          </a:p>
        </p:txBody>
      </p:sp>
      <p:sp>
        <p:nvSpPr>
          <p:cNvPr id="64" name="Rounded Rectangle 63"/>
          <p:cNvSpPr/>
          <p:nvPr/>
        </p:nvSpPr>
        <p:spPr>
          <a:xfrm>
            <a:off x="3027510" y="1358144"/>
            <a:ext cx="2114409" cy="1610141"/>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200" dirty="0" smtClean="0">
              <a:solidFill>
                <a:schemeClr val="tx1"/>
              </a:solidFill>
            </a:endParaRPr>
          </a:p>
          <a:p>
            <a:pPr algn="ctr"/>
            <a:r>
              <a:rPr lang="en-GB" sz="1200" dirty="0" smtClean="0">
                <a:solidFill>
                  <a:schemeClr val="tx1"/>
                </a:solidFill>
              </a:rPr>
              <a:t>Can </a:t>
            </a:r>
            <a:r>
              <a:rPr lang="en-GB" sz="1200" dirty="0">
                <a:solidFill>
                  <a:schemeClr val="tx1"/>
                </a:solidFill>
              </a:rPr>
              <a:t>issue be resolved </a:t>
            </a:r>
            <a:r>
              <a:rPr lang="en-GB" sz="1200" dirty="0" smtClean="0">
                <a:solidFill>
                  <a:schemeClr val="tx1"/>
                </a:solidFill>
              </a:rPr>
              <a:t>in Service Centre? </a:t>
            </a:r>
          </a:p>
          <a:p>
            <a:pPr algn="ctr"/>
            <a:endParaRPr lang="en-GB" sz="1200" dirty="0" smtClean="0">
              <a:solidFill>
                <a:schemeClr val="tx1"/>
              </a:solidFill>
            </a:endParaRPr>
          </a:p>
          <a:p>
            <a:pPr marL="171450" indent="-171450">
              <a:buFont typeface="Arial" panose="020B0604020202020204" pitchFamily="34" charset="0"/>
              <a:buChar char="•"/>
            </a:pPr>
            <a:r>
              <a:rPr lang="en-GB" sz="1200" dirty="0">
                <a:solidFill>
                  <a:schemeClr val="tx1"/>
                </a:solidFill>
              </a:rPr>
              <a:t>U</a:t>
            </a:r>
            <a:r>
              <a:rPr lang="en-GB" sz="1200" dirty="0" smtClean="0">
                <a:solidFill>
                  <a:schemeClr val="tx1"/>
                </a:solidFill>
              </a:rPr>
              <a:t>sing </a:t>
            </a:r>
            <a:r>
              <a:rPr lang="en-GB" sz="1200" dirty="0">
                <a:solidFill>
                  <a:schemeClr val="tx1"/>
                </a:solidFill>
              </a:rPr>
              <a:t>DPT </a:t>
            </a:r>
            <a:endParaRPr lang="en-GB" sz="1200" dirty="0" smtClean="0">
              <a:solidFill>
                <a:schemeClr val="tx1"/>
              </a:solidFill>
            </a:endParaRPr>
          </a:p>
          <a:p>
            <a:pPr marL="171450" indent="-171450">
              <a:buFont typeface="Arial" panose="020B0604020202020204" pitchFamily="34" charset="0"/>
              <a:buChar char="•"/>
            </a:pPr>
            <a:r>
              <a:rPr lang="en-GB" sz="1200" dirty="0" smtClean="0">
                <a:solidFill>
                  <a:schemeClr val="tx1"/>
                </a:solidFill>
              </a:rPr>
              <a:t>Standard </a:t>
            </a:r>
            <a:r>
              <a:rPr lang="en-GB" sz="1200" dirty="0">
                <a:solidFill>
                  <a:schemeClr val="tx1"/>
                </a:solidFill>
              </a:rPr>
              <a:t>Digitally Assisted </a:t>
            </a:r>
            <a:r>
              <a:rPr lang="en-GB" sz="1200" dirty="0" smtClean="0">
                <a:solidFill>
                  <a:schemeClr val="tx1"/>
                </a:solidFill>
              </a:rPr>
              <a:t>Procedures</a:t>
            </a:r>
          </a:p>
          <a:p>
            <a:pPr marL="171450" indent="-171450">
              <a:buFont typeface="Arial" panose="020B0604020202020204" pitchFamily="34" charset="0"/>
              <a:buChar char="•"/>
            </a:pPr>
            <a:r>
              <a:rPr lang="en-GB" sz="1200" dirty="0" smtClean="0">
                <a:solidFill>
                  <a:schemeClr val="tx1"/>
                </a:solidFill>
              </a:rPr>
              <a:t>Home Visit referral etc..</a:t>
            </a:r>
            <a:endParaRPr lang="en-GB" sz="1200" dirty="0">
              <a:solidFill>
                <a:schemeClr val="tx1"/>
              </a:solidFill>
            </a:endParaRPr>
          </a:p>
          <a:p>
            <a:pPr algn="ctr"/>
            <a:endParaRPr lang="en-GB" sz="1200" dirty="0">
              <a:solidFill>
                <a:schemeClr val="tx1"/>
              </a:solidFill>
            </a:endParaRPr>
          </a:p>
        </p:txBody>
      </p:sp>
      <p:sp>
        <p:nvSpPr>
          <p:cNvPr id="65" name="Rounded Rectangle 64"/>
          <p:cNvSpPr/>
          <p:nvPr/>
        </p:nvSpPr>
        <p:spPr>
          <a:xfrm>
            <a:off x="5835914" y="1685819"/>
            <a:ext cx="2114409" cy="94211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rPr>
              <a:t>Can issue be resolved through </a:t>
            </a:r>
            <a:r>
              <a:rPr lang="en-GB" sz="1200" b="1" dirty="0" smtClean="0">
                <a:solidFill>
                  <a:schemeClr val="tx1"/>
                </a:solidFill>
              </a:rPr>
              <a:t>case conferencing </a:t>
            </a:r>
            <a:r>
              <a:rPr lang="en-GB" sz="1200" dirty="0">
                <a:solidFill>
                  <a:schemeClr val="tx1"/>
                </a:solidFill>
              </a:rPr>
              <a:t>with SME / </a:t>
            </a:r>
            <a:r>
              <a:rPr lang="en-GB" sz="1200" dirty="0" smtClean="0">
                <a:solidFill>
                  <a:schemeClr val="tx1"/>
                </a:solidFill>
              </a:rPr>
              <a:t> </a:t>
            </a:r>
            <a:r>
              <a:rPr lang="en-GB" sz="1200" dirty="0">
                <a:solidFill>
                  <a:schemeClr val="tx1"/>
                </a:solidFill>
              </a:rPr>
              <a:t>WC/ Case Manager? </a:t>
            </a:r>
          </a:p>
        </p:txBody>
      </p:sp>
      <p:sp>
        <p:nvSpPr>
          <p:cNvPr id="66" name="Rounded Rectangle 65"/>
          <p:cNvSpPr/>
          <p:nvPr/>
        </p:nvSpPr>
        <p:spPr>
          <a:xfrm>
            <a:off x="5820878" y="3348777"/>
            <a:ext cx="2114409" cy="94211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a:solidFill>
                  <a:schemeClr val="tx1"/>
                </a:solidFill>
              </a:rPr>
              <a:t>Raise with Manager or Escalation SPOC </a:t>
            </a:r>
            <a:endParaRPr lang="en-GB" sz="1200" dirty="0">
              <a:solidFill>
                <a:schemeClr val="tx1"/>
              </a:solidFill>
            </a:endParaRPr>
          </a:p>
        </p:txBody>
      </p:sp>
      <p:sp>
        <p:nvSpPr>
          <p:cNvPr id="67" name="Rounded Rectangle 66"/>
          <p:cNvSpPr/>
          <p:nvPr/>
        </p:nvSpPr>
        <p:spPr>
          <a:xfrm>
            <a:off x="3027509" y="3357191"/>
            <a:ext cx="2114409" cy="94211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rPr>
              <a:t>Manager/ SPOC to escalate </a:t>
            </a:r>
            <a:r>
              <a:rPr lang="en-GB" sz="1200" dirty="0" smtClean="0">
                <a:solidFill>
                  <a:schemeClr val="tx1"/>
                </a:solidFill>
              </a:rPr>
              <a:t>to </a:t>
            </a:r>
            <a:r>
              <a:rPr lang="en-GB" sz="1200" dirty="0">
                <a:solidFill>
                  <a:schemeClr val="tx1"/>
                </a:solidFill>
              </a:rPr>
              <a:t>relevant Contact </a:t>
            </a:r>
          </a:p>
        </p:txBody>
      </p:sp>
      <p:sp>
        <p:nvSpPr>
          <p:cNvPr id="68" name="Rounded Rectangle 67"/>
          <p:cNvSpPr/>
          <p:nvPr/>
        </p:nvSpPr>
        <p:spPr>
          <a:xfrm>
            <a:off x="288175" y="4967185"/>
            <a:ext cx="1467703" cy="727857"/>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rPr>
              <a:t>Housing/ Eviction</a:t>
            </a:r>
          </a:p>
        </p:txBody>
      </p:sp>
      <p:sp>
        <p:nvSpPr>
          <p:cNvPr id="69" name="Rounded Rectangle 68"/>
          <p:cNvSpPr/>
          <p:nvPr/>
        </p:nvSpPr>
        <p:spPr>
          <a:xfrm>
            <a:off x="2040417" y="4967185"/>
            <a:ext cx="1174867" cy="727857"/>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a:solidFill>
                  <a:schemeClr val="tx1"/>
                </a:solidFill>
              </a:rPr>
              <a:t>Payment</a:t>
            </a:r>
            <a:endParaRPr lang="en-GB" sz="1200" dirty="0">
              <a:solidFill>
                <a:schemeClr val="tx1"/>
              </a:solidFill>
            </a:endParaRPr>
          </a:p>
        </p:txBody>
      </p:sp>
      <p:sp>
        <p:nvSpPr>
          <p:cNvPr id="70" name="Rounded Rectangle 69"/>
          <p:cNvSpPr/>
          <p:nvPr/>
        </p:nvSpPr>
        <p:spPr>
          <a:xfrm>
            <a:off x="3520720" y="4958124"/>
            <a:ext cx="1174867" cy="727857"/>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a:solidFill>
                  <a:schemeClr val="tx1"/>
                </a:solidFill>
              </a:rPr>
              <a:t>WCA Decision</a:t>
            </a:r>
            <a:endParaRPr lang="en-GB" sz="1200" dirty="0">
              <a:solidFill>
                <a:schemeClr val="tx1"/>
              </a:solidFill>
            </a:endParaRPr>
          </a:p>
        </p:txBody>
      </p:sp>
      <p:sp>
        <p:nvSpPr>
          <p:cNvPr id="71" name="Rounded Rectangle 70"/>
          <p:cNvSpPr/>
          <p:nvPr/>
        </p:nvSpPr>
        <p:spPr>
          <a:xfrm>
            <a:off x="5096825" y="4945573"/>
            <a:ext cx="1174867" cy="727857"/>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rPr>
              <a:t>LM Decision</a:t>
            </a:r>
          </a:p>
        </p:txBody>
      </p:sp>
      <p:sp>
        <p:nvSpPr>
          <p:cNvPr id="72" name="Rounded Rectangle 71"/>
          <p:cNvSpPr/>
          <p:nvPr/>
        </p:nvSpPr>
        <p:spPr>
          <a:xfrm>
            <a:off x="6760420" y="4952391"/>
            <a:ext cx="1174867" cy="727857"/>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a:solidFill>
                  <a:schemeClr val="tx1"/>
                </a:solidFill>
              </a:rPr>
              <a:t>Advance payments</a:t>
            </a:r>
            <a:endParaRPr lang="en-GB" sz="1200" dirty="0">
              <a:solidFill>
                <a:schemeClr val="tx1"/>
              </a:solidFill>
            </a:endParaRPr>
          </a:p>
        </p:txBody>
      </p:sp>
      <p:cxnSp>
        <p:nvCxnSpPr>
          <p:cNvPr id="73" name="Straight Arrow Connector 72"/>
          <p:cNvCxnSpPr>
            <a:stCxn id="67" idx="2"/>
            <a:endCxn id="71" idx="0"/>
          </p:cNvCxnSpPr>
          <p:nvPr/>
        </p:nvCxnSpPr>
        <p:spPr>
          <a:xfrm>
            <a:off x="4084714" y="4299301"/>
            <a:ext cx="1599545" cy="646272"/>
          </a:xfrm>
          <a:prstGeom prst="straightConnector1">
            <a:avLst/>
          </a:prstGeom>
          <a:ln w="6350">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a:stCxn id="67" idx="2"/>
            <a:endCxn id="70" idx="0"/>
          </p:cNvCxnSpPr>
          <p:nvPr/>
        </p:nvCxnSpPr>
        <p:spPr>
          <a:xfrm>
            <a:off x="4084714" y="4299301"/>
            <a:ext cx="23440" cy="658823"/>
          </a:xfrm>
          <a:prstGeom prst="straightConnector1">
            <a:avLst/>
          </a:prstGeom>
          <a:ln w="6350">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75" name="Straight Arrow Connector 74"/>
          <p:cNvCxnSpPr>
            <a:stCxn id="67" idx="2"/>
            <a:endCxn id="69" idx="0"/>
          </p:cNvCxnSpPr>
          <p:nvPr/>
        </p:nvCxnSpPr>
        <p:spPr>
          <a:xfrm flipH="1">
            <a:off x="2627851" y="4299301"/>
            <a:ext cx="1456863" cy="667884"/>
          </a:xfrm>
          <a:prstGeom prst="straightConnector1">
            <a:avLst/>
          </a:prstGeom>
          <a:ln w="6350">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a:stCxn id="67" idx="2"/>
            <a:endCxn id="68" idx="0"/>
          </p:cNvCxnSpPr>
          <p:nvPr/>
        </p:nvCxnSpPr>
        <p:spPr>
          <a:xfrm flipH="1">
            <a:off x="1022027" y="4299301"/>
            <a:ext cx="3062687" cy="667884"/>
          </a:xfrm>
          <a:prstGeom prst="straightConnector1">
            <a:avLst/>
          </a:prstGeom>
          <a:ln w="6350">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pic>
        <p:nvPicPr>
          <p:cNvPr id="77"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50229" y="138693"/>
            <a:ext cx="1319297" cy="1178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Rounded Rectangle 77"/>
          <p:cNvSpPr/>
          <p:nvPr/>
        </p:nvSpPr>
        <p:spPr>
          <a:xfrm>
            <a:off x="624000" y="1581931"/>
            <a:ext cx="2114409" cy="1133141"/>
          </a:xfrm>
          <a:prstGeom prst="roundRect">
            <a:avLst/>
          </a:prstGeom>
          <a:solidFill>
            <a:schemeClr val="accent6">
              <a:lumMod val="20000"/>
              <a:lumOff val="80000"/>
            </a:schemeClr>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smtClean="0">
                <a:solidFill>
                  <a:schemeClr val="tx1"/>
                </a:solidFill>
              </a:rPr>
              <a:t>Don’t forget to record  </a:t>
            </a:r>
          </a:p>
          <a:p>
            <a:pPr algn="ctr"/>
            <a:r>
              <a:rPr lang="en-GB" sz="1200" dirty="0">
                <a:solidFill>
                  <a:schemeClr val="tx1"/>
                </a:solidFill>
              </a:rPr>
              <a:t>a</a:t>
            </a:r>
            <a:r>
              <a:rPr lang="en-GB" sz="1200" dirty="0" smtClean="0">
                <a:solidFill>
                  <a:schemeClr val="tx1"/>
                </a:solidFill>
              </a:rPr>
              <a:t>ny issues raised on your Complex Needs Plan    </a:t>
            </a:r>
          </a:p>
          <a:p>
            <a:pPr algn="ctr"/>
            <a:endParaRPr lang="en-GB" sz="1200" dirty="0">
              <a:solidFill>
                <a:schemeClr val="tx1"/>
              </a:solidFill>
            </a:endParaRPr>
          </a:p>
        </p:txBody>
      </p:sp>
      <p:cxnSp>
        <p:nvCxnSpPr>
          <p:cNvPr id="84" name="Straight Arrow Connector 83"/>
          <p:cNvCxnSpPr/>
          <p:nvPr/>
        </p:nvCxnSpPr>
        <p:spPr>
          <a:xfrm>
            <a:off x="6893118" y="2715072"/>
            <a:ext cx="15375" cy="602550"/>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05267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54754593"/>
              </p:ext>
            </p:extLst>
          </p:nvPr>
        </p:nvGraphicFramePr>
        <p:xfrm>
          <a:off x="8334" y="1484784"/>
          <a:ext cx="9135666" cy="4752528"/>
        </p:xfrm>
        <a:graphic>
          <a:graphicData uri="http://schemas.openxmlformats.org/drawingml/2006/table">
            <a:tbl>
              <a:tblPr firstRow="1">
                <a:tableStyleId>{ED083AE6-46FA-4A59-8FB0-9F97EB10719F}</a:tableStyleId>
              </a:tblPr>
              <a:tblGrid>
                <a:gridCol w="1467322"/>
                <a:gridCol w="2475439"/>
                <a:gridCol w="764921"/>
                <a:gridCol w="3384376"/>
                <a:gridCol w="1043608"/>
              </a:tblGrid>
              <a:tr h="1160904">
                <a:tc>
                  <a:txBody>
                    <a:bodyPr/>
                    <a:lstStyle/>
                    <a:p>
                      <a:r>
                        <a:rPr kumimoji="0" lang="en-GB" sz="1400" kern="1200" dirty="0" smtClean="0">
                          <a:solidFill>
                            <a:schemeClr val="bg1"/>
                          </a:solidFill>
                          <a:effectLst/>
                          <a:latin typeface="Arial" panose="020B0604020202020204" pitchFamily="34" charset="0"/>
                          <a:cs typeface="Arial" panose="020B0604020202020204" pitchFamily="34" charset="0"/>
                        </a:rPr>
                        <a:t>Issue / Consideration</a:t>
                      </a:r>
                      <a:endParaRPr lang="en-GB" sz="1400" b="1"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solidFill>
                            <a:schemeClr val="bg1"/>
                          </a:solidFill>
                          <a:latin typeface="Arial" panose="020B0604020202020204" pitchFamily="34" charset="0"/>
                          <a:cs typeface="Arial" panose="020B0604020202020204" pitchFamily="34" charset="0"/>
                        </a:rPr>
                        <a:t>Resolution</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kumimoji="0" lang="en-GB" sz="1400" kern="1200" dirty="0" smtClean="0">
                          <a:solidFill>
                            <a:schemeClr val="bg1"/>
                          </a:solidFill>
                          <a:effectLst/>
                          <a:latin typeface="Arial" panose="020B0604020202020204" pitchFamily="34" charset="0"/>
                          <a:cs typeface="Arial" panose="020B0604020202020204" pitchFamily="34" charset="0"/>
                        </a:rPr>
                        <a:t>Status Rating </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solidFill>
                            <a:schemeClr val="bg1"/>
                          </a:solidFill>
                          <a:latin typeface="Arial" panose="020B0604020202020204" pitchFamily="34" charset="0"/>
                          <a:cs typeface="Arial" panose="020B0604020202020204" pitchFamily="34" charset="0"/>
                        </a:rPr>
                        <a:t>Progress</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solidFill>
                            <a:schemeClr val="bg1"/>
                          </a:solidFill>
                          <a:latin typeface="Arial" panose="020B0604020202020204" pitchFamily="34" charset="0"/>
                          <a:cs typeface="Arial" panose="020B0604020202020204" pitchFamily="34" charset="0"/>
                        </a:rPr>
                        <a:t>By Whom/ Date</a:t>
                      </a:r>
                      <a:r>
                        <a:rPr lang="en-GB" sz="1400" baseline="0" dirty="0" smtClean="0">
                          <a:solidFill>
                            <a:schemeClr val="bg1"/>
                          </a:solidFill>
                          <a:latin typeface="Arial" panose="020B0604020202020204" pitchFamily="34" charset="0"/>
                          <a:cs typeface="Arial" panose="020B0604020202020204" pitchFamily="34" charset="0"/>
                        </a:rPr>
                        <a:t> Next Review required</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r>
              <a:tr h="35916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200" kern="1200" dirty="0" smtClean="0">
                          <a:effectLst/>
                          <a:latin typeface="Arial" panose="020B0604020202020204" pitchFamily="34" charset="0"/>
                          <a:cs typeface="Arial" panose="020B0604020202020204" pitchFamily="34" charset="0"/>
                        </a:rPr>
                        <a:t>.</a:t>
                      </a:r>
                    </a:p>
                    <a:p>
                      <a:r>
                        <a:rPr lang="en-GB" sz="1200" b="1" dirty="0" smtClean="0">
                          <a:solidFill>
                            <a:schemeClr val="bg1"/>
                          </a:solidFill>
                          <a:latin typeface="Arial" panose="020B0604020202020204" pitchFamily="34" charset="0"/>
                          <a:cs typeface="Arial" panose="020B0604020202020204" pitchFamily="34" charset="0"/>
                        </a:rPr>
                        <a:t>Claimants with Complex Needs requiring Support at Front of House</a:t>
                      </a:r>
                      <a:endParaRPr lang="en-GB" sz="1200" b="1"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200" dirty="0" smtClean="0">
                          <a:latin typeface="Arial" panose="020B0604020202020204" pitchFamily="34" charset="0"/>
                          <a:cs typeface="Arial" panose="020B0604020202020204" pitchFamily="34" charset="0"/>
                        </a:rPr>
                        <a:t>Ensure that Front of House colleagues are fully aware of how to support claimants with Complex Needs.</a:t>
                      </a:r>
                      <a:endParaRPr lang="en-GB" sz="1200"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r>
                        <a:rPr lang="en-GB" sz="1200" dirty="0" smtClean="0">
                          <a:latin typeface="Arial" panose="020B0604020202020204" pitchFamily="34" charset="0"/>
                          <a:cs typeface="Arial" panose="020B0604020202020204" pitchFamily="34" charset="0"/>
                        </a:rPr>
                        <a:t>Green</a:t>
                      </a:r>
                      <a:endParaRPr lang="en-GB" sz="1200"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r>
                        <a:rPr lang="en-GB" sz="1200" dirty="0" smtClean="0">
                          <a:latin typeface="Arial" panose="020B0604020202020204" pitchFamily="34" charset="0"/>
                          <a:cs typeface="Arial" panose="020B0604020202020204" pitchFamily="34" charset="0"/>
                        </a:rPr>
                        <a:t>Upon Feedback and review, our Front of House now comprises of 4 permanent staff who</a:t>
                      </a:r>
                      <a:r>
                        <a:rPr lang="en-GB" sz="1200" baseline="0" dirty="0" smtClean="0">
                          <a:latin typeface="Arial" panose="020B0604020202020204" pitchFamily="34" charset="0"/>
                          <a:cs typeface="Arial" panose="020B0604020202020204" pitchFamily="34" charset="0"/>
                        </a:rPr>
                        <a:t> have undertaken UC training</a:t>
                      </a:r>
                      <a:r>
                        <a:rPr lang="en-GB" sz="1200" dirty="0" smtClean="0">
                          <a:latin typeface="Arial" panose="020B0604020202020204" pitchFamily="34" charset="0"/>
                          <a:cs typeface="Arial" panose="020B0604020202020204" pitchFamily="34" charset="0"/>
                        </a:rPr>
                        <a:t>. </a:t>
                      </a:r>
                      <a:r>
                        <a:rPr lang="en-GB" sz="1200" baseline="0" dirty="0" smtClean="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 Following the delivery of the awareness products, our Assisted Service Managers are able to identify claimants with complex needs and support them in the most appropriate way</a:t>
                      </a:r>
                      <a:r>
                        <a:rPr lang="en-GB" sz="1200" baseline="0" dirty="0" smtClean="0">
                          <a:latin typeface="Arial" panose="020B0604020202020204" pitchFamily="34" charset="0"/>
                          <a:cs typeface="Arial" panose="020B0604020202020204" pitchFamily="34" charset="0"/>
                        </a:rPr>
                        <a:t> dealing with UCFS / Non UC enquiries or escalating them.</a:t>
                      </a:r>
                      <a:r>
                        <a:rPr lang="en-GB" sz="1200" dirty="0" smtClean="0">
                          <a:latin typeface="Arial" panose="020B0604020202020204" pitchFamily="34" charset="0"/>
                          <a:cs typeface="Arial" panose="020B0604020202020204" pitchFamily="34" charset="0"/>
                        </a:rPr>
                        <a:t> Support colleagues have been trained on how to access the UC Build and Booking Bug.</a:t>
                      </a:r>
                    </a:p>
                    <a:p>
                      <a:r>
                        <a:rPr lang="en-GB" sz="1200" dirty="0" smtClean="0">
                          <a:latin typeface="Arial" panose="020B0604020202020204" pitchFamily="34" charset="0"/>
                          <a:cs typeface="Arial" panose="020B0604020202020204" pitchFamily="34" charset="0"/>
                        </a:rPr>
                        <a:t>Customer with complex needs are seen immediately</a:t>
                      </a:r>
                      <a:endParaRPr lang="en-GB" sz="1200"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r>
                        <a:rPr lang="en-GB" sz="1200" dirty="0" smtClean="0">
                          <a:latin typeface="Arial" panose="020B0604020202020204" pitchFamily="34" charset="0"/>
                          <a:cs typeface="Arial" panose="020B0604020202020204" pitchFamily="34" charset="0"/>
                        </a:rPr>
                        <a:t>on-going</a:t>
                      </a:r>
                      <a:endParaRPr lang="en-GB" sz="1200" dirty="0">
                        <a:latin typeface="Arial" panose="020B0604020202020204" pitchFamily="34" charset="0"/>
                        <a:cs typeface="Arial" panose="020B0604020202020204" pitchFamily="34" charset="0"/>
                      </a:endParaRPr>
                    </a:p>
                  </a:txBody>
                  <a:tcPr>
                    <a:solidFill>
                      <a:schemeClr val="bg1">
                        <a:lumMod val="85000"/>
                      </a:schemeClr>
                    </a:solidFill>
                  </a:tcPr>
                </a:tc>
              </a:tr>
            </a:tbl>
          </a:graphicData>
        </a:graphic>
      </p:graphicFrame>
      <p:sp>
        <p:nvSpPr>
          <p:cNvPr id="4" name="Slide Number Placeholder 3"/>
          <p:cNvSpPr>
            <a:spLocks noGrp="1"/>
          </p:cNvSpPr>
          <p:nvPr>
            <p:ph type="sldNum" sz="quarter" idx="12"/>
          </p:nvPr>
        </p:nvSpPr>
        <p:spPr/>
        <p:txBody>
          <a:bodyPr/>
          <a:lstStyle/>
          <a:p>
            <a:fld id="{DD708C37-1345-4093-8824-C67F1AB4E230}" type="slidenum">
              <a:rPr lang="en-GB" smtClean="0"/>
              <a:t>13</a:t>
            </a:fld>
            <a:endParaRPr lang="en-GB"/>
          </a:p>
        </p:txBody>
      </p:sp>
      <p:sp>
        <p:nvSpPr>
          <p:cNvPr id="3" name="Rectangle 2"/>
          <p:cNvSpPr/>
          <p:nvPr/>
        </p:nvSpPr>
        <p:spPr>
          <a:xfrm>
            <a:off x="-30720" y="0"/>
            <a:ext cx="9144000" cy="148478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975" y="0"/>
            <a:ext cx="1169987"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843808" y="-603448"/>
            <a:ext cx="6768752" cy="31432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2000" b="1" dirty="0">
                <a:solidFill>
                  <a:prstClr val="white"/>
                </a:solidFill>
                <a:latin typeface="Arial" panose="020B0604020202020204" pitchFamily="34" charset="0"/>
                <a:cs typeface="Arial" panose="020B0604020202020204" pitchFamily="34" charset="0"/>
              </a:rPr>
              <a:t>Your Complex Needs Site Plan </a:t>
            </a:r>
          </a:p>
        </p:txBody>
      </p:sp>
      <p:sp>
        <p:nvSpPr>
          <p:cNvPr id="7" name="Rectangle 6"/>
          <p:cNvSpPr/>
          <p:nvPr/>
        </p:nvSpPr>
        <p:spPr>
          <a:xfrm>
            <a:off x="1979712" y="16518"/>
            <a:ext cx="5832648" cy="44001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Your Complex Needs Site Plan </a:t>
            </a:r>
          </a:p>
        </p:txBody>
      </p:sp>
    </p:spTree>
    <p:extLst>
      <p:ext uri="{BB962C8B-B14F-4D97-AF65-F5344CB8AC3E}">
        <p14:creationId xmlns:p14="http://schemas.microsoft.com/office/powerpoint/2010/main" val="28290064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93394869"/>
              </p:ext>
            </p:extLst>
          </p:nvPr>
        </p:nvGraphicFramePr>
        <p:xfrm>
          <a:off x="-32156" y="1272017"/>
          <a:ext cx="9154641" cy="5629642"/>
        </p:xfrm>
        <a:graphic>
          <a:graphicData uri="http://schemas.openxmlformats.org/drawingml/2006/table">
            <a:tbl>
              <a:tblPr firstRow="1">
                <a:tableStyleId>{ED083AE6-46FA-4A59-8FB0-9F97EB10719F}</a:tableStyleId>
              </a:tblPr>
              <a:tblGrid>
                <a:gridCol w="1615525"/>
                <a:gridCol w="2230963"/>
                <a:gridCol w="923158"/>
                <a:gridCol w="3231050"/>
                <a:gridCol w="1153945"/>
              </a:tblGrid>
              <a:tr h="964193">
                <a:tc>
                  <a:txBody>
                    <a:bodyPr/>
                    <a:lstStyle/>
                    <a:p>
                      <a:r>
                        <a:rPr kumimoji="0" lang="en-GB" sz="1400" kern="1200" dirty="0" smtClean="0">
                          <a:solidFill>
                            <a:schemeClr val="bg1"/>
                          </a:solidFill>
                          <a:effectLst/>
                          <a:latin typeface="Arial" panose="020B0604020202020204" pitchFamily="34" charset="0"/>
                          <a:cs typeface="Arial" panose="020B0604020202020204" pitchFamily="34" charset="0"/>
                        </a:rPr>
                        <a:t>Issue / Consideration</a:t>
                      </a:r>
                      <a:endParaRPr lang="en-GB" sz="1400" b="1"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solidFill>
                            <a:schemeClr val="bg1"/>
                          </a:solidFill>
                          <a:latin typeface="Arial" panose="020B0604020202020204" pitchFamily="34" charset="0"/>
                          <a:cs typeface="Arial" panose="020B0604020202020204" pitchFamily="34" charset="0"/>
                        </a:rPr>
                        <a:t>Resolution</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kumimoji="0" lang="en-GB" sz="1400" kern="1200" dirty="0" smtClean="0">
                          <a:solidFill>
                            <a:schemeClr val="bg1"/>
                          </a:solidFill>
                          <a:effectLst/>
                          <a:latin typeface="Arial" panose="020B0604020202020204" pitchFamily="34" charset="0"/>
                          <a:cs typeface="Arial" panose="020B0604020202020204" pitchFamily="34" charset="0"/>
                        </a:rPr>
                        <a:t>Status</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solidFill>
                            <a:schemeClr val="bg1"/>
                          </a:solidFill>
                          <a:latin typeface="Arial" panose="020B0604020202020204" pitchFamily="34" charset="0"/>
                          <a:cs typeface="Arial" panose="020B0604020202020204" pitchFamily="34" charset="0"/>
                        </a:rPr>
                        <a:t>Progress</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solidFill>
                            <a:schemeClr val="bg1"/>
                          </a:solidFill>
                          <a:latin typeface="Arial" panose="020B0604020202020204" pitchFamily="34" charset="0"/>
                          <a:cs typeface="Arial" panose="020B0604020202020204" pitchFamily="34" charset="0"/>
                        </a:rPr>
                        <a:t>By Whom/ Date</a:t>
                      </a:r>
                      <a:r>
                        <a:rPr lang="en-GB" sz="1400" baseline="0" dirty="0" smtClean="0">
                          <a:solidFill>
                            <a:schemeClr val="bg1"/>
                          </a:solidFill>
                          <a:latin typeface="Arial" panose="020B0604020202020204" pitchFamily="34" charset="0"/>
                          <a:cs typeface="Arial" panose="020B0604020202020204" pitchFamily="34" charset="0"/>
                        </a:rPr>
                        <a:t> Next Review required</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r>
              <a:tr h="40122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200" kern="1200" dirty="0" smtClean="0">
                          <a:effectLst/>
                          <a:latin typeface="Arial" panose="020B0604020202020204" pitchFamily="34" charset="0"/>
                          <a:cs typeface="Arial" panose="020B0604020202020204" pitchFamily="34" charset="0"/>
                        </a:rPr>
                        <a:t>.</a:t>
                      </a:r>
                    </a:p>
                    <a:p>
                      <a:r>
                        <a:rPr lang="en-GB" sz="1200" dirty="0" smtClean="0">
                          <a:solidFill>
                            <a:schemeClr val="bg1"/>
                          </a:solidFill>
                          <a:latin typeface="Arial" panose="020B0604020202020204" pitchFamily="34" charset="0"/>
                          <a:cs typeface="Arial" panose="020B0604020202020204" pitchFamily="34" charset="0"/>
                        </a:rPr>
                        <a:t>Ensure input is received from those with expertise in the area of complex need </a:t>
                      </a:r>
                      <a:endParaRPr lang="en-GB" sz="12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200" dirty="0" smtClean="0">
                          <a:latin typeface="Arial" panose="020B0604020202020204" pitchFamily="34" charset="0"/>
                          <a:cs typeface="Arial" panose="020B0604020202020204" pitchFamily="34" charset="0"/>
                        </a:rPr>
                        <a:t>Consult with key stakeholders to gather their insight into complex need and ensure their solutions are taken into account. </a:t>
                      </a:r>
                    </a:p>
                    <a:p>
                      <a:endParaRPr lang="en-GB" sz="1200"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Our Key Stakeholders include our DEA, Troubled Families Advisers, Prison Advisers, SILs, Visiting Officers, compliance officers, Specialist Partnership Managers, Social Justice leads etc. </a:t>
                      </a:r>
                      <a:endParaRPr lang="en-GB" sz="1200" dirty="0">
                        <a:latin typeface="Arial" panose="020B0604020202020204" pitchFamily="34" charset="0"/>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Green</a:t>
                      </a:r>
                      <a:endParaRPr lang="en-GB" sz="1200" dirty="0">
                        <a:latin typeface="Arial" panose="020B0604020202020204" pitchFamily="34" charset="0"/>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We have Social Justice leads in place to deal with the various Complex Needs that claimants’ present.</a:t>
                      </a:r>
                    </a:p>
                    <a:p>
                      <a:endParaRPr lang="en-GB" sz="1200"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We have a SPOC who liaises with the Housing team to resolve any housing issues.</a:t>
                      </a:r>
                    </a:p>
                    <a:p>
                      <a:endParaRPr lang="en-GB" sz="1200"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We are currently holding fortnightly </a:t>
                      </a:r>
                      <a:r>
                        <a:rPr lang="en-GB" sz="1200" dirty="0" err="1" smtClean="0">
                          <a:latin typeface="Arial" panose="020B0604020202020204" pitchFamily="34" charset="0"/>
                          <a:cs typeface="Arial" panose="020B0604020202020204" pitchFamily="34" charset="0"/>
                        </a:rPr>
                        <a:t>telekits</a:t>
                      </a:r>
                      <a:r>
                        <a:rPr lang="en-GB" sz="1200" dirty="0" smtClean="0">
                          <a:latin typeface="Arial" panose="020B0604020202020204" pitchFamily="34" charset="0"/>
                          <a:cs typeface="Arial" panose="020B0604020202020204" pitchFamily="34" charset="0"/>
                        </a:rPr>
                        <a:t> with the Local Authority which is chaired by our Customer Service Lead. In these </a:t>
                      </a:r>
                      <a:r>
                        <a:rPr lang="en-GB" sz="1200" dirty="0" err="1" smtClean="0">
                          <a:latin typeface="Arial" panose="020B0604020202020204" pitchFamily="34" charset="0"/>
                          <a:cs typeface="Arial" panose="020B0604020202020204" pitchFamily="34" charset="0"/>
                        </a:rPr>
                        <a:t>telekits</a:t>
                      </a:r>
                      <a:r>
                        <a:rPr lang="en-GB" sz="1200" dirty="0" smtClean="0">
                          <a:latin typeface="Arial" panose="020B0604020202020204" pitchFamily="34" charset="0"/>
                          <a:cs typeface="Arial" panose="020B0604020202020204" pitchFamily="34" charset="0"/>
                        </a:rPr>
                        <a:t>, updates/issues that claimants are currently experiencing are addressed or escalated to the Housing team and Service Centre, </a:t>
                      </a:r>
                    </a:p>
                    <a:p>
                      <a:endParaRPr lang="en-GB" sz="1200"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Upon feedback from WCs about potential gaps around support for customers with complex needs, we have liaised with our partnership manager and was able to get a list to sign post customers to.  </a:t>
                      </a:r>
                      <a:endParaRPr lang="en-GB" sz="1200" dirty="0">
                        <a:latin typeface="Arial" panose="020B0604020202020204" pitchFamily="34" charset="0"/>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On going</a:t>
                      </a:r>
                      <a:endParaRPr lang="en-GB" sz="1200" dirty="0">
                        <a:latin typeface="Arial" panose="020B0604020202020204" pitchFamily="34" charset="0"/>
                        <a:cs typeface="Arial" panose="020B0604020202020204" pitchFamily="34" charset="0"/>
                      </a:endParaRPr>
                    </a:p>
                  </a:txBody>
                  <a:tcPr/>
                </a:tc>
              </a:tr>
              <a:tr h="653163">
                <a:tc>
                  <a:txBody>
                    <a:bodyPr/>
                    <a:lstStyle/>
                    <a:p>
                      <a:endParaRPr lang="en-GB" sz="1200" dirty="0">
                        <a:latin typeface="Arial" panose="020B0604020202020204" pitchFamily="34" charset="0"/>
                        <a:cs typeface="Arial" panose="020B0604020202020204" pitchFamily="34" charset="0"/>
                      </a:endParaRPr>
                    </a:p>
                  </a:txBody>
                  <a:tcPr/>
                </a:tc>
                <a:tc>
                  <a:txBody>
                    <a:bodyPr/>
                    <a:lstStyle/>
                    <a:p>
                      <a:endParaRPr lang="en-GB" sz="1200" dirty="0">
                        <a:latin typeface="Arial" panose="020B0604020202020204" pitchFamily="34" charset="0"/>
                        <a:cs typeface="Arial" panose="020B0604020202020204" pitchFamily="34" charset="0"/>
                      </a:endParaRPr>
                    </a:p>
                  </a:txBody>
                  <a:tcPr/>
                </a:tc>
                <a:tc>
                  <a:txBody>
                    <a:bodyPr/>
                    <a:lstStyle/>
                    <a:p>
                      <a:endParaRPr lang="en-GB" sz="1200" dirty="0">
                        <a:latin typeface="Arial" panose="020B0604020202020204" pitchFamily="34" charset="0"/>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We have a DEA, a Troubled Family Adviser, a SIL in place.</a:t>
                      </a:r>
                    </a:p>
                    <a:p>
                      <a:endParaRPr lang="en-GB" sz="1200" dirty="0">
                        <a:latin typeface="Arial" panose="020B0604020202020204" pitchFamily="34" charset="0"/>
                        <a:cs typeface="Arial" panose="020B0604020202020204" pitchFamily="34" charset="0"/>
                      </a:endParaRPr>
                    </a:p>
                  </a:txBody>
                  <a:tcPr/>
                </a:tc>
                <a:tc>
                  <a:txBody>
                    <a:bodyPr/>
                    <a:lstStyle/>
                    <a:p>
                      <a:endParaRPr lang="en-GB" sz="1200" dirty="0">
                        <a:latin typeface="Arial" panose="020B0604020202020204" pitchFamily="34" charset="0"/>
                        <a:cs typeface="Arial" panose="020B0604020202020204" pitchFamily="34" charset="0"/>
                      </a:endParaRPr>
                    </a:p>
                  </a:txBody>
                  <a:tcPr/>
                </a:tc>
              </a:tr>
            </a:tbl>
          </a:graphicData>
        </a:graphic>
      </p:graphicFrame>
      <p:sp>
        <p:nvSpPr>
          <p:cNvPr id="4" name="Slide Number Placeholder 3"/>
          <p:cNvSpPr>
            <a:spLocks noGrp="1"/>
          </p:cNvSpPr>
          <p:nvPr>
            <p:ph type="sldNum" sz="quarter" idx="12"/>
          </p:nvPr>
        </p:nvSpPr>
        <p:spPr/>
        <p:txBody>
          <a:bodyPr/>
          <a:lstStyle/>
          <a:p>
            <a:fld id="{DD708C37-1345-4093-8824-C67F1AB4E230}" type="slidenum">
              <a:rPr lang="en-GB" smtClean="0"/>
              <a:t>14</a:t>
            </a:fld>
            <a:endParaRPr lang="en-GB"/>
          </a:p>
        </p:txBody>
      </p:sp>
      <p:sp>
        <p:nvSpPr>
          <p:cNvPr id="3" name="Rectangle 2"/>
          <p:cNvSpPr/>
          <p:nvPr/>
        </p:nvSpPr>
        <p:spPr>
          <a:xfrm>
            <a:off x="-21515" y="0"/>
            <a:ext cx="9144000" cy="98072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403648" y="0"/>
            <a:ext cx="7200800" cy="332656"/>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b="1" dirty="0">
                <a:solidFill>
                  <a:prstClr val="white"/>
                </a:solidFill>
                <a:latin typeface="Arial" panose="020B0604020202020204" pitchFamily="34" charset="0"/>
                <a:cs typeface="Arial" panose="020B0604020202020204" pitchFamily="34" charset="0"/>
              </a:rPr>
              <a:t>Your Complex Needs Site Plan </a:t>
            </a:r>
          </a:p>
        </p:txBody>
      </p:sp>
      <p:sp>
        <p:nvSpPr>
          <p:cNvPr id="6" name="Rectangle 5"/>
          <p:cNvSpPr/>
          <p:nvPr/>
        </p:nvSpPr>
        <p:spPr>
          <a:xfrm>
            <a:off x="-21515" y="332656"/>
            <a:ext cx="9144000" cy="93936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pPr>
            <a:endParaRPr lang="en-GB" sz="1000" b="1" dirty="0">
              <a:solidFill>
                <a:prstClr val="white"/>
              </a:solidFill>
              <a:latin typeface="Arial"/>
              <a:ea typeface="Calibri"/>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165"/>
            <a:ext cx="1169987"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67634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28457879"/>
              </p:ext>
            </p:extLst>
          </p:nvPr>
        </p:nvGraphicFramePr>
        <p:xfrm>
          <a:off x="2" y="1628800"/>
          <a:ext cx="9143998" cy="4208512"/>
        </p:xfrm>
        <a:graphic>
          <a:graphicData uri="http://schemas.openxmlformats.org/drawingml/2006/table">
            <a:tbl>
              <a:tblPr firstRow="1">
                <a:tableStyleId>{ED083AE6-46FA-4A59-8FB0-9F97EB10719F}</a:tableStyleId>
              </a:tblPr>
              <a:tblGrid>
                <a:gridCol w="1764178"/>
                <a:gridCol w="2182179"/>
                <a:gridCol w="1347537"/>
                <a:gridCol w="2236458"/>
                <a:gridCol w="1613646"/>
              </a:tblGrid>
              <a:tr h="1008112">
                <a:tc>
                  <a:txBody>
                    <a:bodyPr/>
                    <a:lstStyle/>
                    <a:p>
                      <a:r>
                        <a:rPr kumimoji="0" lang="en-GB" sz="1400" kern="1200" dirty="0" smtClean="0">
                          <a:solidFill>
                            <a:schemeClr val="bg1"/>
                          </a:solidFill>
                          <a:effectLst/>
                          <a:latin typeface="Arial" panose="020B0604020202020204" pitchFamily="34" charset="0"/>
                          <a:cs typeface="Arial" panose="020B0604020202020204" pitchFamily="34" charset="0"/>
                        </a:rPr>
                        <a:t>Issue / Consideration</a:t>
                      </a:r>
                      <a:endParaRPr lang="en-GB" sz="1400" b="1"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solidFill>
                            <a:schemeClr val="bg1"/>
                          </a:solidFill>
                          <a:latin typeface="Arial" panose="020B0604020202020204" pitchFamily="34" charset="0"/>
                          <a:cs typeface="Arial" panose="020B0604020202020204" pitchFamily="34" charset="0"/>
                        </a:rPr>
                        <a:t>Resolution</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kumimoji="0" lang="en-GB" sz="1400" kern="1200" dirty="0" smtClean="0">
                          <a:solidFill>
                            <a:schemeClr val="bg1"/>
                          </a:solidFill>
                          <a:effectLst/>
                          <a:latin typeface="Arial" panose="020B0604020202020204" pitchFamily="34" charset="0"/>
                          <a:cs typeface="Arial" panose="020B0604020202020204" pitchFamily="34" charset="0"/>
                        </a:rPr>
                        <a:t>Status Rating -</a:t>
                      </a:r>
                      <a:br>
                        <a:rPr kumimoji="0" lang="en-GB" sz="1400" kern="1200" dirty="0" smtClean="0">
                          <a:solidFill>
                            <a:schemeClr val="bg1"/>
                          </a:solidFill>
                          <a:effectLst/>
                          <a:latin typeface="Arial" panose="020B0604020202020204" pitchFamily="34" charset="0"/>
                          <a:cs typeface="Arial" panose="020B0604020202020204" pitchFamily="34" charset="0"/>
                        </a:rPr>
                      </a:br>
                      <a:r>
                        <a:rPr kumimoji="0" lang="en-GB" sz="1400" kern="1200" dirty="0" smtClean="0">
                          <a:solidFill>
                            <a:schemeClr val="bg1"/>
                          </a:solidFill>
                          <a:effectLst/>
                          <a:latin typeface="Arial" panose="020B0604020202020204" pitchFamily="34" charset="0"/>
                          <a:cs typeface="Arial" panose="020B0604020202020204" pitchFamily="34" charset="0"/>
                        </a:rPr>
                        <a:t>Red Amber Green</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solidFill>
                            <a:schemeClr val="bg1"/>
                          </a:solidFill>
                          <a:latin typeface="Arial" panose="020B0604020202020204" pitchFamily="34" charset="0"/>
                          <a:cs typeface="Arial" panose="020B0604020202020204" pitchFamily="34" charset="0"/>
                        </a:rPr>
                        <a:t>Progress</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solidFill>
                            <a:schemeClr val="bg1"/>
                          </a:solidFill>
                          <a:latin typeface="Arial" panose="020B0604020202020204" pitchFamily="34" charset="0"/>
                          <a:cs typeface="Arial" panose="020B0604020202020204" pitchFamily="34" charset="0"/>
                        </a:rPr>
                        <a:t>By Whom/ Date</a:t>
                      </a:r>
                      <a:r>
                        <a:rPr lang="en-GB" sz="1400" baseline="0" dirty="0" smtClean="0">
                          <a:solidFill>
                            <a:schemeClr val="bg1"/>
                          </a:solidFill>
                          <a:latin typeface="Arial" panose="020B0604020202020204" pitchFamily="34" charset="0"/>
                          <a:cs typeface="Arial" panose="020B0604020202020204" pitchFamily="34" charset="0"/>
                        </a:rPr>
                        <a:t> Next Review required</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r>
              <a:tr h="31722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200" kern="1200" dirty="0" smtClean="0">
                          <a:effectLst/>
                          <a:latin typeface="Arial" panose="020B0604020202020204" pitchFamily="34" charset="0"/>
                          <a:cs typeface="Arial" panose="020B0604020202020204" pitchFamily="34" charset="0"/>
                        </a:rPr>
                        <a:t>.</a:t>
                      </a:r>
                      <a:endParaRPr kumimoji="0" lang="en-GB" sz="1200" b="1" kern="1200" dirty="0" smtClean="0">
                        <a:solidFill>
                          <a:schemeClr val="bg1"/>
                        </a:solidFill>
                        <a:effectLst/>
                        <a:latin typeface="Arial" panose="020B0604020202020204" pitchFamily="34" charset="0"/>
                        <a:cs typeface="Arial" panose="020B0604020202020204" pitchFamily="34" charset="0"/>
                      </a:endParaRPr>
                    </a:p>
                    <a:p>
                      <a:r>
                        <a:rPr lang="en-GB" sz="1200" b="1" dirty="0" smtClean="0">
                          <a:solidFill>
                            <a:schemeClr val="bg1"/>
                          </a:solidFill>
                          <a:latin typeface="Arial" panose="020B0604020202020204" pitchFamily="34" charset="0"/>
                          <a:cs typeface="Arial" panose="020B0604020202020204" pitchFamily="34" charset="0"/>
                        </a:rPr>
                        <a:t>Ensure that all available support for claimants with complex needs is known and referral mechanisms clearly identified.</a:t>
                      </a:r>
                      <a:endParaRPr lang="en-GB" sz="1200" b="1"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200" dirty="0" smtClean="0">
                          <a:latin typeface="Arial" panose="020B0604020202020204" pitchFamily="34" charset="0"/>
                          <a:cs typeface="Arial" panose="020B0604020202020204" pitchFamily="34" charset="0"/>
                        </a:rPr>
                        <a:t>Engage with Partnership Managers and Specialist Partnership Managers to ensure the District Provision Tool (DPT) is up to date and includes all relevant provision to support claimants with complex needs. </a:t>
                      </a:r>
                    </a:p>
                    <a:p>
                      <a:endParaRPr lang="en-GB" sz="1200"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Work Coach Team Leaders to liaise with Partnership Managers to identify gaps in provision for those claimants that have Complex Needs so that Partnership Managers can source it.</a:t>
                      </a:r>
                    </a:p>
                    <a:p>
                      <a:endParaRPr lang="en-GB" sz="1200" dirty="0">
                        <a:latin typeface="Arial" panose="020B0604020202020204" pitchFamily="34" charset="0"/>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Green</a:t>
                      </a:r>
                      <a:endParaRPr lang="en-GB" sz="1200" dirty="0">
                        <a:latin typeface="Arial" panose="020B0604020202020204" pitchFamily="34" charset="0"/>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Work Coach Team Leaders have fed back to our Partnership Manager requesting provision for Lone Parents</a:t>
                      </a:r>
                      <a:r>
                        <a:rPr lang="en-GB" sz="1200" baseline="0" dirty="0" smtClean="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and care leavers. Our </a:t>
                      </a:r>
                      <a:r>
                        <a:rPr lang="en-GB" sz="1200" dirty="0" err="1" smtClean="0">
                          <a:latin typeface="Arial" panose="020B0604020202020204" pitchFamily="34" charset="0"/>
                          <a:cs typeface="Arial" panose="020B0604020202020204" pitchFamily="34" charset="0"/>
                        </a:rPr>
                        <a:t>i</a:t>
                      </a:r>
                      <a:r>
                        <a:rPr lang="en-GB" sz="1200" dirty="0" smtClean="0">
                          <a:latin typeface="Arial" panose="020B0604020202020204" pitchFamily="34" charset="0"/>
                          <a:cs typeface="Arial" panose="020B0604020202020204" pitchFamily="34" charset="0"/>
                        </a:rPr>
                        <a:t> board has been updated to include the revised provision</a:t>
                      </a:r>
                      <a:endParaRPr lang="en-GB" sz="1200" dirty="0">
                        <a:latin typeface="Arial" panose="020B0604020202020204" pitchFamily="34" charset="0"/>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On going</a:t>
                      </a:r>
                      <a:endParaRPr lang="en-GB" sz="1200" dirty="0">
                        <a:latin typeface="Arial" panose="020B0604020202020204" pitchFamily="34" charset="0"/>
                        <a:cs typeface="Arial" panose="020B0604020202020204" pitchFamily="34" charset="0"/>
                      </a:endParaRPr>
                    </a:p>
                  </a:txBody>
                  <a:tcPr/>
                </a:tc>
              </a:tr>
            </a:tbl>
          </a:graphicData>
        </a:graphic>
      </p:graphicFrame>
      <p:sp>
        <p:nvSpPr>
          <p:cNvPr id="4" name="Slide Number Placeholder 3"/>
          <p:cNvSpPr>
            <a:spLocks noGrp="1"/>
          </p:cNvSpPr>
          <p:nvPr>
            <p:ph type="sldNum" sz="quarter" idx="12"/>
          </p:nvPr>
        </p:nvSpPr>
        <p:spPr/>
        <p:txBody>
          <a:bodyPr/>
          <a:lstStyle/>
          <a:p>
            <a:fld id="{DD708C37-1345-4093-8824-C67F1AB4E230}" type="slidenum">
              <a:rPr lang="en-GB" smtClean="0"/>
              <a:t>15</a:t>
            </a:fld>
            <a:endParaRPr lang="en-GB"/>
          </a:p>
        </p:txBody>
      </p:sp>
    </p:spTree>
    <p:extLst>
      <p:ext uri="{BB962C8B-B14F-4D97-AF65-F5344CB8AC3E}">
        <p14:creationId xmlns:p14="http://schemas.microsoft.com/office/powerpoint/2010/main" val="27968569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42621051"/>
              </p:ext>
            </p:extLst>
          </p:nvPr>
        </p:nvGraphicFramePr>
        <p:xfrm>
          <a:off x="0" y="1170656"/>
          <a:ext cx="9180512" cy="3600400"/>
        </p:xfrm>
        <a:graphic>
          <a:graphicData uri="http://schemas.openxmlformats.org/drawingml/2006/table">
            <a:tbl>
              <a:tblPr firstRow="1">
                <a:tableStyleId>{ED083AE6-46FA-4A59-8FB0-9F97EB10719F}</a:tableStyleId>
              </a:tblPr>
              <a:tblGrid>
                <a:gridCol w="1743438"/>
                <a:gridCol w="2156524"/>
                <a:gridCol w="1331694"/>
                <a:gridCol w="2210165"/>
                <a:gridCol w="1738691"/>
              </a:tblGrid>
              <a:tr h="964163">
                <a:tc>
                  <a:txBody>
                    <a:bodyPr/>
                    <a:lstStyle/>
                    <a:p>
                      <a:r>
                        <a:rPr kumimoji="0" lang="en-GB" sz="1400" b="1" kern="1200" dirty="0" smtClean="0">
                          <a:solidFill>
                            <a:schemeClr val="bg1"/>
                          </a:solidFill>
                          <a:effectLst/>
                          <a:latin typeface="Arial" panose="020B0604020202020204" pitchFamily="34" charset="0"/>
                          <a:cs typeface="Arial" panose="020B0604020202020204" pitchFamily="34" charset="0"/>
                        </a:rPr>
                        <a:t>Issue / Consideration</a:t>
                      </a:r>
                      <a:endParaRPr lang="en-GB" sz="1400" b="1"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solidFill>
                            <a:schemeClr val="bg1"/>
                          </a:solidFill>
                          <a:latin typeface="Arial" panose="020B0604020202020204" pitchFamily="34" charset="0"/>
                          <a:cs typeface="Arial" panose="020B0604020202020204" pitchFamily="34" charset="0"/>
                        </a:rPr>
                        <a:t>Resolution</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kumimoji="0" lang="en-GB" sz="1400" kern="1200" dirty="0" smtClean="0">
                          <a:solidFill>
                            <a:schemeClr val="bg1"/>
                          </a:solidFill>
                          <a:effectLst/>
                          <a:latin typeface="Arial" panose="020B0604020202020204" pitchFamily="34" charset="0"/>
                          <a:cs typeface="Arial" panose="020B0604020202020204" pitchFamily="34" charset="0"/>
                        </a:rPr>
                        <a:t>Status Rating -</a:t>
                      </a:r>
                      <a:br>
                        <a:rPr kumimoji="0" lang="en-GB" sz="1400" kern="1200" dirty="0" smtClean="0">
                          <a:solidFill>
                            <a:schemeClr val="bg1"/>
                          </a:solidFill>
                          <a:effectLst/>
                          <a:latin typeface="Arial" panose="020B0604020202020204" pitchFamily="34" charset="0"/>
                          <a:cs typeface="Arial" panose="020B0604020202020204" pitchFamily="34" charset="0"/>
                        </a:rPr>
                      </a:br>
                      <a:r>
                        <a:rPr kumimoji="0" lang="en-GB" sz="1400" kern="1200" dirty="0" smtClean="0">
                          <a:solidFill>
                            <a:schemeClr val="bg1"/>
                          </a:solidFill>
                          <a:effectLst/>
                          <a:latin typeface="Arial" panose="020B0604020202020204" pitchFamily="34" charset="0"/>
                          <a:cs typeface="Arial" panose="020B0604020202020204" pitchFamily="34" charset="0"/>
                        </a:rPr>
                        <a:t>Red Amber Green</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solidFill>
                            <a:schemeClr val="bg1"/>
                          </a:solidFill>
                          <a:latin typeface="Arial" panose="020B0604020202020204" pitchFamily="34" charset="0"/>
                          <a:cs typeface="Arial" panose="020B0604020202020204" pitchFamily="34" charset="0"/>
                        </a:rPr>
                        <a:t>Progress</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solidFill>
                            <a:schemeClr val="bg1"/>
                          </a:solidFill>
                          <a:latin typeface="Arial" panose="020B0604020202020204" pitchFamily="34" charset="0"/>
                          <a:cs typeface="Arial" panose="020B0604020202020204" pitchFamily="34" charset="0"/>
                        </a:rPr>
                        <a:t>By Whom/ Date</a:t>
                      </a:r>
                      <a:r>
                        <a:rPr lang="en-GB" sz="1400" baseline="0" dirty="0" smtClean="0">
                          <a:solidFill>
                            <a:schemeClr val="bg1"/>
                          </a:solidFill>
                          <a:latin typeface="Arial" panose="020B0604020202020204" pitchFamily="34" charset="0"/>
                          <a:cs typeface="Arial" panose="020B0604020202020204" pitchFamily="34" charset="0"/>
                        </a:rPr>
                        <a:t> Next Review required</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r>
              <a:tr h="26362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200" b="1" kern="1200" dirty="0" smtClean="0">
                          <a:solidFill>
                            <a:schemeClr val="bg1"/>
                          </a:solidFill>
                          <a:effectLst/>
                          <a:latin typeface="Arial" panose="020B0604020202020204" pitchFamily="34" charset="0"/>
                          <a:cs typeface="Arial" panose="020B0604020202020204" pitchFamily="34" charset="0"/>
                        </a:rPr>
                        <a:t>Ensure that flexibilities for particular complex needs are known and understood by all colleagues who come into contact with such claimants and offered where applicable.</a:t>
                      </a:r>
                    </a:p>
                  </a:txBody>
                  <a:tcPr>
                    <a:solidFill>
                      <a:srgbClr val="0070C0"/>
                    </a:solidFill>
                  </a:tcPr>
                </a:tc>
                <a:tc>
                  <a:txBody>
                    <a:bodyPr/>
                    <a:lstStyle/>
                    <a:p>
                      <a:r>
                        <a:rPr lang="en-GB" sz="1200" dirty="0" smtClean="0">
                          <a:latin typeface="Arial" panose="020B0604020202020204" pitchFamily="34" charset="0"/>
                          <a:cs typeface="Arial" panose="020B0604020202020204" pitchFamily="34" charset="0"/>
                        </a:rPr>
                        <a:t>Ensure that all staff have the Digital Delivery Platform on their desktop so that they are able to access the guidance at the click of a button.</a:t>
                      </a:r>
                    </a:p>
                    <a:p>
                      <a:endParaRPr lang="en-GB" sz="1200"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Ensure the Service Delivery Support team have the Digital Delivery Platform on their desktop.</a:t>
                      </a:r>
                      <a:endParaRPr lang="en-GB" sz="1200" dirty="0">
                        <a:latin typeface="Arial" panose="020B0604020202020204" pitchFamily="34" charset="0"/>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Green</a:t>
                      </a:r>
                      <a:endParaRPr lang="en-GB" sz="1200" dirty="0">
                        <a:latin typeface="Arial" panose="020B0604020202020204" pitchFamily="34" charset="0"/>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Work coach Team Leaders will check that all Work Coaches have the Digital Delivery Platform on their desktop and will promote flexibility in group sessions and 1-2-1s. This action is now completed and assurance given.</a:t>
                      </a: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On going</a:t>
                      </a:r>
                      <a:endParaRPr lang="en-GB" sz="1200" dirty="0">
                        <a:latin typeface="Arial" panose="020B0604020202020204" pitchFamily="34" charset="0"/>
                        <a:cs typeface="Arial" panose="020B0604020202020204" pitchFamily="34" charset="0"/>
                      </a:endParaRPr>
                    </a:p>
                  </a:txBody>
                  <a:tcPr/>
                </a:tc>
              </a:tr>
            </a:tbl>
          </a:graphicData>
        </a:graphic>
      </p:graphicFrame>
      <p:sp>
        <p:nvSpPr>
          <p:cNvPr id="4" name="Slide Number Placeholder 3"/>
          <p:cNvSpPr>
            <a:spLocks noGrp="1"/>
          </p:cNvSpPr>
          <p:nvPr>
            <p:ph type="sldNum" sz="quarter" idx="12"/>
          </p:nvPr>
        </p:nvSpPr>
        <p:spPr/>
        <p:txBody>
          <a:bodyPr/>
          <a:lstStyle/>
          <a:p>
            <a:fld id="{DD708C37-1345-4093-8824-C67F1AB4E230}" type="slidenum">
              <a:rPr lang="en-GB" smtClean="0"/>
              <a:t>16</a:t>
            </a:fld>
            <a:endParaRPr lang="en-GB"/>
          </a:p>
        </p:txBody>
      </p:sp>
      <p:sp>
        <p:nvSpPr>
          <p:cNvPr id="3" name="Rectangle 2"/>
          <p:cNvSpPr/>
          <p:nvPr/>
        </p:nvSpPr>
        <p:spPr>
          <a:xfrm>
            <a:off x="0" y="0"/>
            <a:ext cx="9144000" cy="1138837"/>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619672" y="188640"/>
            <a:ext cx="6120680" cy="50405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Your Complex Needs Site Plan </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165"/>
            <a:ext cx="1169987"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10633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34481303"/>
              </p:ext>
            </p:extLst>
          </p:nvPr>
        </p:nvGraphicFramePr>
        <p:xfrm>
          <a:off x="251520" y="332656"/>
          <a:ext cx="8568951" cy="5516880"/>
        </p:xfrm>
        <a:graphic>
          <a:graphicData uri="http://schemas.openxmlformats.org/drawingml/2006/table">
            <a:tbl>
              <a:tblPr firstRow="1">
                <a:tableStyleId>{ED083AE6-46FA-4A59-8FB0-9F97EB10719F}</a:tableStyleId>
              </a:tblPr>
              <a:tblGrid>
                <a:gridCol w="2016224"/>
                <a:gridCol w="1681955"/>
                <a:gridCol w="766317"/>
                <a:gridCol w="2952328"/>
                <a:gridCol w="1152127"/>
              </a:tblGrid>
              <a:tr h="720080">
                <a:tc>
                  <a:txBody>
                    <a:bodyPr/>
                    <a:lstStyle/>
                    <a:p>
                      <a:r>
                        <a:rPr kumimoji="0" lang="en-GB" sz="1400" kern="1200" dirty="0" smtClean="0">
                          <a:solidFill>
                            <a:schemeClr val="bg1"/>
                          </a:solidFill>
                          <a:effectLst/>
                          <a:latin typeface="Arial" panose="020B0604020202020204" pitchFamily="34" charset="0"/>
                          <a:cs typeface="Arial" panose="020B0604020202020204" pitchFamily="34" charset="0"/>
                        </a:rPr>
                        <a:t>Issue / Consideration</a:t>
                      </a:r>
                      <a:endParaRPr lang="en-GB" sz="1400" b="1"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solidFill>
                            <a:schemeClr val="bg1"/>
                          </a:solidFill>
                          <a:latin typeface="Arial" panose="020B0604020202020204" pitchFamily="34" charset="0"/>
                          <a:cs typeface="Arial" panose="020B0604020202020204" pitchFamily="34" charset="0"/>
                        </a:rPr>
                        <a:t>Resolution</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kumimoji="0" lang="en-GB" sz="1400" kern="1200" dirty="0" smtClean="0">
                          <a:solidFill>
                            <a:schemeClr val="bg1"/>
                          </a:solidFill>
                          <a:effectLst/>
                          <a:latin typeface="Arial" panose="020B0604020202020204" pitchFamily="34" charset="0"/>
                          <a:cs typeface="Arial" panose="020B0604020202020204" pitchFamily="34" charset="0"/>
                        </a:rPr>
                        <a:t>Status</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solidFill>
                            <a:schemeClr val="bg1"/>
                          </a:solidFill>
                          <a:latin typeface="Arial" panose="020B0604020202020204" pitchFamily="34" charset="0"/>
                          <a:cs typeface="Arial" panose="020B0604020202020204" pitchFamily="34" charset="0"/>
                        </a:rPr>
                        <a:t>Progress</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solidFill>
                            <a:schemeClr val="bg1"/>
                          </a:solidFill>
                          <a:latin typeface="Arial" panose="020B0604020202020204" pitchFamily="34" charset="0"/>
                          <a:cs typeface="Arial" panose="020B0604020202020204" pitchFamily="34" charset="0"/>
                        </a:rPr>
                        <a:t>By Whom/ Date</a:t>
                      </a:r>
                      <a:r>
                        <a:rPr lang="en-GB" sz="1400" baseline="0" dirty="0" smtClean="0">
                          <a:solidFill>
                            <a:schemeClr val="bg1"/>
                          </a:solidFill>
                          <a:latin typeface="Arial" panose="020B0604020202020204" pitchFamily="34" charset="0"/>
                          <a:cs typeface="Arial" panose="020B0604020202020204" pitchFamily="34" charset="0"/>
                        </a:rPr>
                        <a:t> Next Review required</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r>
              <a:tr h="21514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200" kern="1200" dirty="0" smtClean="0">
                          <a:solidFill>
                            <a:schemeClr val="bg1"/>
                          </a:solidFill>
                          <a:effectLst/>
                          <a:latin typeface="Arial" panose="020B0604020202020204" pitchFamily="34" charset="0"/>
                          <a:cs typeface="Arial" panose="020B0604020202020204" pitchFamily="34" charset="0"/>
                        </a:rPr>
                        <a:t>Work Coaches and Case Managers will need to work closely in order to be able to support claimants with Complex Needs.</a:t>
                      </a:r>
                    </a:p>
                  </a:txBody>
                  <a:tcPr>
                    <a:solidFill>
                      <a:srgbClr val="0070C0"/>
                    </a:solidFill>
                  </a:tcPr>
                </a:tc>
                <a:tc>
                  <a:txBody>
                    <a:bodyPr/>
                    <a:lstStyle/>
                    <a:p>
                      <a:r>
                        <a:rPr lang="en-GB" sz="1200" dirty="0" smtClean="0">
                          <a:latin typeface="Arial" panose="020B0604020202020204" pitchFamily="34" charset="0"/>
                          <a:cs typeface="Arial" panose="020B0604020202020204" pitchFamily="34" charset="0"/>
                        </a:rPr>
                        <a:t>Ensure that all staff have the Digital Delivery Platform on their desktop so that they are able to access the guidance at the click of a button.</a:t>
                      </a:r>
                    </a:p>
                    <a:p>
                      <a:endParaRPr lang="en-GB" sz="1200"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Ensure the Service Delivery Support team have the Digital Delivery Platform on their desktop.</a:t>
                      </a:r>
                      <a:endParaRPr lang="en-GB" sz="1200" dirty="0">
                        <a:latin typeface="Arial" panose="020B0604020202020204" pitchFamily="34" charset="0"/>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Green</a:t>
                      </a:r>
                      <a:endParaRPr lang="en-GB" sz="1200" dirty="0">
                        <a:latin typeface="Arial" panose="020B0604020202020204" pitchFamily="34" charset="0"/>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The Work Coach Team Leaders have a weekly </a:t>
                      </a:r>
                      <a:r>
                        <a:rPr lang="en-GB" sz="1200" dirty="0" err="1" smtClean="0">
                          <a:latin typeface="Arial" panose="020B0604020202020204" pitchFamily="34" charset="0"/>
                          <a:cs typeface="Arial" panose="020B0604020202020204" pitchFamily="34" charset="0"/>
                        </a:rPr>
                        <a:t>telekit</a:t>
                      </a:r>
                      <a:r>
                        <a:rPr lang="en-GB" sz="1200" dirty="0" smtClean="0">
                          <a:latin typeface="Arial" panose="020B0604020202020204" pitchFamily="34" charset="0"/>
                          <a:cs typeface="Arial" panose="020B0604020202020204" pitchFamily="34" charset="0"/>
                        </a:rPr>
                        <a:t> with the Service Centre. </a:t>
                      </a:r>
                    </a:p>
                    <a:p>
                      <a:endParaRPr lang="en-GB" sz="1200"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Fulham Work Coach Team Leaders have arranged a visit with their Service Centre (Bolton)</a:t>
                      </a:r>
                    </a:p>
                    <a:p>
                      <a:endParaRPr lang="en-GB" sz="1200"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Work Coaches/ Team Leaders Lync/email Case Managers to progress cases in order to deliver high quality service.</a:t>
                      </a:r>
                    </a:p>
                    <a:p>
                      <a:endParaRPr lang="en-GB" sz="1200"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Fulham has shared their Complex Needs plan with Bolton Service Centre and details updated on the I- board for easy access </a:t>
                      </a:r>
                    </a:p>
                    <a:p>
                      <a:endParaRPr lang="en-GB" sz="1200" dirty="0">
                        <a:latin typeface="Arial" panose="020B0604020202020204" pitchFamily="34" charset="0"/>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On going</a:t>
                      </a:r>
                      <a:endParaRPr lang="en-GB" sz="1200" dirty="0">
                        <a:latin typeface="Arial" panose="020B0604020202020204" pitchFamily="34" charset="0"/>
                        <a:cs typeface="Arial" panose="020B0604020202020204" pitchFamily="34" charset="0"/>
                      </a:endParaRPr>
                    </a:p>
                  </a:txBody>
                  <a:tcPr/>
                </a:tc>
              </a:tr>
              <a:tr h="490523">
                <a:tc>
                  <a:txBody>
                    <a:bodyPr/>
                    <a:lstStyle/>
                    <a:p>
                      <a:r>
                        <a:rPr lang="en-GB" sz="1200" dirty="0" smtClean="0">
                          <a:solidFill>
                            <a:schemeClr val="bg1"/>
                          </a:solidFill>
                          <a:latin typeface="Arial" panose="020B0604020202020204" pitchFamily="34" charset="0"/>
                          <a:cs typeface="Arial" panose="020B0604020202020204" pitchFamily="34" charset="0"/>
                        </a:rPr>
                        <a:t>How do we identify and support those claimants who are</a:t>
                      </a:r>
                      <a:r>
                        <a:rPr lang="en-GB" sz="1200" baseline="0" dirty="0" smtClean="0">
                          <a:solidFill>
                            <a:schemeClr val="bg1"/>
                          </a:solidFill>
                          <a:latin typeface="Arial" panose="020B0604020202020204" pitchFamily="34" charset="0"/>
                          <a:cs typeface="Arial" panose="020B0604020202020204" pitchFamily="34" charset="0"/>
                        </a:rPr>
                        <a:t> in hostel or temporary accommodation and have to move addresses within an assessment period.</a:t>
                      </a:r>
                      <a:r>
                        <a:rPr lang="en-GB" sz="1200" dirty="0" smtClean="0">
                          <a:solidFill>
                            <a:schemeClr val="bg1"/>
                          </a:solidFill>
                          <a:latin typeface="Arial" panose="020B0604020202020204" pitchFamily="34" charset="0"/>
                          <a:cs typeface="Arial" panose="020B0604020202020204" pitchFamily="34" charset="0"/>
                        </a:rPr>
                        <a:t> </a:t>
                      </a:r>
                      <a:endParaRPr lang="en-GB" sz="12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200" dirty="0" smtClean="0">
                          <a:latin typeface="Arial" panose="020B0604020202020204" pitchFamily="34" charset="0"/>
                          <a:cs typeface="Arial" panose="020B0604020202020204" pitchFamily="34" charset="0"/>
                        </a:rPr>
                        <a:t>Raise awareness with WCs by </a:t>
                      </a:r>
                      <a:r>
                        <a:rPr lang="en-GB" sz="1200" dirty="0" err="1" smtClean="0">
                          <a:latin typeface="Arial" panose="020B0604020202020204" pitchFamily="34" charset="0"/>
                          <a:cs typeface="Arial" panose="020B0604020202020204" pitchFamily="34" charset="0"/>
                        </a:rPr>
                        <a:t>upskilling</a:t>
                      </a:r>
                      <a:r>
                        <a:rPr lang="en-GB" sz="1200" dirty="0" smtClean="0">
                          <a:latin typeface="Arial" panose="020B0604020202020204" pitchFamily="34" charset="0"/>
                          <a:cs typeface="Arial" panose="020B0604020202020204" pitchFamily="34" charset="0"/>
                        </a:rPr>
                        <a:t> in housing cost. WCs to preview claims prior to IEI and escalate any issues with Service Centre, </a:t>
                      </a:r>
                      <a:endParaRPr lang="en-GB" sz="1200" dirty="0">
                        <a:latin typeface="Arial" panose="020B0604020202020204" pitchFamily="34" charset="0"/>
                        <a:cs typeface="Arial" panose="020B0604020202020204" pitchFamily="34" charset="0"/>
                      </a:endParaRPr>
                    </a:p>
                  </a:txBody>
                  <a:tcPr/>
                </a:tc>
                <a:tc>
                  <a:txBody>
                    <a:bodyPr/>
                    <a:lstStyle/>
                    <a:p>
                      <a:r>
                        <a:rPr lang="en-GB" sz="1200" dirty="0" smtClean="0"/>
                        <a:t>Amber</a:t>
                      </a:r>
                      <a:endParaRPr lang="en-GB" sz="1200" dirty="0"/>
                    </a:p>
                  </a:txBody>
                  <a:tcPr/>
                </a:tc>
                <a:tc>
                  <a:txBody>
                    <a:bodyPr/>
                    <a:lstStyle/>
                    <a:p>
                      <a:r>
                        <a:rPr lang="en-GB" sz="1200" dirty="0" smtClean="0">
                          <a:latin typeface="Arial" panose="020B0604020202020204" pitchFamily="34" charset="0"/>
                          <a:cs typeface="Arial" panose="020B0604020202020204" pitchFamily="34" charset="0"/>
                        </a:rPr>
                        <a:t>WCs are and have identified cases and these are been escalated  at </a:t>
                      </a:r>
                      <a:r>
                        <a:rPr lang="en-GB" sz="1200" dirty="0" err="1" smtClean="0">
                          <a:latin typeface="Arial" panose="020B0604020202020204" pitchFamily="34" charset="0"/>
                          <a:cs typeface="Arial" panose="020B0604020202020204" pitchFamily="34" charset="0"/>
                        </a:rPr>
                        <a:t>telekits</a:t>
                      </a:r>
                      <a:r>
                        <a:rPr lang="en-GB" sz="1200" dirty="0" smtClean="0">
                          <a:latin typeface="Arial" panose="020B0604020202020204" pitchFamily="34" charset="0"/>
                          <a:cs typeface="Arial" panose="020B0604020202020204" pitchFamily="34" charset="0"/>
                        </a:rPr>
                        <a:t> with a view to finding a solution. </a:t>
                      </a:r>
                    </a:p>
                    <a:p>
                      <a:r>
                        <a:rPr lang="en-GB" sz="1200" dirty="0" smtClean="0">
                          <a:latin typeface="Arial" panose="020B0604020202020204" pitchFamily="34" charset="0"/>
                          <a:cs typeface="Arial" panose="020B0604020202020204" pitchFamily="34" charset="0"/>
                        </a:rPr>
                        <a:t>We have WC housing lead and a list of organisations for sign posting customers. </a:t>
                      </a:r>
                      <a:endParaRPr lang="en-GB" sz="1200" dirty="0">
                        <a:latin typeface="Arial" panose="020B0604020202020204" pitchFamily="34" charset="0"/>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On going</a:t>
                      </a:r>
                      <a:endParaRPr lang="en-GB" sz="1200" dirty="0">
                        <a:latin typeface="Arial" panose="020B0604020202020204" pitchFamily="34" charset="0"/>
                        <a:cs typeface="Arial" panose="020B0604020202020204" pitchFamily="34" charset="0"/>
                      </a:endParaRPr>
                    </a:p>
                  </a:txBody>
                  <a:tcPr/>
                </a:tc>
              </a:tr>
            </a:tbl>
          </a:graphicData>
        </a:graphic>
      </p:graphicFrame>
      <p:sp>
        <p:nvSpPr>
          <p:cNvPr id="4" name="Slide Number Placeholder 3"/>
          <p:cNvSpPr>
            <a:spLocks noGrp="1"/>
          </p:cNvSpPr>
          <p:nvPr>
            <p:ph type="sldNum" sz="quarter" idx="12"/>
          </p:nvPr>
        </p:nvSpPr>
        <p:spPr/>
        <p:txBody>
          <a:bodyPr/>
          <a:lstStyle/>
          <a:p>
            <a:fld id="{DD708C37-1345-4093-8824-C67F1AB4E230}" type="slidenum">
              <a:rPr lang="en-GB" smtClean="0"/>
              <a:t>17</a:t>
            </a:fld>
            <a:endParaRPr lang="en-GB"/>
          </a:p>
        </p:txBody>
      </p:sp>
    </p:spTree>
    <p:extLst>
      <p:ext uri="{BB962C8B-B14F-4D97-AF65-F5344CB8AC3E}">
        <p14:creationId xmlns:p14="http://schemas.microsoft.com/office/powerpoint/2010/main" val="6004673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61044268"/>
              </p:ext>
            </p:extLst>
          </p:nvPr>
        </p:nvGraphicFramePr>
        <p:xfrm>
          <a:off x="1" y="1124744"/>
          <a:ext cx="9143999" cy="4680520"/>
        </p:xfrm>
        <a:graphic>
          <a:graphicData uri="http://schemas.openxmlformats.org/drawingml/2006/table">
            <a:tbl>
              <a:tblPr firstRow="1">
                <a:tableStyleId>{ED083AE6-46FA-4A59-8FB0-9F97EB10719F}</a:tableStyleId>
              </a:tblPr>
              <a:tblGrid>
                <a:gridCol w="2151530"/>
                <a:gridCol w="2996773"/>
                <a:gridCol w="1536807"/>
                <a:gridCol w="1229445"/>
                <a:gridCol w="1229444"/>
              </a:tblGrid>
              <a:tr h="1153441">
                <a:tc>
                  <a:txBody>
                    <a:bodyPr/>
                    <a:lstStyle/>
                    <a:p>
                      <a:r>
                        <a:rPr kumimoji="0" lang="en-GB" sz="1400" b="1" kern="1200" dirty="0" smtClean="0">
                          <a:solidFill>
                            <a:schemeClr val="bg1"/>
                          </a:solidFill>
                          <a:effectLst/>
                          <a:latin typeface="Arial" panose="020B0604020202020204" pitchFamily="34" charset="0"/>
                          <a:cs typeface="Arial" panose="020B0604020202020204" pitchFamily="34" charset="0"/>
                        </a:rPr>
                        <a:t>Issue / Consideration</a:t>
                      </a:r>
                      <a:endParaRPr lang="en-GB" sz="1400" b="1"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400" b="1" dirty="0" smtClean="0">
                          <a:solidFill>
                            <a:schemeClr val="bg1"/>
                          </a:solidFill>
                          <a:latin typeface="Arial" panose="020B0604020202020204" pitchFamily="34" charset="0"/>
                          <a:cs typeface="Arial" panose="020B0604020202020204" pitchFamily="34" charset="0"/>
                        </a:rPr>
                        <a:t>Resolution</a:t>
                      </a:r>
                      <a:endParaRPr lang="en-GB" sz="1400" b="1"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kumimoji="0" lang="en-GB" sz="1400" b="1" kern="1200" dirty="0" smtClean="0">
                          <a:solidFill>
                            <a:schemeClr val="bg1"/>
                          </a:solidFill>
                          <a:effectLst/>
                          <a:latin typeface="Arial" panose="020B0604020202020204" pitchFamily="34" charset="0"/>
                          <a:cs typeface="Arial" panose="020B0604020202020204" pitchFamily="34" charset="0"/>
                        </a:rPr>
                        <a:t>Status Rating -</a:t>
                      </a:r>
                      <a:br>
                        <a:rPr kumimoji="0" lang="en-GB" sz="1400" b="1" kern="1200" dirty="0" smtClean="0">
                          <a:solidFill>
                            <a:schemeClr val="bg1"/>
                          </a:solidFill>
                          <a:effectLst/>
                          <a:latin typeface="Arial" panose="020B0604020202020204" pitchFamily="34" charset="0"/>
                          <a:cs typeface="Arial" panose="020B0604020202020204" pitchFamily="34" charset="0"/>
                        </a:rPr>
                      </a:br>
                      <a:r>
                        <a:rPr kumimoji="0" lang="en-GB" sz="1400" b="1" kern="1200" dirty="0" smtClean="0">
                          <a:solidFill>
                            <a:schemeClr val="bg1"/>
                          </a:solidFill>
                          <a:effectLst/>
                          <a:latin typeface="Arial" panose="020B0604020202020204" pitchFamily="34" charset="0"/>
                          <a:cs typeface="Arial" panose="020B0604020202020204" pitchFamily="34" charset="0"/>
                        </a:rPr>
                        <a:t>Red Amber Green</a:t>
                      </a:r>
                      <a:endParaRPr lang="en-GB" sz="1400" b="1"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400" b="1" dirty="0" smtClean="0">
                          <a:solidFill>
                            <a:schemeClr val="bg1"/>
                          </a:solidFill>
                          <a:latin typeface="Arial" panose="020B0604020202020204" pitchFamily="34" charset="0"/>
                          <a:cs typeface="Arial" panose="020B0604020202020204" pitchFamily="34" charset="0"/>
                        </a:rPr>
                        <a:t>Progress</a:t>
                      </a:r>
                      <a:endParaRPr lang="en-GB" sz="1400" b="1"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400" b="1" dirty="0" smtClean="0">
                          <a:solidFill>
                            <a:schemeClr val="bg1"/>
                          </a:solidFill>
                          <a:latin typeface="Arial" panose="020B0604020202020204" pitchFamily="34" charset="0"/>
                          <a:cs typeface="Arial" panose="020B0604020202020204" pitchFamily="34" charset="0"/>
                        </a:rPr>
                        <a:t>By Whom/ Date</a:t>
                      </a:r>
                      <a:r>
                        <a:rPr lang="en-GB" sz="1400" b="1" baseline="0" dirty="0" smtClean="0">
                          <a:solidFill>
                            <a:schemeClr val="bg1"/>
                          </a:solidFill>
                          <a:latin typeface="Arial" panose="020B0604020202020204" pitchFamily="34" charset="0"/>
                          <a:cs typeface="Arial" panose="020B0604020202020204" pitchFamily="34" charset="0"/>
                        </a:rPr>
                        <a:t> Next Review required</a:t>
                      </a:r>
                      <a:endParaRPr lang="en-GB" sz="1400" b="1" dirty="0">
                        <a:solidFill>
                          <a:schemeClr val="bg1"/>
                        </a:solidFill>
                        <a:latin typeface="Arial" panose="020B0604020202020204" pitchFamily="34" charset="0"/>
                        <a:cs typeface="Arial" panose="020B0604020202020204" pitchFamily="34" charset="0"/>
                      </a:endParaRPr>
                    </a:p>
                  </a:txBody>
                  <a:tcPr>
                    <a:solidFill>
                      <a:srgbClr val="0070C0"/>
                    </a:solidFill>
                  </a:tcPr>
                </a:tc>
              </a:tr>
              <a:tr h="21539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200" b="1" kern="1200" dirty="0" smtClean="0">
                          <a:solidFill>
                            <a:schemeClr val="bg1"/>
                          </a:solidFill>
                          <a:effectLst/>
                          <a:latin typeface="Arial" panose="020B0604020202020204" pitchFamily="34" charset="0"/>
                          <a:cs typeface="Arial" panose="020B0604020202020204" pitchFamily="34" charset="0"/>
                        </a:rPr>
                        <a:t>How do we support claimants who present vulnerability in the jobcentre effectively and efficiently. </a:t>
                      </a:r>
                    </a:p>
                  </a:txBody>
                  <a:tcPr>
                    <a:solidFill>
                      <a:srgbClr val="0070C0"/>
                    </a:solidFill>
                  </a:tcPr>
                </a:tc>
                <a:tc>
                  <a:txBody>
                    <a:bodyPr/>
                    <a:lstStyle/>
                    <a:p>
                      <a:r>
                        <a:rPr lang="en-GB" sz="1200" dirty="0" smtClean="0">
                          <a:latin typeface="Arial" panose="020B0604020202020204" pitchFamily="34" charset="0"/>
                          <a:cs typeface="Arial" panose="020B0604020202020204" pitchFamily="34" charset="0"/>
                        </a:rPr>
                        <a:t>Assisted Service Coach and Permanent Work Coach at the FOH to triage, resolve issues or signpost to appropriate support when claimant</a:t>
                      </a:r>
                    </a:p>
                    <a:p>
                      <a:r>
                        <a:rPr lang="en-GB" sz="1200" dirty="0" smtClean="0">
                          <a:latin typeface="Arial" panose="020B0604020202020204" pitchFamily="34" charset="0"/>
                          <a:cs typeface="Arial" panose="020B0604020202020204" pitchFamily="34" charset="0"/>
                        </a:rPr>
                        <a:t>presents vulnerability in the Jobcentre using existing tools e.g</a:t>
                      </a:r>
                      <a:r>
                        <a:rPr lang="en-GB" sz="1200" b="1" dirty="0" smtClean="0">
                          <a:solidFill>
                            <a:schemeClr val="tx1"/>
                          </a:solidFill>
                          <a:latin typeface="Arial" panose="020B0604020202020204" pitchFamily="34" charset="0"/>
                          <a:cs typeface="Arial" panose="020B0604020202020204" pitchFamily="34" charset="0"/>
                          <a:hlinkClick r:id="rId3"/>
                        </a:rPr>
                        <a:t>. District Provision Too</a:t>
                      </a:r>
                      <a:r>
                        <a:rPr lang="en-GB" sz="1200" dirty="0" smtClean="0">
                          <a:solidFill>
                            <a:schemeClr val="tx1"/>
                          </a:solidFill>
                          <a:latin typeface="Arial" panose="020B0604020202020204" pitchFamily="34" charset="0"/>
                          <a:cs typeface="Arial" panose="020B0604020202020204" pitchFamily="34" charset="0"/>
                          <a:hlinkClick r:id="rId3"/>
                        </a:rPr>
                        <a:t>l</a:t>
                      </a:r>
                      <a:r>
                        <a:rPr lang="en-GB" sz="1200" dirty="0" smtClean="0">
                          <a:solidFill>
                            <a:schemeClr val="tx1"/>
                          </a:solidFill>
                          <a:latin typeface="Arial" panose="020B0604020202020204" pitchFamily="34" charset="0"/>
                          <a:cs typeface="Arial" panose="020B0604020202020204" pitchFamily="34" charset="0"/>
                        </a:rPr>
                        <a:t>, assisting with digital claim, referra</a:t>
                      </a:r>
                      <a:r>
                        <a:rPr lang="en-GB" sz="1200" dirty="0" smtClean="0">
                          <a:latin typeface="Arial" panose="020B0604020202020204" pitchFamily="34" charset="0"/>
                          <a:cs typeface="Arial" panose="020B0604020202020204" pitchFamily="34" charset="0"/>
                        </a:rPr>
                        <a:t>l to Universal Support. (Assisted Service Coach to note profile with outcome from triage to support other colleagues in their actions)</a:t>
                      </a:r>
                      <a:endParaRPr lang="en-GB" sz="1200" dirty="0">
                        <a:latin typeface="Arial" panose="020B0604020202020204" pitchFamily="34" charset="0"/>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Green</a:t>
                      </a:r>
                      <a:endParaRPr lang="en-GB" sz="1200" dirty="0">
                        <a:latin typeface="Arial" panose="020B0604020202020204" pitchFamily="34" charset="0"/>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Information Redacted</a:t>
                      </a:r>
                      <a:endParaRPr lang="en-GB" sz="1200" dirty="0">
                        <a:latin typeface="Arial" panose="020B0604020202020204" pitchFamily="34" charset="0"/>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On going</a:t>
                      </a:r>
                      <a:endParaRPr lang="en-GB" sz="1200" dirty="0">
                        <a:latin typeface="Arial" panose="020B0604020202020204" pitchFamily="34" charset="0"/>
                        <a:cs typeface="Arial" panose="020B0604020202020204" pitchFamily="34" charset="0"/>
                      </a:endParaRPr>
                    </a:p>
                  </a:txBody>
                  <a:tcPr/>
                </a:tc>
              </a:tr>
              <a:tr h="13731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solidFill>
                            <a:schemeClr val="bg1"/>
                          </a:solidFill>
                          <a:latin typeface="Arial" panose="020B0604020202020204" pitchFamily="34" charset="0"/>
                          <a:cs typeface="Arial" panose="020B0604020202020204" pitchFamily="34" charset="0"/>
                        </a:rPr>
                        <a:t>If issue</a:t>
                      </a:r>
                      <a:r>
                        <a:rPr lang="en-GB" sz="1200" b="1" baseline="0" dirty="0" smtClean="0">
                          <a:solidFill>
                            <a:schemeClr val="bg1"/>
                          </a:solidFill>
                          <a:latin typeface="Arial" panose="020B0604020202020204" pitchFamily="34" charset="0"/>
                          <a:cs typeface="Arial" panose="020B0604020202020204" pitchFamily="34" charset="0"/>
                        </a:rPr>
                        <a:t> can not be resolved via Work Coach/ Service Centre case conference then how can it be escalated</a:t>
                      </a:r>
                      <a:r>
                        <a:rPr lang="en-GB" sz="1800" b="1" baseline="0" dirty="0" smtClean="0">
                          <a:solidFill>
                            <a:schemeClr val="bg1"/>
                          </a:solidFill>
                        </a:rPr>
                        <a:t>? </a:t>
                      </a:r>
                      <a:endParaRPr lang="en-GB" sz="1800" b="1" dirty="0" smtClean="0">
                        <a:solidFill>
                          <a:schemeClr val="bg1"/>
                        </a:solidFill>
                      </a:endParaRPr>
                    </a:p>
                    <a:p>
                      <a:endParaRPr lang="en-GB" b="1" dirty="0">
                        <a:solidFill>
                          <a:schemeClr val="bg1"/>
                        </a:solidFill>
                      </a:endParaRPr>
                    </a:p>
                  </a:txBody>
                  <a:tcPr>
                    <a:solidFill>
                      <a:srgbClr val="0070C0"/>
                    </a:solidFill>
                  </a:tcPr>
                </a:tc>
                <a:tc>
                  <a:txBody>
                    <a:bodyPr/>
                    <a:lstStyle/>
                    <a:p>
                      <a:r>
                        <a:rPr lang="en-GB" sz="1200" dirty="0" smtClean="0">
                          <a:latin typeface="Arial" panose="020B0604020202020204" pitchFamily="34" charset="0"/>
                          <a:cs typeface="Arial" panose="020B0604020202020204" pitchFamily="34" charset="0"/>
                        </a:rPr>
                        <a:t>Case conferencing to be extended to include relevant expert, E.g., SIL, DEA, EA, or a contact from DMA </a:t>
                      </a:r>
                    </a:p>
                    <a:p>
                      <a:endParaRPr lang="en-GB" sz="1200" dirty="0">
                        <a:latin typeface="Arial" panose="020B0604020202020204" pitchFamily="34" charset="0"/>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Amber</a:t>
                      </a:r>
                      <a:endParaRPr lang="en-GB" sz="1200" dirty="0">
                        <a:latin typeface="Arial" panose="020B0604020202020204" pitchFamily="34" charset="0"/>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Information Redacted</a:t>
                      </a:r>
                      <a:endParaRPr lang="en-GB" sz="1200" dirty="0">
                        <a:latin typeface="Arial" panose="020B0604020202020204" pitchFamily="34" charset="0"/>
                        <a:cs typeface="Arial" panose="020B0604020202020204" pitchFamily="34" charset="0"/>
                      </a:endParaRPr>
                    </a:p>
                  </a:txBody>
                  <a:tcPr/>
                </a:tc>
                <a:tc>
                  <a:txBody>
                    <a:bodyPr/>
                    <a:lstStyle/>
                    <a:p>
                      <a:r>
                        <a:rPr lang="en-GB" sz="1200" dirty="0" smtClean="0"/>
                        <a:t>On going</a:t>
                      </a:r>
                      <a:endParaRPr lang="en-GB" sz="1200" dirty="0"/>
                    </a:p>
                  </a:txBody>
                  <a:tcPr/>
                </a:tc>
              </a:tr>
            </a:tbl>
          </a:graphicData>
        </a:graphic>
      </p:graphicFrame>
      <p:sp>
        <p:nvSpPr>
          <p:cNvPr id="4" name="Slide Number Placeholder 3"/>
          <p:cNvSpPr>
            <a:spLocks noGrp="1"/>
          </p:cNvSpPr>
          <p:nvPr>
            <p:ph type="sldNum" sz="quarter" idx="12"/>
          </p:nvPr>
        </p:nvSpPr>
        <p:spPr/>
        <p:txBody>
          <a:bodyPr/>
          <a:lstStyle/>
          <a:p>
            <a:fld id="{DD708C37-1345-4093-8824-C67F1AB4E230}" type="slidenum">
              <a:rPr lang="en-GB" smtClean="0"/>
              <a:t>18</a:t>
            </a:fld>
            <a:endParaRPr lang="en-GB"/>
          </a:p>
        </p:txBody>
      </p:sp>
      <p:sp>
        <p:nvSpPr>
          <p:cNvPr id="3" name="Rectangle 2"/>
          <p:cNvSpPr/>
          <p:nvPr/>
        </p:nvSpPr>
        <p:spPr>
          <a:xfrm>
            <a:off x="0" y="0"/>
            <a:ext cx="9144000" cy="1124744"/>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2123728" y="188640"/>
            <a:ext cx="5256584" cy="50405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Your Complex Needs Site Plan </a:t>
            </a:r>
          </a:p>
        </p:txBody>
      </p:sp>
    </p:spTree>
    <p:extLst>
      <p:ext uri="{BB962C8B-B14F-4D97-AF65-F5344CB8AC3E}">
        <p14:creationId xmlns:p14="http://schemas.microsoft.com/office/powerpoint/2010/main" val="29989387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02267680"/>
              </p:ext>
            </p:extLst>
          </p:nvPr>
        </p:nvGraphicFramePr>
        <p:xfrm>
          <a:off x="-25682" y="1507399"/>
          <a:ext cx="9144000" cy="4130784"/>
        </p:xfrm>
        <a:graphic>
          <a:graphicData uri="http://schemas.openxmlformats.org/drawingml/2006/table">
            <a:tbl>
              <a:tblPr firstRow="1">
                <a:tableStyleId>{ED083AE6-46FA-4A59-8FB0-9F97EB10719F}</a:tableStyleId>
              </a:tblPr>
              <a:tblGrid>
                <a:gridCol w="2151530"/>
                <a:gridCol w="2996774"/>
                <a:gridCol w="1536807"/>
                <a:gridCol w="1229445"/>
                <a:gridCol w="1229444"/>
              </a:tblGrid>
              <a:tr h="1193746">
                <a:tc>
                  <a:txBody>
                    <a:bodyPr/>
                    <a:lstStyle/>
                    <a:p>
                      <a:r>
                        <a:rPr kumimoji="0" lang="en-GB" sz="1400" kern="1200" dirty="0" smtClean="0">
                          <a:solidFill>
                            <a:schemeClr val="bg1"/>
                          </a:solidFill>
                          <a:effectLst/>
                          <a:latin typeface="Arial" panose="020B0604020202020204" pitchFamily="34" charset="0"/>
                          <a:cs typeface="Arial" panose="020B0604020202020204" pitchFamily="34" charset="0"/>
                        </a:rPr>
                        <a:t>Issue / Consideration</a:t>
                      </a:r>
                      <a:endParaRPr lang="en-GB" sz="1400" b="1"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solidFill>
                            <a:schemeClr val="bg1"/>
                          </a:solidFill>
                          <a:latin typeface="Arial" panose="020B0604020202020204" pitchFamily="34" charset="0"/>
                          <a:cs typeface="Arial" panose="020B0604020202020204" pitchFamily="34" charset="0"/>
                        </a:rPr>
                        <a:t>Resolution</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kumimoji="0" lang="en-GB" sz="1400" kern="1200" dirty="0" smtClean="0">
                          <a:solidFill>
                            <a:schemeClr val="bg1"/>
                          </a:solidFill>
                          <a:effectLst/>
                          <a:latin typeface="Arial" panose="020B0604020202020204" pitchFamily="34" charset="0"/>
                          <a:cs typeface="Arial" panose="020B0604020202020204" pitchFamily="34" charset="0"/>
                        </a:rPr>
                        <a:t>Status Rating -</a:t>
                      </a:r>
                      <a:br>
                        <a:rPr kumimoji="0" lang="en-GB" sz="1400" kern="1200" dirty="0" smtClean="0">
                          <a:solidFill>
                            <a:schemeClr val="bg1"/>
                          </a:solidFill>
                          <a:effectLst/>
                          <a:latin typeface="Arial" panose="020B0604020202020204" pitchFamily="34" charset="0"/>
                          <a:cs typeface="Arial" panose="020B0604020202020204" pitchFamily="34" charset="0"/>
                        </a:rPr>
                      </a:br>
                      <a:r>
                        <a:rPr kumimoji="0" lang="en-GB" sz="1400" kern="1200" dirty="0" smtClean="0">
                          <a:solidFill>
                            <a:schemeClr val="bg1"/>
                          </a:solidFill>
                          <a:effectLst/>
                          <a:latin typeface="Arial" panose="020B0604020202020204" pitchFamily="34" charset="0"/>
                          <a:cs typeface="Arial" panose="020B0604020202020204" pitchFamily="34" charset="0"/>
                        </a:rPr>
                        <a:t>Red Amber Green</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solidFill>
                            <a:schemeClr val="bg1"/>
                          </a:solidFill>
                          <a:latin typeface="Arial" panose="020B0604020202020204" pitchFamily="34" charset="0"/>
                          <a:cs typeface="Arial" panose="020B0604020202020204" pitchFamily="34" charset="0"/>
                        </a:rPr>
                        <a:t>Progress</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solidFill>
                            <a:schemeClr val="bg1"/>
                          </a:solidFill>
                          <a:latin typeface="Arial" panose="020B0604020202020204" pitchFamily="34" charset="0"/>
                          <a:cs typeface="Arial" panose="020B0604020202020204" pitchFamily="34" charset="0"/>
                        </a:rPr>
                        <a:t>By Whom/ Date</a:t>
                      </a:r>
                      <a:r>
                        <a:rPr lang="en-GB" sz="1400" baseline="0" dirty="0" smtClean="0">
                          <a:solidFill>
                            <a:schemeClr val="bg1"/>
                          </a:solidFill>
                          <a:latin typeface="Arial" panose="020B0604020202020204" pitchFamily="34" charset="0"/>
                          <a:cs typeface="Arial" panose="020B0604020202020204" pitchFamily="34" charset="0"/>
                        </a:rPr>
                        <a:t> Next Review required</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r>
              <a:tr h="29370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solidFill>
                            <a:schemeClr val="bg1"/>
                          </a:solidFill>
                          <a:latin typeface="Arial" panose="020B0604020202020204" pitchFamily="34" charset="0"/>
                          <a:cs typeface="Arial" panose="020B0604020202020204" pitchFamily="34" charset="0"/>
                        </a:rPr>
                        <a:t>How do we support vulnerable</a:t>
                      </a:r>
                      <a:r>
                        <a:rPr lang="en-GB" sz="1200" b="1" baseline="0" dirty="0" smtClean="0">
                          <a:solidFill>
                            <a:schemeClr val="bg1"/>
                          </a:solidFill>
                          <a:latin typeface="Arial" panose="020B0604020202020204" pitchFamily="34" charset="0"/>
                          <a:cs typeface="Arial" panose="020B0604020202020204" pitchFamily="34" charset="0"/>
                        </a:rPr>
                        <a:t> claimants Who do not have an assigned Work Coach? </a:t>
                      </a:r>
                      <a:endParaRPr lang="en-GB" sz="1200" b="1" dirty="0" smtClean="0">
                        <a:solidFill>
                          <a:schemeClr val="bg1"/>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1200" kern="1200" dirty="0" smtClean="0">
                        <a:solidFill>
                          <a:schemeClr val="bg1"/>
                        </a:solidFill>
                        <a:effectLst/>
                        <a:latin typeface="Arial" panose="020B0604020202020204" pitchFamily="34" charset="0"/>
                        <a:cs typeface="Arial" panose="020B0604020202020204" pitchFamily="34" charset="0"/>
                      </a:endParaRPr>
                    </a:p>
                  </a:txBody>
                  <a:tcPr>
                    <a:solidFill>
                      <a:srgbClr val="0070C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solidFill>
                          <a:latin typeface="Arial" panose="020B0604020202020204" pitchFamily="34" charset="0"/>
                          <a:cs typeface="Arial" panose="020B0604020202020204" pitchFamily="34" charset="0"/>
                        </a:rPr>
                        <a:t>Work Coaches/</a:t>
                      </a:r>
                      <a:r>
                        <a:rPr lang="en-GB" sz="1200" baseline="0" dirty="0" smtClean="0">
                          <a:solidFill>
                            <a:schemeClr val="tx1"/>
                          </a:solidFill>
                          <a:latin typeface="Arial" panose="020B0604020202020204" pitchFamily="34" charset="0"/>
                          <a:cs typeface="Arial" panose="020B0604020202020204" pitchFamily="34" charset="0"/>
                        </a:rPr>
                        <a:t> Assisted Service Coaches </a:t>
                      </a:r>
                      <a:r>
                        <a:rPr lang="en-GB" sz="1200" dirty="0" smtClean="0">
                          <a:solidFill>
                            <a:schemeClr val="tx1"/>
                          </a:solidFill>
                          <a:latin typeface="Arial" panose="020B0604020202020204" pitchFamily="34" charset="0"/>
                          <a:cs typeface="Arial" panose="020B0604020202020204" pitchFamily="34" charset="0"/>
                        </a:rPr>
                        <a:t>to liaise with SIL in JC where no work coach has been allocated and for raising of issues incident not covered by the UCCP. If encountered in Service Centre ,</a:t>
                      </a:r>
                      <a:r>
                        <a:rPr lang="en-GB" sz="1200" baseline="0" dirty="0" smtClean="0">
                          <a:solidFill>
                            <a:schemeClr val="tx1"/>
                          </a:solidFill>
                          <a:latin typeface="Arial" panose="020B0604020202020204" pitchFamily="34" charset="0"/>
                          <a:cs typeface="Arial" panose="020B0604020202020204" pitchFamily="34" charset="0"/>
                        </a:rPr>
                        <a:t> then Service Centre Colleague to liaise with SIL in JC. </a:t>
                      </a:r>
                      <a:endParaRPr lang="en-GB" sz="1200" dirty="0" smtClean="0">
                        <a:solidFill>
                          <a:schemeClr val="tx1"/>
                        </a:solidFill>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Green</a:t>
                      </a:r>
                      <a:endParaRPr lang="en-GB" sz="1200" dirty="0">
                        <a:latin typeface="Arial" panose="020B0604020202020204" pitchFamily="34" charset="0"/>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ASCs, WCs, SILs &amp; Service Centre colleagues now working together as one supporting vulnerable customers who do not have assigned WCs</a:t>
                      </a:r>
                      <a:endParaRPr lang="en-GB" sz="1200" dirty="0">
                        <a:latin typeface="Arial" panose="020B0604020202020204" pitchFamily="34" charset="0"/>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On Going</a:t>
                      </a:r>
                      <a:endParaRPr lang="en-GB" sz="1200" dirty="0">
                        <a:latin typeface="Arial" panose="020B0604020202020204" pitchFamily="34" charset="0"/>
                        <a:cs typeface="Arial" panose="020B0604020202020204" pitchFamily="34" charset="0"/>
                      </a:endParaRPr>
                    </a:p>
                  </a:txBody>
                  <a:tcPr/>
                </a:tc>
              </a:tr>
            </a:tbl>
          </a:graphicData>
        </a:graphic>
      </p:graphicFrame>
      <p:sp>
        <p:nvSpPr>
          <p:cNvPr id="4" name="Slide Number Placeholder 3"/>
          <p:cNvSpPr>
            <a:spLocks noGrp="1"/>
          </p:cNvSpPr>
          <p:nvPr>
            <p:ph type="sldNum" sz="quarter" idx="12"/>
          </p:nvPr>
        </p:nvSpPr>
        <p:spPr/>
        <p:txBody>
          <a:bodyPr/>
          <a:lstStyle/>
          <a:p>
            <a:fld id="{DD708C37-1345-4093-8824-C67F1AB4E230}" type="slidenum">
              <a:rPr lang="en-GB" smtClean="0"/>
              <a:t>19</a:t>
            </a:fld>
            <a:endParaRPr lang="en-GB"/>
          </a:p>
        </p:txBody>
      </p:sp>
      <p:sp>
        <p:nvSpPr>
          <p:cNvPr id="3" name="Rectangle 2"/>
          <p:cNvSpPr/>
          <p:nvPr/>
        </p:nvSpPr>
        <p:spPr>
          <a:xfrm>
            <a:off x="0" y="0"/>
            <a:ext cx="9144000" cy="148478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2123728" y="116632"/>
            <a:ext cx="5040560" cy="62576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Your Complex Needs Site Plan </a:t>
            </a:r>
          </a:p>
        </p:txBody>
      </p:sp>
    </p:spTree>
    <p:extLst>
      <p:ext uri="{BB962C8B-B14F-4D97-AF65-F5344CB8AC3E}">
        <p14:creationId xmlns:p14="http://schemas.microsoft.com/office/powerpoint/2010/main" val="1115171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738531"/>
          </a:xfrm>
        </p:spPr>
        <p:txBody>
          <a:bodyPr/>
          <a:lstStyle/>
          <a:p>
            <a:pPr marL="109728" indent="0">
              <a:buNone/>
            </a:pPr>
            <a:endParaRPr lang="en-GB" dirty="0" smtClean="0"/>
          </a:p>
          <a:p>
            <a:r>
              <a:rPr lang="en-GB" sz="1600" b="1" dirty="0" smtClean="0">
                <a:latin typeface="Arial" panose="020B0604020202020204" pitchFamily="34" charset="0"/>
                <a:cs typeface="Arial" panose="020B0604020202020204" pitchFamily="34" charset="0"/>
              </a:rPr>
              <a:t>Background</a:t>
            </a:r>
            <a:r>
              <a:rPr lang="en-GB" sz="1600" dirty="0" smtClean="0">
                <a:latin typeface="Arial" panose="020B0604020202020204" pitchFamily="34" charset="0"/>
                <a:cs typeface="Arial" panose="020B0604020202020204" pitchFamily="34" charset="0"/>
              </a:rPr>
              <a:t> </a:t>
            </a:r>
            <a:r>
              <a:rPr lang="en-GB" sz="1600" b="1" dirty="0" smtClean="0">
                <a:latin typeface="Arial" panose="020B0604020202020204" pitchFamily="34" charset="0"/>
                <a:cs typeface="Arial" panose="020B0604020202020204" pitchFamily="34" charset="0"/>
              </a:rPr>
              <a:t>and Aims</a:t>
            </a:r>
          </a:p>
          <a:p>
            <a:endParaRPr lang="en-GB" sz="1600" b="1" dirty="0" smtClean="0">
              <a:latin typeface="Arial" panose="020B0604020202020204" pitchFamily="34" charset="0"/>
              <a:cs typeface="Arial" panose="020B0604020202020204" pitchFamily="34" charset="0"/>
            </a:endParaRPr>
          </a:p>
          <a:p>
            <a:endParaRPr lang="en-GB" sz="1400" dirty="0" smtClean="0">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In order to ensure all claimants who present with vulnerability/complex needs in the jobcentre are supported effectively and efficiently, Fulham Jobcentre has formulated a plan.</a:t>
            </a:r>
          </a:p>
          <a:p>
            <a:endParaRPr lang="en-GB" sz="1400" dirty="0">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The Complex needs site level plan encompasses site awareness on complex needs, staff consolidation, support offered by our assisted services team as well as leads who are dedicated  to specific complex claimant groups. The plan will help identify what further support is required by our Work Coaches to support our vulnerable claimants. Local Support providers are listed in the DPT.</a:t>
            </a: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8" y="332656"/>
            <a:ext cx="1801283" cy="5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DD708C37-1345-4093-8824-C67F1AB4E230}" type="slidenum">
              <a:rPr lang="en-GB" smtClean="0"/>
              <a:t>2</a:t>
            </a:fld>
            <a:endParaRPr lang="en-GB"/>
          </a:p>
        </p:txBody>
      </p:sp>
    </p:spTree>
    <p:extLst>
      <p:ext uri="{BB962C8B-B14F-4D97-AF65-F5344CB8AC3E}">
        <p14:creationId xmlns:p14="http://schemas.microsoft.com/office/powerpoint/2010/main" val="37594091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58205368"/>
              </p:ext>
            </p:extLst>
          </p:nvPr>
        </p:nvGraphicFramePr>
        <p:xfrm>
          <a:off x="29775" y="1196752"/>
          <a:ext cx="9114225" cy="4626848"/>
        </p:xfrm>
        <a:graphic>
          <a:graphicData uri="http://schemas.openxmlformats.org/drawingml/2006/table">
            <a:tbl>
              <a:tblPr firstRow="1">
                <a:tableStyleId>{ED083AE6-46FA-4A59-8FB0-9F97EB10719F}</a:tableStyleId>
              </a:tblPr>
              <a:tblGrid>
                <a:gridCol w="2144524"/>
                <a:gridCol w="2987015"/>
                <a:gridCol w="1531803"/>
                <a:gridCol w="1225442"/>
                <a:gridCol w="1225441"/>
              </a:tblGrid>
              <a:tr h="1152128">
                <a:tc>
                  <a:txBody>
                    <a:bodyPr/>
                    <a:lstStyle/>
                    <a:p>
                      <a:r>
                        <a:rPr kumimoji="0" lang="en-GB" sz="1400" kern="1200" dirty="0" smtClean="0">
                          <a:solidFill>
                            <a:schemeClr val="bg1"/>
                          </a:solidFill>
                          <a:effectLst/>
                          <a:latin typeface="Arial" panose="020B0604020202020204" pitchFamily="34" charset="0"/>
                          <a:cs typeface="Arial" panose="020B0604020202020204" pitchFamily="34" charset="0"/>
                        </a:rPr>
                        <a:t>Issue / Consideration</a:t>
                      </a:r>
                      <a:endParaRPr lang="en-GB" sz="1400" b="1"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solidFill>
                            <a:schemeClr val="bg1"/>
                          </a:solidFill>
                          <a:latin typeface="Arial" panose="020B0604020202020204" pitchFamily="34" charset="0"/>
                          <a:cs typeface="Arial" panose="020B0604020202020204" pitchFamily="34" charset="0"/>
                        </a:rPr>
                        <a:t>Resolution</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kumimoji="0" lang="en-GB" sz="1400" kern="1200" dirty="0" smtClean="0">
                          <a:solidFill>
                            <a:schemeClr val="bg1"/>
                          </a:solidFill>
                          <a:effectLst/>
                          <a:latin typeface="Arial" panose="020B0604020202020204" pitchFamily="34" charset="0"/>
                          <a:cs typeface="Arial" panose="020B0604020202020204" pitchFamily="34" charset="0"/>
                        </a:rPr>
                        <a:t>Status Rating -</a:t>
                      </a:r>
                      <a:br>
                        <a:rPr kumimoji="0" lang="en-GB" sz="1400" kern="1200" dirty="0" smtClean="0">
                          <a:solidFill>
                            <a:schemeClr val="bg1"/>
                          </a:solidFill>
                          <a:effectLst/>
                          <a:latin typeface="Arial" panose="020B0604020202020204" pitchFamily="34" charset="0"/>
                          <a:cs typeface="Arial" panose="020B0604020202020204" pitchFamily="34" charset="0"/>
                        </a:rPr>
                      </a:br>
                      <a:r>
                        <a:rPr kumimoji="0" lang="en-GB" sz="1400" kern="1200" dirty="0" smtClean="0">
                          <a:solidFill>
                            <a:schemeClr val="bg1"/>
                          </a:solidFill>
                          <a:effectLst/>
                          <a:latin typeface="Arial" panose="020B0604020202020204" pitchFamily="34" charset="0"/>
                          <a:cs typeface="Arial" panose="020B0604020202020204" pitchFamily="34" charset="0"/>
                        </a:rPr>
                        <a:t>Red Amber Green</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solidFill>
                            <a:schemeClr val="bg1"/>
                          </a:solidFill>
                          <a:latin typeface="Arial" panose="020B0604020202020204" pitchFamily="34" charset="0"/>
                          <a:cs typeface="Arial" panose="020B0604020202020204" pitchFamily="34" charset="0"/>
                        </a:rPr>
                        <a:t>Progress</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solidFill>
                            <a:schemeClr val="bg1"/>
                          </a:solidFill>
                          <a:latin typeface="Arial" panose="020B0604020202020204" pitchFamily="34" charset="0"/>
                          <a:cs typeface="Arial" panose="020B0604020202020204" pitchFamily="34" charset="0"/>
                        </a:rPr>
                        <a:t>By Whom/ Date</a:t>
                      </a:r>
                      <a:r>
                        <a:rPr lang="en-GB" sz="1400" baseline="0" dirty="0" smtClean="0">
                          <a:solidFill>
                            <a:schemeClr val="bg1"/>
                          </a:solidFill>
                          <a:latin typeface="Arial" panose="020B0604020202020204" pitchFamily="34" charset="0"/>
                          <a:cs typeface="Arial" panose="020B0604020202020204" pitchFamily="34" charset="0"/>
                        </a:rPr>
                        <a:t> Next Review required</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r>
              <a:tr h="490523">
                <a:tc>
                  <a:txBody>
                    <a:bodyPr/>
                    <a:lstStyle/>
                    <a:p>
                      <a:r>
                        <a:rPr lang="en-GB" sz="1200" dirty="0" smtClean="0">
                          <a:solidFill>
                            <a:schemeClr val="bg1"/>
                          </a:solidFill>
                          <a:latin typeface="Arial" panose="020B0604020202020204" pitchFamily="34" charset="0"/>
                          <a:cs typeface="Arial" panose="020B0604020202020204" pitchFamily="34" charset="0"/>
                        </a:rPr>
                        <a:t>How do we effectively support and build relationships with Vulnerable Claimants following a home visit with visiting officer? </a:t>
                      </a:r>
                    </a:p>
                    <a:p>
                      <a:endParaRPr lang="en-GB" dirty="0">
                        <a:solidFill>
                          <a:schemeClr val="bg1"/>
                        </a:solidFill>
                      </a:endParaRPr>
                    </a:p>
                  </a:txBody>
                  <a:tcPr>
                    <a:solidFill>
                      <a:srgbClr val="0070C0"/>
                    </a:solidFill>
                  </a:tcPr>
                </a:tc>
                <a:tc>
                  <a:txBody>
                    <a:bodyPr/>
                    <a:lstStyle/>
                    <a:p>
                      <a:r>
                        <a:rPr lang="en-GB" sz="1200" dirty="0" smtClean="0">
                          <a:latin typeface="Arial" panose="020B0604020202020204" pitchFamily="34" charset="0"/>
                          <a:cs typeface="Arial" panose="020B0604020202020204" pitchFamily="34" charset="0"/>
                        </a:rPr>
                        <a:t>Visiting Officers and SIL’s to hold a case conference following visit. SIL to assign to DEA to preview case before assigned to Work Coach</a:t>
                      </a:r>
                      <a:endParaRPr lang="en-GB" sz="1200" dirty="0">
                        <a:latin typeface="Arial" panose="020B0604020202020204" pitchFamily="34" charset="0"/>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Green</a:t>
                      </a:r>
                      <a:endParaRPr lang="en-GB" sz="1200" dirty="0">
                        <a:latin typeface="Arial" panose="020B0604020202020204" pitchFamily="34" charset="0"/>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Case conferencing between Home visit Lead, SIL and the DEA now taking place before and after each case. </a:t>
                      </a:r>
                      <a:endParaRPr lang="en-GB" sz="1200" dirty="0">
                        <a:latin typeface="Arial" panose="020B0604020202020204" pitchFamily="34" charset="0"/>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On going</a:t>
                      </a:r>
                      <a:endParaRPr lang="en-GB" sz="1200" dirty="0">
                        <a:latin typeface="Arial" panose="020B0604020202020204" pitchFamily="34" charset="0"/>
                        <a:cs typeface="Arial" panose="020B0604020202020204" pitchFamily="34" charset="0"/>
                      </a:endParaRPr>
                    </a:p>
                  </a:txBody>
                  <a:tcPr/>
                </a:tc>
              </a:tr>
              <a:tr h="490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How do we ensure that Service Centre Colleagues and Work Coaches / Job Centre Colleagues work together and have knowledge to support Vulnerable Claimants? </a:t>
                      </a:r>
                    </a:p>
                    <a:p>
                      <a:endParaRPr lang="en-GB" dirty="0">
                        <a:solidFill>
                          <a:schemeClr val="bg1"/>
                        </a:solidFill>
                      </a:endParaRPr>
                    </a:p>
                  </a:txBody>
                  <a:tcPr>
                    <a:solidFill>
                      <a:srgbClr val="0070C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solidFill>
                          <a:latin typeface="Arial" panose="020B0604020202020204" pitchFamily="34" charset="0"/>
                          <a:cs typeface="Arial" panose="020B0604020202020204" pitchFamily="34" charset="0"/>
                        </a:rPr>
                        <a:t>SILs  in Jobcentre and Service</a:t>
                      </a:r>
                      <a:r>
                        <a:rPr lang="en-GB" sz="1200" baseline="0" dirty="0" smtClean="0">
                          <a:solidFill>
                            <a:schemeClr val="tx1"/>
                          </a:solidFill>
                          <a:latin typeface="Arial" panose="020B0604020202020204" pitchFamily="34" charset="0"/>
                          <a:cs typeface="Arial" panose="020B0604020202020204" pitchFamily="34" charset="0"/>
                        </a:rPr>
                        <a:t> Centre </a:t>
                      </a:r>
                      <a:r>
                        <a:rPr lang="en-GB" sz="1200" dirty="0" smtClean="0">
                          <a:solidFill>
                            <a:schemeClr val="tx1"/>
                          </a:solidFill>
                          <a:latin typeface="Arial" panose="020B0604020202020204" pitchFamily="34" charset="0"/>
                          <a:cs typeface="Arial" panose="020B0604020202020204" pitchFamily="34" charset="0"/>
                        </a:rPr>
                        <a:t>to encourage regular sharing of materials, good practice and knowledge between Service Centre and Jobcentre colleagues via digital channels for personal development, effective case management and to drive customer service improvements.</a:t>
                      </a:r>
                    </a:p>
                    <a:p>
                      <a:endParaRPr lang="en-GB" sz="1200" dirty="0">
                        <a:solidFill>
                          <a:schemeClr val="tx1"/>
                        </a:solidFill>
                        <a:latin typeface="Arial" panose="020B0604020202020204" pitchFamily="34" charset="0"/>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Green</a:t>
                      </a:r>
                      <a:endParaRPr lang="en-GB" sz="1200" dirty="0">
                        <a:latin typeface="Arial" panose="020B0604020202020204" pitchFamily="34" charset="0"/>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Have established joint weekly </a:t>
                      </a:r>
                      <a:r>
                        <a:rPr lang="en-GB" sz="1200" dirty="0" err="1" smtClean="0">
                          <a:latin typeface="Arial" panose="020B0604020202020204" pitchFamily="34" charset="0"/>
                          <a:cs typeface="Arial" panose="020B0604020202020204" pitchFamily="34" charset="0"/>
                        </a:rPr>
                        <a:t>telekits</a:t>
                      </a:r>
                      <a:r>
                        <a:rPr lang="en-GB" sz="1200" dirty="0" smtClean="0">
                          <a:latin typeface="Arial" panose="020B0604020202020204" pitchFamily="34" charset="0"/>
                          <a:cs typeface="Arial" panose="020B0604020202020204" pitchFamily="34" charset="0"/>
                        </a:rPr>
                        <a:t>   where issues identified are discussed and good practices shared, </a:t>
                      </a:r>
                      <a:endParaRPr lang="en-GB" sz="1200" dirty="0">
                        <a:latin typeface="Arial" panose="020B0604020202020204" pitchFamily="34" charset="0"/>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On going</a:t>
                      </a:r>
                      <a:endParaRPr lang="en-GB" sz="1200" dirty="0">
                        <a:latin typeface="Arial" panose="020B0604020202020204" pitchFamily="34" charset="0"/>
                        <a:cs typeface="Arial" panose="020B0604020202020204" pitchFamily="34" charset="0"/>
                      </a:endParaRPr>
                    </a:p>
                  </a:txBody>
                  <a:tcPr/>
                </a:tc>
              </a:tr>
            </a:tbl>
          </a:graphicData>
        </a:graphic>
      </p:graphicFrame>
      <p:sp>
        <p:nvSpPr>
          <p:cNvPr id="4" name="Slide Number Placeholder 3"/>
          <p:cNvSpPr>
            <a:spLocks noGrp="1"/>
          </p:cNvSpPr>
          <p:nvPr>
            <p:ph type="sldNum" sz="quarter" idx="12"/>
          </p:nvPr>
        </p:nvSpPr>
        <p:spPr/>
        <p:txBody>
          <a:bodyPr/>
          <a:lstStyle/>
          <a:p>
            <a:fld id="{DD708C37-1345-4093-8824-C67F1AB4E230}" type="slidenum">
              <a:rPr lang="en-GB" smtClean="0"/>
              <a:t>20</a:t>
            </a:fld>
            <a:endParaRPr lang="en-GB"/>
          </a:p>
        </p:txBody>
      </p:sp>
      <p:sp>
        <p:nvSpPr>
          <p:cNvPr id="3" name="Rectangle 2"/>
          <p:cNvSpPr/>
          <p:nvPr/>
        </p:nvSpPr>
        <p:spPr>
          <a:xfrm>
            <a:off x="0" y="0"/>
            <a:ext cx="9144000" cy="112474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2123728" y="215915"/>
            <a:ext cx="4536504" cy="50405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Your Complex Needs Site Plan </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165"/>
            <a:ext cx="1169987" cy="458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6435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21369675"/>
              </p:ext>
            </p:extLst>
          </p:nvPr>
        </p:nvGraphicFramePr>
        <p:xfrm>
          <a:off x="0" y="1124744"/>
          <a:ext cx="9036496" cy="4680520"/>
        </p:xfrm>
        <a:graphic>
          <a:graphicData uri="http://schemas.openxmlformats.org/drawingml/2006/table">
            <a:tbl>
              <a:tblPr firstRow="1">
                <a:tableStyleId>{ED083AE6-46FA-4A59-8FB0-9F97EB10719F}</a:tableStyleId>
              </a:tblPr>
              <a:tblGrid>
                <a:gridCol w="2126235"/>
                <a:gridCol w="2961541"/>
                <a:gridCol w="1518739"/>
                <a:gridCol w="1214991"/>
                <a:gridCol w="1214990"/>
              </a:tblGrid>
              <a:tr h="1165493">
                <a:tc>
                  <a:txBody>
                    <a:bodyPr/>
                    <a:lstStyle/>
                    <a:p>
                      <a:r>
                        <a:rPr kumimoji="0" lang="en-GB" sz="1400" b="1" kern="1200" dirty="0" smtClean="0">
                          <a:solidFill>
                            <a:schemeClr val="bg1"/>
                          </a:solidFill>
                          <a:effectLst/>
                          <a:latin typeface="Arial" panose="020B0604020202020204" pitchFamily="34" charset="0"/>
                          <a:cs typeface="Arial" panose="020B0604020202020204" pitchFamily="34" charset="0"/>
                        </a:rPr>
                        <a:t>Issue / Consideration</a:t>
                      </a:r>
                      <a:endParaRPr lang="en-GB" sz="1400" b="1"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solidFill>
                            <a:schemeClr val="bg1"/>
                          </a:solidFill>
                          <a:latin typeface="Arial" panose="020B0604020202020204" pitchFamily="34" charset="0"/>
                          <a:cs typeface="Arial" panose="020B0604020202020204" pitchFamily="34" charset="0"/>
                        </a:rPr>
                        <a:t>Resolution</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kumimoji="0" lang="en-GB" sz="1400" kern="1200" dirty="0" smtClean="0">
                          <a:solidFill>
                            <a:schemeClr val="bg1"/>
                          </a:solidFill>
                          <a:effectLst/>
                          <a:latin typeface="Arial" panose="020B0604020202020204" pitchFamily="34" charset="0"/>
                          <a:cs typeface="Arial" panose="020B0604020202020204" pitchFamily="34" charset="0"/>
                        </a:rPr>
                        <a:t>Status Rating -</a:t>
                      </a:r>
                      <a:br>
                        <a:rPr kumimoji="0" lang="en-GB" sz="1400" kern="1200" dirty="0" smtClean="0">
                          <a:solidFill>
                            <a:schemeClr val="bg1"/>
                          </a:solidFill>
                          <a:effectLst/>
                          <a:latin typeface="Arial" panose="020B0604020202020204" pitchFamily="34" charset="0"/>
                          <a:cs typeface="Arial" panose="020B0604020202020204" pitchFamily="34" charset="0"/>
                        </a:rPr>
                      </a:br>
                      <a:r>
                        <a:rPr kumimoji="0" lang="en-GB" sz="1400" kern="1200" dirty="0" smtClean="0">
                          <a:solidFill>
                            <a:schemeClr val="bg1"/>
                          </a:solidFill>
                          <a:effectLst/>
                          <a:latin typeface="Arial" panose="020B0604020202020204" pitchFamily="34" charset="0"/>
                          <a:cs typeface="Arial" panose="020B0604020202020204" pitchFamily="34" charset="0"/>
                        </a:rPr>
                        <a:t>Red Amber Green</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solidFill>
                            <a:schemeClr val="bg1"/>
                          </a:solidFill>
                          <a:latin typeface="Arial" panose="020B0604020202020204" pitchFamily="34" charset="0"/>
                          <a:cs typeface="Arial" panose="020B0604020202020204" pitchFamily="34" charset="0"/>
                        </a:rPr>
                        <a:t>Progress</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solidFill>
                            <a:schemeClr val="bg1"/>
                          </a:solidFill>
                          <a:latin typeface="Arial" panose="020B0604020202020204" pitchFamily="34" charset="0"/>
                          <a:cs typeface="Arial" panose="020B0604020202020204" pitchFamily="34" charset="0"/>
                        </a:rPr>
                        <a:t>By Whom/ Date</a:t>
                      </a:r>
                      <a:r>
                        <a:rPr lang="en-GB" sz="1400" baseline="0" dirty="0" smtClean="0">
                          <a:solidFill>
                            <a:schemeClr val="bg1"/>
                          </a:solidFill>
                          <a:latin typeface="Arial" panose="020B0604020202020204" pitchFamily="34" charset="0"/>
                          <a:cs typeface="Arial" panose="020B0604020202020204" pitchFamily="34" charset="0"/>
                        </a:rPr>
                        <a:t> Next Review required</a:t>
                      </a:r>
                      <a:endParaRPr lang="en-GB" sz="1400" dirty="0">
                        <a:solidFill>
                          <a:schemeClr val="bg1"/>
                        </a:solidFill>
                        <a:latin typeface="Arial" panose="020B0604020202020204" pitchFamily="34" charset="0"/>
                        <a:cs typeface="Arial" panose="020B0604020202020204" pitchFamily="34" charset="0"/>
                      </a:endParaRPr>
                    </a:p>
                  </a:txBody>
                  <a:tcPr>
                    <a:solidFill>
                      <a:srgbClr val="0070C0"/>
                    </a:solidFill>
                  </a:tcPr>
                </a:tc>
              </a:tr>
              <a:tr h="15725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200" b="1" kern="1200" dirty="0" smtClean="0">
                          <a:solidFill>
                            <a:schemeClr val="bg1"/>
                          </a:solidFill>
                          <a:effectLst/>
                          <a:latin typeface="Arial" panose="020B0604020202020204" pitchFamily="34" charset="0"/>
                          <a:cs typeface="Arial" panose="020B0604020202020204" pitchFamily="34" charset="0"/>
                        </a:rPr>
                        <a:t>How can we ensure that all Colleagues know how to use District Provision tool and increase its usage? </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1200" b="1" kern="1200" dirty="0" smtClean="0">
                        <a:solidFill>
                          <a:schemeClr val="bg1"/>
                        </a:solidFill>
                        <a:effectLst/>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1200" b="1" kern="1200" dirty="0" smtClean="0">
                        <a:solidFill>
                          <a:schemeClr val="bg1"/>
                        </a:solidFill>
                        <a:effectLst/>
                        <a:latin typeface="Arial" panose="020B0604020202020204" pitchFamily="34" charset="0"/>
                        <a:cs typeface="Arial" panose="020B0604020202020204" pitchFamily="34" charset="0"/>
                      </a:endParaRPr>
                    </a:p>
                  </a:txBody>
                  <a:tcPr>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Invite Partnership Manager to demonstrate use and requirement of staff to provide local knowledge to ensure meets the demand of diverse UC Full Service claimant base.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smtClean="0">
                        <a:ln>
                          <a:noFill/>
                        </a:ln>
                        <a:solidFill>
                          <a:srgbClr val="002060"/>
                        </a:solidFill>
                        <a:effectLst/>
                        <a:uLnTx/>
                        <a:uFillTx/>
                        <a:latin typeface="+mn-lt"/>
                        <a:ea typeface="+mn-ea"/>
                        <a:cs typeface="+mn-cs"/>
                      </a:endParaRPr>
                    </a:p>
                    <a:p>
                      <a:endParaRPr lang="en-GB" sz="1200" dirty="0">
                        <a:latin typeface="Arial" panose="020B0604020202020204" pitchFamily="34" charset="0"/>
                        <a:cs typeface="Arial" panose="020B0604020202020204" pitchFamily="34" charset="0"/>
                      </a:endParaRPr>
                    </a:p>
                  </a:txBody>
                  <a:tcPr/>
                </a:tc>
                <a:tc>
                  <a:txBody>
                    <a:bodyPr/>
                    <a:lstStyle/>
                    <a:p>
                      <a:r>
                        <a:rPr lang="en-GB" sz="1200" dirty="0" smtClean="0">
                          <a:solidFill>
                            <a:schemeClr val="tx1"/>
                          </a:solidFill>
                          <a:latin typeface="Arial" panose="020B0604020202020204" pitchFamily="34" charset="0"/>
                          <a:cs typeface="Arial" panose="020B0604020202020204" pitchFamily="34" charset="0"/>
                        </a:rPr>
                        <a:t>Green</a:t>
                      </a:r>
                      <a:endParaRPr lang="en-GB" sz="1200" dirty="0">
                        <a:solidFill>
                          <a:schemeClr val="tx1"/>
                        </a:solidFill>
                        <a:latin typeface="Arial" panose="020B0604020202020204" pitchFamily="34" charset="0"/>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Partnership manager meeting held with Kam Babrah and </a:t>
                      </a:r>
                      <a:r>
                        <a:rPr lang="en-GB" sz="1200" dirty="0" err="1" smtClean="0">
                          <a:latin typeface="Arial" panose="020B0604020202020204" pitchFamily="34" charset="0"/>
                          <a:cs typeface="Arial" panose="020B0604020202020204" pitchFamily="34" charset="0"/>
                        </a:rPr>
                        <a:t>i</a:t>
                      </a:r>
                      <a:r>
                        <a:rPr lang="en-GB" sz="1200" dirty="0" smtClean="0">
                          <a:latin typeface="Arial" panose="020B0604020202020204" pitchFamily="34" charset="0"/>
                          <a:cs typeface="Arial" panose="020B0604020202020204" pitchFamily="34" charset="0"/>
                        </a:rPr>
                        <a:t>-board updated with details</a:t>
                      </a:r>
                      <a:endParaRPr lang="en-GB" sz="1200" dirty="0">
                        <a:latin typeface="Arial" panose="020B0604020202020204" pitchFamily="34" charset="0"/>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On going</a:t>
                      </a:r>
                      <a:endParaRPr lang="en-GB" sz="1200" dirty="0">
                        <a:latin typeface="Arial" panose="020B0604020202020204" pitchFamily="34" charset="0"/>
                        <a:cs typeface="Arial" panose="020B0604020202020204" pitchFamily="34" charset="0"/>
                      </a:endParaRPr>
                    </a:p>
                  </a:txBody>
                  <a:tcPr/>
                </a:tc>
              </a:tr>
              <a:tr h="19425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How can we ensure that we build and maintain strong relationships with External partnerships, LA’s etc..? </a:t>
                      </a:r>
                    </a:p>
                    <a:p>
                      <a:endParaRPr lang="en-GB" sz="1200" b="1"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Partnership Manager to build on links with third party support organisations providing a route way to support the most vulnerable Claimants e.g. Macmillan Care, MIND, CAB and NHS Mental Health Services</a:t>
                      </a:r>
                      <a:r>
                        <a:rPr kumimoji="0" lang="en-GB" sz="1200" b="0"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rPr>
                        <a:t>.</a:t>
                      </a:r>
                    </a:p>
                    <a:p>
                      <a:endParaRPr lang="en-GB" sz="1200" dirty="0">
                        <a:latin typeface="Arial" panose="020B0604020202020204" pitchFamily="34" charset="0"/>
                        <a:cs typeface="Arial" panose="020B0604020202020204" pitchFamily="34" charset="0"/>
                      </a:endParaRPr>
                    </a:p>
                  </a:txBody>
                  <a:tcPr/>
                </a:tc>
                <a:tc>
                  <a:txBody>
                    <a:bodyPr/>
                    <a:lstStyle/>
                    <a:p>
                      <a:r>
                        <a:rPr lang="en-GB" sz="1200" dirty="0" smtClean="0">
                          <a:solidFill>
                            <a:schemeClr val="tx1"/>
                          </a:solidFill>
                          <a:latin typeface="Arial" panose="020B0604020202020204" pitchFamily="34" charset="0"/>
                          <a:cs typeface="Arial" panose="020B0604020202020204" pitchFamily="34" charset="0"/>
                        </a:rPr>
                        <a:t>Green</a:t>
                      </a:r>
                      <a:endParaRPr lang="en-GB" sz="1200" dirty="0">
                        <a:solidFill>
                          <a:schemeClr val="tx1"/>
                        </a:solidFill>
                        <a:latin typeface="Arial" panose="020B0604020202020204" pitchFamily="34" charset="0"/>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CIPD rep. visited and carried out presentation for staff 19/07/17. More visits from other providers planned </a:t>
                      </a:r>
                      <a:endParaRPr lang="en-GB" sz="1200" dirty="0">
                        <a:latin typeface="Arial" panose="020B0604020202020204" pitchFamily="34" charset="0"/>
                        <a:cs typeface="Arial" panose="020B0604020202020204" pitchFamily="34" charset="0"/>
                      </a:endParaRPr>
                    </a:p>
                  </a:txBody>
                  <a:tcPr/>
                </a:tc>
                <a:tc>
                  <a:txBody>
                    <a:bodyPr/>
                    <a:lstStyle/>
                    <a:p>
                      <a:r>
                        <a:rPr lang="en-GB" sz="1200" b="0" dirty="0" smtClean="0">
                          <a:latin typeface="Arial" panose="020B0604020202020204" pitchFamily="34" charset="0"/>
                          <a:cs typeface="Arial" panose="020B0604020202020204" pitchFamily="34" charset="0"/>
                        </a:rPr>
                        <a:t>On going</a:t>
                      </a:r>
                      <a:endParaRPr lang="en-GB" sz="1200" b="0" dirty="0">
                        <a:latin typeface="Arial" panose="020B0604020202020204" pitchFamily="34" charset="0"/>
                        <a:cs typeface="Arial" panose="020B0604020202020204" pitchFamily="34" charset="0"/>
                      </a:endParaRPr>
                    </a:p>
                  </a:txBody>
                  <a:tcPr/>
                </a:tc>
              </a:tr>
            </a:tbl>
          </a:graphicData>
        </a:graphic>
      </p:graphicFrame>
      <p:sp>
        <p:nvSpPr>
          <p:cNvPr id="4" name="Slide Number Placeholder 3"/>
          <p:cNvSpPr>
            <a:spLocks noGrp="1"/>
          </p:cNvSpPr>
          <p:nvPr>
            <p:ph type="sldNum" sz="quarter" idx="12"/>
          </p:nvPr>
        </p:nvSpPr>
        <p:spPr/>
        <p:txBody>
          <a:bodyPr/>
          <a:lstStyle/>
          <a:p>
            <a:fld id="{DD708C37-1345-4093-8824-C67F1AB4E230}" type="slidenum">
              <a:rPr lang="en-GB" smtClean="0"/>
              <a:t>21</a:t>
            </a:fld>
            <a:endParaRPr lang="en-GB"/>
          </a:p>
        </p:txBody>
      </p:sp>
      <p:sp>
        <p:nvSpPr>
          <p:cNvPr id="3" name="Rectangle 2"/>
          <p:cNvSpPr/>
          <p:nvPr/>
        </p:nvSpPr>
        <p:spPr>
          <a:xfrm>
            <a:off x="0" y="0"/>
            <a:ext cx="9144000" cy="112474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2123728" y="260648"/>
            <a:ext cx="5472608" cy="50405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Your Complex Needs Site Plan </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165"/>
            <a:ext cx="1169987" cy="503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06361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470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2267744" y="197686"/>
            <a:ext cx="4464495" cy="369332"/>
          </a:xfrm>
          <a:prstGeom prst="rect">
            <a:avLst/>
          </a:prstGeom>
        </p:spPr>
        <p:txBody>
          <a:bodyPr wrap="square">
            <a:spAutoFit/>
          </a:bodyPr>
          <a:lstStyle/>
          <a:p>
            <a:pPr lvl="0" fontAlgn="base">
              <a:spcBef>
                <a:spcPct val="0"/>
              </a:spcBef>
              <a:spcAft>
                <a:spcPct val="0"/>
              </a:spcAft>
            </a:pPr>
            <a:r>
              <a:rPr lang="en-GB" altLang="en-US" b="1" dirty="0" smtClean="0">
                <a:solidFill>
                  <a:schemeClr val="bg1"/>
                </a:solidFill>
                <a:latin typeface="Arial" pitchFamily="34" charset="0"/>
                <a:ea typeface="Calibri" pitchFamily="34" charset="0"/>
                <a:cs typeface="Times New Roman" pitchFamily="18" charset="0"/>
              </a:rPr>
              <a:t>Fulham </a:t>
            </a:r>
            <a:r>
              <a:rPr lang="en-GB" altLang="en-US" b="1" dirty="0">
                <a:solidFill>
                  <a:schemeClr val="bg1"/>
                </a:solidFill>
                <a:latin typeface="Arial" pitchFamily="34" charset="0"/>
                <a:ea typeface="Calibri" pitchFamily="34" charset="0"/>
                <a:cs typeface="Times New Roman" pitchFamily="18" charset="0"/>
              </a:rPr>
              <a:t>Social Justice Provisions</a:t>
            </a:r>
            <a:endParaRPr lang="en-GB" altLang="en-US" sz="2800" b="1" dirty="0">
              <a:solidFill>
                <a:schemeClr val="bg1"/>
              </a:solidFill>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594528206"/>
              </p:ext>
            </p:extLst>
          </p:nvPr>
        </p:nvGraphicFramePr>
        <p:xfrm>
          <a:off x="-1" y="836712"/>
          <a:ext cx="7841439" cy="4590252"/>
        </p:xfrm>
        <a:graphic>
          <a:graphicData uri="http://schemas.openxmlformats.org/drawingml/2006/table">
            <a:tbl>
              <a:tblPr firstRow="1" firstCol="1" bandRow="1"/>
              <a:tblGrid>
                <a:gridCol w="1298481"/>
                <a:gridCol w="2213032"/>
                <a:gridCol w="2164963"/>
                <a:gridCol w="2164963"/>
              </a:tblGrid>
              <a:tr h="2184028">
                <a:tc>
                  <a:txBody>
                    <a:bodyPr/>
                    <a:lstStyle/>
                    <a:p>
                      <a:pPr>
                        <a:lnSpc>
                          <a:spcPct val="115000"/>
                        </a:lnSpc>
                        <a:spcAft>
                          <a:spcPts val="0"/>
                        </a:spcAft>
                      </a:pPr>
                      <a:r>
                        <a:rPr lang="en-GB" sz="1200" b="1" dirty="0">
                          <a:effectLst/>
                          <a:latin typeface="Arial" panose="020B0604020202020204" pitchFamily="34" charset="0"/>
                          <a:ea typeface="Calibri"/>
                          <a:cs typeface="Arial" panose="020B0604020202020204" pitchFamily="34" charset="0"/>
                        </a:rPr>
                        <a:t>Domestic Abuse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00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dirty="0" smtClean="0">
                          <a:effectLst/>
                          <a:latin typeface="Arial" panose="020B0604020202020204" pitchFamily="34" charset="0"/>
                          <a:ea typeface="Calibri"/>
                          <a:cs typeface="Arial" panose="020B0604020202020204" pitchFamily="34" charset="0"/>
                        </a:rPr>
                        <a:t>National Domestic abuse Helpline </a:t>
                      </a:r>
                    </a:p>
                    <a:p>
                      <a:pPr>
                        <a:lnSpc>
                          <a:spcPct val="115000"/>
                        </a:lnSpc>
                        <a:spcAft>
                          <a:spcPts val="0"/>
                        </a:spcAft>
                      </a:pPr>
                      <a:r>
                        <a:rPr lang="en-GB" sz="1200" dirty="0" smtClean="0">
                          <a:effectLst/>
                          <a:latin typeface="Arial" panose="020B0604020202020204" pitchFamily="34" charset="0"/>
                          <a:ea typeface="Calibri"/>
                          <a:cs typeface="Arial" panose="020B0604020202020204" pitchFamily="34" charset="0"/>
                        </a:rPr>
                        <a:t>0808 2000247</a:t>
                      </a:r>
                    </a:p>
                    <a:p>
                      <a:pPr>
                        <a:lnSpc>
                          <a:spcPct val="115000"/>
                        </a:lnSpc>
                        <a:spcAft>
                          <a:spcPts val="0"/>
                        </a:spcAft>
                      </a:pPr>
                      <a:r>
                        <a:rPr lang="en-GB" sz="1200" dirty="0" smtClean="0">
                          <a:effectLst/>
                          <a:latin typeface="Arial" panose="020B0604020202020204" pitchFamily="34" charset="0"/>
                          <a:ea typeface="Calibri"/>
                          <a:cs typeface="Arial" panose="020B0604020202020204" pitchFamily="34" charset="0"/>
                        </a:rPr>
                        <a:t>Advance- Saving lives, Changing Lives -0208 741 7008</a:t>
                      </a:r>
                    </a:p>
                    <a:p>
                      <a:pPr>
                        <a:lnSpc>
                          <a:spcPct val="115000"/>
                        </a:lnSpc>
                        <a:spcAft>
                          <a:spcPts val="0"/>
                        </a:spcAft>
                      </a:pPr>
                      <a:r>
                        <a:rPr lang="en-GB" sz="1200" dirty="0" smtClean="0">
                          <a:effectLst/>
                          <a:latin typeface="Arial" panose="020B0604020202020204" pitchFamily="34" charset="0"/>
                          <a:ea typeface="Calibri"/>
                          <a:cs typeface="Arial" panose="020B0604020202020204" pitchFamily="34" charset="0"/>
                        </a:rPr>
                        <a:t>The Angelou Partnership 0808 8010660 www.angelou.org</a:t>
                      </a:r>
                      <a:endParaRPr lang="en-GB" sz="120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000" dirty="0" smtClean="0">
                        <a:effectLst/>
                        <a:latin typeface="Arial" panose="020B0604020202020204" pitchFamily="34" charset="0"/>
                        <a:ea typeface="Calibri"/>
                        <a:cs typeface="Arial" panose="020B0604020202020204" pitchFamily="34" charset="0"/>
                      </a:endParaRPr>
                    </a:p>
                    <a:p>
                      <a:pPr>
                        <a:lnSpc>
                          <a:spcPct val="115000"/>
                        </a:lnSpc>
                        <a:spcAft>
                          <a:spcPts val="0"/>
                        </a:spcAft>
                      </a:pPr>
                      <a:endParaRPr lang="en-GB" sz="1000" dirty="0" smtClean="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3112">
                <a:tc>
                  <a:txBody>
                    <a:bodyPr/>
                    <a:lstStyle/>
                    <a:p>
                      <a:pPr>
                        <a:lnSpc>
                          <a:spcPct val="115000"/>
                        </a:lnSpc>
                        <a:spcAft>
                          <a:spcPts val="0"/>
                        </a:spcAft>
                      </a:pPr>
                      <a:endParaRPr lang="en-GB" sz="1200" b="1" dirty="0" smtClean="0">
                        <a:effectLst/>
                        <a:latin typeface="Arial" panose="020B0604020202020204" pitchFamily="34" charset="0"/>
                        <a:ea typeface="Calibri"/>
                        <a:cs typeface="Arial" panose="020B0604020202020204" pitchFamily="34" charset="0"/>
                      </a:endParaRPr>
                    </a:p>
                    <a:p>
                      <a:pPr>
                        <a:lnSpc>
                          <a:spcPct val="115000"/>
                        </a:lnSpc>
                        <a:spcAft>
                          <a:spcPts val="0"/>
                        </a:spcAft>
                      </a:pPr>
                      <a:endParaRPr lang="en-GB" sz="1200" b="1" dirty="0" smtClean="0">
                        <a:effectLst/>
                        <a:latin typeface="Arial" panose="020B0604020202020204" pitchFamily="34" charset="0"/>
                        <a:ea typeface="Calibri"/>
                        <a:cs typeface="Arial" panose="020B0604020202020204" pitchFamily="34" charset="0"/>
                      </a:endParaRPr>
                    </a:p>
                    <a:p>
                      <a:pPr>
                        <a:lnSpc>
                          <a:spcPct val="115000"/>
                        </a:lnSpc>
                        <a:spcAft>
                          <a:spcPts val="0"/>
                        </a:spcAft>
                      </a:pPr>
                      <a:endParaRPr lang="en-GB" sz="1200" b="1" dirty="0" smtClean="0">
                        <a:effectLst/>
                        <a:latin typeface="Arial" panose="020B0604020202020204" pitchFamily="34" charset="0"/>
                        <a:ea typeface="Calibri"/>
                        <a:cs typeface="Arial" panose="020B0604020202020204" pitchFamily="34" charset="0"/>
                      </a:endParaRPr>
                    </a:p>
                    <a:p>
                      <a:pPr>
                        <a:lnSpc>
                          <a:spcPct val="115000"/>
                        </a:lnSpc>
                        <a:spcAft>
                          <a:spcPts val="0"/>
                        </a:spcAft>
                      </a:pPr>
                      <a:r>
                        <a:rPr lang="en-GB" sz="1200" b="1" dirty="0" smtClean="0">
                          <a:effectLst/>
                          <a:latin typeface="Arial" panose="020B0604020202020204" pitchFamily="34" charset="0"/>
                          <a:ea typeface="Calibri"/>
                          <a:cs typeface="Arial" panose="020B0604020202020204" pitchFamily="34" charset="0"/>
                        </a:rPr>
                        <a:t>Mental </a:t>
                      </a:r>
                      <a:r>
                        <a:rPr lang="en-GB" sz="1200" b="1" dirty="0">
                          <a:effectLst/>
                          <a:latin typeface="Arial" panose="020B0604020202020204" pitchFamily="34" charset="0"/>
                          <a:ea typeface="Calibri"/>
                          <a:cs typeface="Arial" panose="020B0604020202020204" pitchFamily="34" charset="0"/>
                        </a:rPr>
                        <a:t>Health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GB" sz="1200" b="1" i="0" u="none" strike="noStrike" dirty="0" smtClean="0">
                        <a:solidFill>
                          <a:srgbClr val="000000"/>
                        </a:solidFill>
                        <a:effectLst/>
                        <a:latin typeface="Calibri"/>
                      </a:endParaRPr>
                    </a:p>
                    <a:p>
                      <a:pPr algn="ctr" fontAlgn="ctr"/>
                      <a:r>
                        <a:rPr lang="en-GB" sz="1200" b="1" i="0" u="none" strike="noStrike" dirty="0" smtClean="0">
                          <a:solidFill>
                            <a:srgbClr val="000000"/>
                          </a:solidFill>
                          <a:effectLst/>
                          <a:latin typeface="Calibri"/>
                        </a:rPr>
                        <a:t>TWINING </a:t>
                      </a:r>
                      <a:r>
                        <a:rPr lang="en-GB" sz="1200" b="1" i="0" u="none" strike="noStrike" dirty="0">
                          <a:solidFill>
                            <a:srgbClr val="000000"/>
                          </a:solidFill>
                          <a:effectLst/>
                          <a:latin typeface="Calibri"/>
                        </a:rPr>
                        <a:t>- TRAILBLAZER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200" b="0" i="0" u="sng" strike="noStrike" dirty="0">
                          <a:solidFill>
                            <a:srgbClr val="0000FF"/>
                          </a:solidFill>
                          <a:effectLst/>
                          <a:latin typeface="Arial"/>
                          <a:hlinkClick r:id="rId3"/>
                        </a:rPr>
                        <a:t>handf@twiningenterprise.org.uk</a:t>
                      </a:r>
                      <a:endParaRPr lang="en-GB" sz="1200" b="0" i="0" u="sng" strike="noStrike" dirty="0">
                        <a:solidFill>
                          <a:srgbClr val="0000FF"/>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GB" sz="1200" b="0" i="0" u="none" strike="noStrike" dirty="0">
                        <a:solidFill>
                          <a:srgbClr val="000000"/>
                        </a:solidFill>
                        <a:effectLst/>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3112">
                <a:tc>
                  <a:txBody>
                    <a:bodyPr/>
                    <a:lstStyle/>
                    <a:p>
                      <a:pPr algn="ctr" fontAlgn="ctr"/>
                      <a:r>
                        <a:rPr lang="en-GB" sz="1200" b="1" i="0" u="none" strike="noStrike" dirty="0">
                          <a:solidFill>
                            <a:srgbClr val="000000"/>
                          </a:solidFill>
                          <a:effectLst/>
                          <a:latin typeface="Calibri"/>
                        </a:rPr>
                        <a:t>MIND - Hammersmith &amp; Fulham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GB" sz="1200" b="1" i="0" u="none" strike="noStrike" dirty="0">
                        <a:solidFill>
                          <a:srgbClr val="000000"/>
                        </a:solidFill>
                        <a:effectLst/>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n-GB" sz="1200" u="sng" kern="1200" smtClean="0">
                          <a:solidFill>
                            <a:schemeClr val="tx1"/>
                          </a:solidFill>
                          <a:effectLst/>
                          <a:latin typeface="Arial" panose="020B0604020202020204" pitchFamily="34" charset="0"/>
                          <a:ea typeface="+mn-ea"/>
                          <a:cs typeface="Arial" panose="020B0604020202020204" pitchFamily="34" charset="0"/>
                        </a:rPr>
                        <a:t>http://www.hfmind.org.uk/</a:t>
                      </a:r>
                      <a:endParaRPr kumimoji="0" lang="en-GB" sz="1200" kern="1200" smtClean="0">
                        <a:solidFill>
                          <a:schemeClr val="tx1"/>
                        </a:solidFill>
                        <a:effectLst/>
                        <a:latin typeface="Arial" panose="020B0604020202020204" pitchFamily="34" charset="0"/>
                        <a:ea typeface="+mn-ea"/>
                        <a:cs typeface="Arial" panose="020B0604020202020204" pitchFamily="34" charset="0"/>
                      </a:endParaRPr>
                    </a:p>
                    <a:p>
                      <a:pPr algn="ctr" fontAlgn="ctr"/>
                      <a:endParaRPr lang="en-GB" sz="1200" b="0" i="0" u="sng" strike="noStrike" dirty="0">
                        <a:solidFill>
                          <a:srgbClr val="0000FF"/>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en-GB" sz="1200" kern="1200" dirty="0" smtClean="0">
                          <a:solidFill>
                            <a:schemeClr val="tx1"/>
                          </a:solidFill>
                          <a:effectLst/>
                          <a:latin typeface="Arial" panose="020B0604020202020204" pitchFamily="34" charset="0"/>
                          <a:ea typeface="+mn-ea"/>
                          <a:cs typeface="Arial" panose="020B0604020202020204" pitchFamily="34" charset="0"/>
                        </a:rPr>
                        <a:t>309 Lillie Road, Fulham, SW6 7LL</a:t>
                      </a:r>
                    </a:p>
                    <a:p>
                      <a:r>
                        <a:rPr kumimoji="0" lang="en-GB" sz="1200" kern="1200" dirty="0" smtClean="0">
                          <a:solidFill>
                            <a:schemeClr val="tx1"/>
                          </a:solidFill>
                          <a:effectLst/>
                          <a:latin typeface="Arial" panose="020B0604020202020204" pitchFamily="34" charset="0"/>
                          <a:ea typeface="+mn-ea"/>
                          <a:cs typeface="Arial" panose="020B0604020202020204" pitchFamily="34" charset="0"/>
                        </a:rPr>
                        <a:t>02074710580</a:t>
                      </a:r>
                    </a:p>
                    <a:p>
                      <a:r>
                        <a:rPr kumimoji="0" lang="en-GB" sz="1800" kern="1200" dirty="0" smtClean="0">
                          <a:solidFill>
                            <a:schemeClr val="tx1"/>
                          </a:solidFill>
                          <a:effectLst/>
                          <a:latin typeface="+mn-lt"/>
                          <a:ea typeface="+mn-ea"/>
                          <a:cs typeface="+mn-cs"/>
                        </a:rPr>
                        <a:t> </a:t>
                      </a:r>
                    </a:p>
                    <a:p>
                      <a:pPr algn="ctr" fontAlgn="ctr"/>
                      <a:endParaRPr lang="en-GB" sz="1200" b="0" i="0" u="none" strike="noStrike" dirty="0">
                        <a:solidFill>
                          <a:srgbClr val="000000"/>
                        </a:solidFill>
                        <a:effectLst/>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1" name="Picture 10" descr="Image result for Twinings mental health logo">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1496448" y="1052736"/>
            <a:ext cx="1779408" cy="1152128"/>
          </a:xfrm>
          <a:prstGeom prst="rect">
            <a:avLst/>
          </a:prstGeom>
          <a:noFill/>
          <a:ln>
            <a:noFill/>
          </a:ln>
        </p:spPr>
      </p:pic>
      <p:sp>
        <p:nvSpPr>
          <p:cNvPr id="5" name="Slide Number Placeholder 4"/>
          <p:cNvSpPr>
            <a:spLocks noGrp="1"/>
          </p:cNvSpPr>
          <p:nvPr>
            <p:ph type="sldNum" sz="quarter" idx="12"/>
          </p:nvPr>
        </p:nvSpPr>
        <p:spPr/>
        <p:txBody>
          <a:bodyPr/>
          <a:lstStyle/>
          <a:p>
            <a:fld id="{DD708C37-1345-4093-8824-C67F1AB4E230}" type="slidenum">
              <a:rPr lang="en-GB" smtClean="0"/>
              <a:t>22</a:t>
            </a:fld>
            <a:endParaRPr lang="en-GB"/>
          </a:p>
        </p:txBody>
      </p:sp>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9165"/>
            <a:ext cx="1169987" cy="467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18890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93734746"/>
              </p:ext>
            </p:extLst>
          </p:nvPr>
        </p:nvGraphicFramePr>
        <p:xfrm>
          <a:off x="0" y="1196752"/>
          <a:ext cx="9108504" cy="3672407"/>
        </p:xfrm>
        <a:graphic>
          <a:graphicData uri="http://schemas.openxmlformats.org/drawingml/2006/table">
            <a:tbl>
              <a:tblPr firstRow="1" firstCol="1" bandRow="1"/>
              <a:tblGrid>
                <a:gridCol w="2021459"/>
                <a:gridCol w="1719534"/>
                <a:gridCol w="2728750"/>
                <a:gridCol w="2638761"/>
              </a:tblGrid>
              <a:tr h="1800199">
                <a:tc>
                  <a:txBody>
                    <a:bodyPr/>
                    <a:lstStyle/>
                    <a:p>
                      <a:pPr algn="ctr" fontAlgn="ctr"/>
                      <a:r>
                        <a:rPr lang="en-GB" sz="1200" b="1" i="0" u="none" strike="noStrike" dirty="0">
                          <a:solidFill>
                            <a:srgbClr val="000000"/>
                          </a:solidFill>
                          <a:effectLst/>
                          <a:latin typeface="Calibri"/>
                        </a:rPr>
                        <a:t>National Careers Service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200" b="0" i="0" u="none" strike="noStrike" dirty="0" smtClean="0">
                          <a:solidFill>
                            <a:srgbClr val="000000"/>
                          </a:solidFill>
                          <a:effectLst/>
                          <a:latin typeface="Arial" panose="020B0604020202020204" pitchFamily="34" charset="0"/>
                          <a:cs typeface="Arial" panose="020B0604020202020204" pitchFamily="34" charset="0"/>
                        </a:rPr>
                        <a:t>Careers advice, change of career options, CV support, Employability Skills</a:t>
                      </a:r>
                      <a:endParaRPr lang="en-GB"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en-GB" sz="1200" kern="1200" dirty="0" smtClean="0">
                          <a:solidFill>
                            <a:schemeClr val="tx1"/>
                          </a:solidFill>
                          <a:effectLst/>
                          <a:latin typeface="Arial" panose="020B0604020202020204" pitchFamily="34" charset="0"/>
                          <a:ea typeface="+mn-ea"/>
                          <a:cs typeface="Arial" panose="020B0604020202020204" pitchFamily="34" charset="0"/>
                        </a:rPr>
                        <a:t>All Disabilities and Health Conditions</a:t>
                      </a:r>
                    </a:p>
                    <a:p>
                      <a:r>
                        <a:rPr kumimoji="0" lang="en-GB" sz="1200" kern="1200" dirty="0" smtClean="0">
                          <a:solidFill>
                            <a:schemeClr val="tx1"/>
                          </a:solidFill>
                          <a:effectLst/>
                          <a:latin typeface="Arial" panose="020B0604020202020204" pitchFamily="34" charset="0"/>
                          <a:ea typeface="+mn-ea"/>
                          <a:cs typeface="Arial" panose="020B0604020202020204" pitchFamily="34" charset="0"/>
                        </a:rPr>
                        <a:t> </a:t>
                      </a:r>
                    </a:p>
                    <a:p>
                      <a:r>
                        <a:rPr kumimoji="0" lang="en-GB" sz="1200" u="sng" kern="1200" dirty="0" smtClean="0">
                          <a:solidFill>
                            <a:schemeClr val="tx1"/>
                          </a:solidFill>
                          <a:effectLst/>
                          <a:latin typeface="Arial" panose="020B0604020202020204" pitchFamily="34" charset="0"/>
                          <a:ea typeface="+mn-ea"/>
                          <a:cs typeface="Arial" panose="020B0604020202020204" pitchFamily="34" charset="0"/>
                        </a:rPr>
                        <a:t>nationalcareersservice.direct.gov.uk</a:t>
                      </a:r>
                      <a:endParaRPr kumimoji="0" lang="en-GB" sz="1200" kern="1200" dirty="0" smtClean="0">
                        <a:solidFill>
                          <a:schemeClr val="tx1"/>
                        </a:solidFill>
                        <a:effectLst/>
                        <a:latin typeface="Arial" panose="020B0604020202020204" pitchFamily="34" charset="0"/>
                        <a:ea typeface="+mn-ea"/>
                        <a:cs typeface="Arial" panose="020B0604020202020204" pitchFamily="34" charset="0"/>
                      </a:endParaRPr>
                    </a:p>
                    <a:p>
                      <a:r>
                        <a:rPr kumimoji="0" lang="en-GB" sz="1200" kern="1200" dirty="0" smtClean="0">
                          <a:solidFill>
                            <a:schemeClr val="tx1"/>
                          </a:solidFill>
                          <a:effectLst/>
                          <a:latin typeface="Arial" panose="020B0604020202020204" pitchFamily="34" charset="0"/>
                          <a:ea typeface="+mn-ea"/>
                          <a:cs typeface="Arial" panose="020B0604020202020204" pitchFamily="34" charset="0"/>
                        </a:rPr>
                        <a:t> </a:t>
                      </a:r>
                      <a:endParaRPr kumimoji="0" lang="en-GB" sz="1200" kern="1200" dirty="0">
                        <a:solidFill>
                          <a:schemeClr val="tx1"/>
                        </a:solidFill>
                        <a:effectLst/>
                        <a:latin typeface="Arial" panose="020B0604020202020204" pitchFamily="34" charset="0"/>
                        <a:ea typeface="+mn-ea"/>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GB" sz="1200" b="0" i="0" u="none" strike="noStrike" dirty="0" smtClean="0">
                        <a:solidFill>
                          <a:srgbClr val="000000"/>
                        </a:solidFill>
                        <a:effectLst/>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3159">
                <a:tc>
                  <a:txBody>
                    <a:bodyPr/>
                    <a:lstStyle/>
                    <a:p>
                      <a:pPr>
                        <a:lnSpc>
                          <a:spcPct val="115000"/>
                        </a:lnSpc>
                        <a:spcAft>
                          <a:spcPts val="0"/>
                        </a:spcAft>
                      </a:pPr>
                      <a:r>
                        <a:rPr lang="en-GB" sz="1200" b="1" dirty="0">
                          <a:effectLst/>
                          <a:latin typeface="Arial" panose="020B0604020202020204" pitchFamily="34" charset="0"/>
                          <a:ea typeface="Calibri"/>
                          <a:cs typeface="Arial" panose="020B0604020202020204" pitchFamily="34" charset="0"/>
                        </a:rPr>
                        <a:t>Care Leavers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dirty="0" smtClean="0">
                          <a:effectLst/>
                          <a:latin typeface="Arial" panose="020B0604020202020204" pitchFamily="34" charset="0"/>
                          <a:ea typeface="Calibri"/>
                          <a:cs typeface="Arial" panose="020B0604020202020204" pitchFamily="34" charset="0"/>
                        </a:rPr>
                        <a:t>Children’s Rights Service</a:t>
                      </a:r>
                      <a:endParaRPr lang="en-GB" sz="120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dirty="0" smtClean="0">
                          <a:effectLst/>
                          <a:latin typeface="Arial" panose="020B0604020202020204" pitchFamily="34" charset="0"/>
                          <a:ea typeface="Calibri"/>
                          <a:cs typeface="Arial" panose="020B0604020202020204" pitchFamily="34" charset="0"/>
                        </a:rPr>
                        <a:t>Childrensrights@lbhf.gov.uk</a:t>
                      </a:r>
                      <a:endParaRPr lang="en-GB" sz="120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dirty="0" smtClean="0">
                          <a:effectLst/>
                          <a:latin typeface="Arial" panose="020B0604020202020204" pitchFamily="34" charset="0"/>
                          <a:ea typeface="Calibri"/>
                          <a:cs typeface="Arial" panose="020B0604020202020204" pitchFamily="34" charset="0"/>
                        </a:rPr>
                        <a:t>0208 600 3340 </a:t>
                      </a:r>
                    </a:p>
                    <a:p>
                      <a:pPr>
                        <a:lnSpc>
                          <a:spcPct val="115000"/>
                        </a:lnSpc>
                        <a:spcAft>
                          <a:spcPts val="0"/>
                        </a:spcAft>
                      </a:pPr>
                      <a:r>
                        <a:rPr lang="en-GB" sz="1200" dirty="0" smtClean="0">
                          <a:effectLst/>
                          <a:latin typeface="Arial" panose="020B0604020202020204" pitchFamily="34" charset="0"/>
                          <a:ea typeface="Calibri"/>
                          <a:cs typeface="Arial" panose="020B0604020202020204" pitchFamily="34" charset="0"/>
                        </a:rPr>
                        <a:t>0500 235 844</a:t>
                      </a:r>
                      <a:endParaRPr lang="en-GB" sz="120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9049">
                <a:tc>
                  <a:txBody>
                    <a:bodyPr/>
                    <a:lstStyle/>
                    <a:p>
                      <a:pPr>
                        <a:lnSpc>
                          <a:spcPct val="115000"/>
                        </a:lnSpc>
                        <a:spcAft>
                          <a:spcPts val="0"/>
                        </a:spcAft>
                      </a:pPr>
                      <a:r>
                        <a:rPr lang="en-GB" sz="1200" b="1" dirty="0">
                          <a:effectLst/>
                          <a:latin typeface="Arial"/>
                          <a:ea typeface="Calibri"/>
                          <a:cs typeface="Times New Roman"/>
                        </a:rPr>
                        <a:t>Prison Leaver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dirty="0" smtClean="0">
                          <a:effectLst/>
                          <a:latin typeface="Arial"/>
                          <a:ea typeface="Calibri"/>
                          <a:cs typeface="Times New Roman"/>
                        </a:rPr>
                        <a:t>Only Connect</a:t>
                      </a:r>
                      <a:endParaRPr lang="en-GB" sz="1200" dirty="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42950" lvl="1" indent="-285750" fontAlgn="t">
                        <a:lnSpc>
                          <a:spcPts val="1440"/>
                        </a:lnSpc>
                        <a:spcAft>
                          <a:spcPts val="0"/>
                        </a:spcAft>
                        <a:buSzPts val="1000"/>
                        <a:buFont typeface="Courier New"/>
                        <a:buChar char="o"/>
                        <a:tabLst>
                          <a:tab pos="914400" algn="l"/>
                        </a:tabLst>
                      </a:pPr>
                      <a:r>
                        <a:rPr lang="en-GB" sz="1200" dirty="0" err="1" smtClean="0">
                          <a:effectLst/>
                          <a:latin typeface="Arial"/>
                          <a:ea typeface="Calibri"/>
                          <a:cs typeface="Times New Roman"/>
                        </a:rPr>
                        <a:t>Referral@oclondon</a:t>
                      </a:r>
                      <a:endParaRPr lang="en-GB" sz="1200" dirty="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dirty="0" smtClean="0">
                          <a:effectLst/>
                          <a:latin typeface="Arial"/>
                          <a:ea typeface="Calibri"/>
                          <a:cs typeface="Times New Roman"/>
                        </a:rPr>
                        <a:t>1 commonwealth Avenue W12 7QR 0208 74305830</a:t>
                      </a:r>
                      <a:endParaRPr lang="en-GB" sz="1200" dirty="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DD708C37-1345-4093-8824-C67F1AB4E230}" type="slidenum">
              <a:rPr lang="en-GB" smtClean="0"/>
              <a:t>23</a:t>
            </a:fld>
            <a:endParaRPr lang="en-GB"/>
          </a:p>
        </p:txBody>
      </p:sp>
      <p:sp>
        <p:nvSpPr>
          <p:cNvPr id="3" name="Rectangle 2"/>
          <p:cNvSpPr/>
          <p:nvPr/>
        </p:nvSpPr>
        <p:spPr>
          <a:xfrm>
            <a:off x="0" y="0"/>
            <a:ext cx="9144000" cy="112474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763688" y="241597"/>
            <a:ext cx="6480720" cy="576064"/>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Your Complex Needs Site Plan </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165"/>
            <a:ext cx="1169987" cy="467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69091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59537442"/>
              </p:ext>
            </p:extLst>
          </p:nvPr>
        </p:nvGraphicFramePr>
        <p:xfrm>
          <a:off x="0" y="1439558"/>
          <a:ext cx="9108504" cy="3936747"/>
        </p:xfrm>
        <a:graphic>
          <a:graphicData uri="http://schemas.openxmlformats.org/drawingml/2006/table">
            <a:tbl>
              <a:tblPr firstRow="1" firstCol="1" bandRow="1"/>
              <a:tblGrid>
                <a:gridCol w="2021459"/>
                <a:gridCol w="1719534"/>
                <a:gridCol w="2728750"/>
                <a:gridCol w="2638761"/>
              </a:tblGrid>
              <a:tr h="489279">
                <a:tc>
                  <a:txBody>
                    <a:bodyPr/>
                    <a:lstStyle/>
                    <a:p>
                      <a:pPr>
                        <a:lnSpc>
                          <a:spcPct val="115000"/>
                        </a:lnSpc>
                        <a:spcAft>
                          <a:spcPts val="0"/>
                        </a:spcAft>
                      </a:pPr>
                      <a:r>
                        <a:rPr lang="en-GB" sz="1200" b="1" dirty="0">
                          <a:effectLst/>
                          <a:latin typeface="Arial"/>
                          <a:ea typeface="Calibri"/>
                          <a:cs typeface="Times New Roman"/>
                        </a:rPr>
                        <a:t>Prison Leaver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dirty="0" smtClean="0">
                          <a:effectLst/>
                          <a:latin typeface="Arial"/>
                          <a:ea typeface="Calibri"/>
                          <a:cs typeface="Times New Roman"/>
                        </a:rPr>
                        <a:t>Only Connect</a:t>
                      </a:r>
                      <a:endParaRPr lang="en-GB" sz="1200" dirty="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42950" lvl="1" indent="-285750" fontAlgn="t">
                        <a:lnSpc>
                          <a:spcPts val="1440"/>
                        </a:lnSpc>
                        <a:spcAft>
                          <a:spcPts val="0"/>
                        </a:spcAft>
                        <a:buSzPts val="1000"/>
                        <a:buFont typeface="Courier New"/>
                        <a:buChar char="o"/>
                        <a:tabLst>
                          <a:tab pos="914400" algn="l"/>
                        </a:tabLst>
                      </a:pPr>
                      <a:r>
                        <a:rPr lang="en-GB" sz="1200" dirty="0" err="1" smtClean="0">
                          <a:effectLst/>
                          <a:latin typeface="Arial"/>
                          <a:ea typeface="Calibri"/>
                          <a:cs typeface="Times New Roman"/>
                        </a:rPr>
                        <a:t>Referral@oclondon</a:t>
                      </a:r>
                      <a:endParaRPr lang="en-GB" sz="1200" dirty="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dirty="0" smtClean="0">
                          <a:effectLst/>
                          <a:latin typeface="Arial"/>
                          <a:ea typeface="Calibri"/>
                          <a:cs typeface="Times New Roman"/>
                        </a:rPr>
                        <a:t>1 commonwealth Avenue W12 7QR 0208 74305830</a:t>
                      </a:r>
                      <a:endParaRPr lang="en-GB" sz="1200" dirty="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0998">
                <a:tc>
                  <a:txBody>
                    <a:bodyPr/>
                    <a:lstStyle/>
                    <a:p>
                      <a:pPr algn="ctr" fontAlgn="ctr"/>
                      <a:r>
                        <a:rPr lang="en-GB" sz="1200" b="1" i="0" u="none" strike="noStrike" dirty="0">
                          <a:solidFill>
                            <a:srgbClr val="000000"/>
                          </a:solidFill>
                          <a:effectLst/>
                          <a:latin typeface="Arial" panose="020B0604020202020204" pitchFamily="34" charset="0"/>
                          <a:cs typeface="Arial" panose="020B0604020202020204" pitchFamily="34" charset="0"/>
                        </a:rPr>
                        <a:t>Earls Court Health and Well Being Centre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dirty="0" smtClean="0">
                          <a:effectLst/>
                          <a:latin typeface="Arial"/>
                          <a:ea typeface="Calibri"/>
                          <a:cs typeface="Times New Roman"/>
                        </a:rPr>
                        <a:t>All Disabilities and Health Conditions</a:t>
                      </a:r>
                    </a:p>
                    <a:p>
                      <a:pPr>
                        <a:lnSpc>
                          <a:spcPct val="115000"/>
                        </a:lnSpc>
                        <a:spcAft>
                          <a:spcPts val="0"/>
                        </a:spcAft>
                      </a:pPr>
                      <a:r>
                        <a:rPr lang="en-GB" sz="1200" dirty="0" smtClean="0">
                          <a:effectLst/>
                          <a:latin typeface="Arial"/>
                          <a:ea typeface="Calibri"/>
                          <a:cs typeface="Times New Roman"/>
                        </a:rPr>
                        <a:t>Various Health and Well Being Support/Advice, including job clubs, health management, socialising, clubs, and health support/care</a:t>
                      </a:r>
                    </a:p>
                    <a:p>
                      <a:pPr>
                        <a:lnSpc>
                          <a:spcPct val="115000"/>
                        </a:lnSpc>
                        <a:spcAft>
                          <a:spcPts val="0"/>
                        </a:spcAft>
                      </a:pPr>
                      <a:endParaRPr lang="en-GB" sz="900" dirty="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dirty="0" smtClean="0">
                          <a:effectLst/>
                          <a:latin typeface="Arial"/>
                          <a:ea typeface="Times New Roman"/>
                          <a:cs typeface="Times New Roman"/>
                        </a:rPr>
                        <a:t>.</a:t>
                      </a:r>
                      <a:endParaRPr lang="en-GB" sz="900" dirty="0">
                        <a:effectLst/>
                        <a:latin typeface="Arial"/>
                        <a:ea typeface="Times New Roman"/>
                        <a:cs typeface="Times New Roman"/>
                      </a:endParaRPr>
                    </a:p>
                    <a:p>
                      <a:pPr>
                        <a:lnSpc>
                          <a:spcPct val="115000"/>
                        </a:lnSpc>
                        <a:spcAft>
                          <a:spcPts val="0"/>
                        </a:spcAft>
                      </a:pPr>
                      <a:r>
                        <a:rPr lang="en-GB" sz="900" dirty="0">
                          <a:effectLst/>
                          <a:latin typeface="Arial"/>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dirty="0" smtClean="0">
                          <a:effectLst/>
                          <a:latin typeface="Arial"/>
                          <a:ea typeface="Calibri"/>
                          <a:cs typeface="Times New Roman"/>
                        </a:rPr>
                        <a:t> </a:t>
                      </a:r>
                    </a:p>
                    <a:p>
                      <a:pPr>
                        <a:lnSpc>
                          <a:spcPct val="115000"/>
                        </a:lnSpc>
                        <a:spcAft>
                          <a:spcPts val="1000"/>
                        </a:spcAft>
                      </a:pPr>
                      <a:r>
                        <a:rPr lang="en-GB" sz="1200" dirty="0" smtClean="0">
                          <a:effectLst/>
                          <a:latin typeface="Arial"/>
                          <a:ea typeface="Calibri"/>
                          <a:cs typeface="Times New Roman"/>
                        </a:rPr>
                        <a:t> </a:t>
                      </a:r>
                    </a:p>
                    <a:p>
                      <a:pPr>
                        <a:lnSpc>
                          <a:spcPct val="115000"/>
                        </a:lnSpc>
                        <a:spcAft>
                          <a:spcPts val="0"/>
                        </a:spcAft>
                      </a:pPr>
                      <a:r>
                        <a:rPr lang="en-GB" sz="1200" dirty="0" smtClean="0">
                          <a:solidFill>
                            <a:srgbClr val="000000"/>
                          </a:solidFill>
                          <a:effectLst/>
                          <a:latin typeface="Calibri"/>
                          <a:ea typeface="Times New Roman"/>
                          <a:cs typeface="Times New Roman"/>
                        </a:rPr>
                        <a:t>2b Hogarth Road SW5 0PT</a:t>
                      </a:r>
                      <a:endParaRPr lang="en-GB" sz="1200" dirty="0" smtClean="0">
                        <a:effectLst/>
                        <a:latin typeface="Arial"/>
                        <a:ea typeface="Calibri"/>
                        <a:cs typeface="Times New Roman"/>
                      </a:endParaRPr>
                    </a:p>
                    <a:p>
                      <a:pPr>
                        <a:lnSpc>
                          <a:spcPct val="115000"/>
                        </a:lnSpc>
                        <a:spcAft>
                          <a:spcPts val="0"/>
                        </a:spcAft>
                      </a:pPr>
                      <a:r>
                        <a:rPr lang="en-GB" sz="1200" dirty="0" smtClean="0">
                          <a:solidFill>
                            <a:srgbClr val="000000"/>
                          </a:solidFill>
                          <a:effectLst/>
                          <a:latin typeface="Calibri"/>
                          <a:ea typeface="Times New Roman"/>
                          <a:cs typeface="Times New Roman"/>
                        </a:rPr>
                        <a:t>Various times Mon/Sat</a:t>
                      </a:r>
                      <a:endParaRPr lang="en-GB" sz="1200" dirty="0" smtClean="0">
                        <a:effectLst/>
                        <a:latin typeface="Arial"/>
                        <a:ea typeface="Calibri"/>
                        <a:cs typeface="Times New Roman"/>
                      </a:endParaRPr>
                    </a:p>
                    <a:p>
                      <a:pPr>
                        <a:lnSpc>
                          <a:spcPct val="115000"/>
                        </a:lnSpc>
                        <a:spcAft>
                          <a:spcPts val="0"/>
                        </a:spcAft>
                      </a:pPr>
                      <a:r>
                        <a:rPr lang="en-GB" sz="1200" dirty="0" smtClean="0">
                          <a:solidFill>
                            <a:srgbClr val="000000"/>
                          </a:solidFill>
                          <a:effectLst/>
                          <a:latin typeface="Calibri"/>
                          <a:ea typeface="Times New Roman"/>
                          <a:cs typeface="Times New Roman"/>
                        </a:rPr>
                        <a:t>02073410300</a:t>
                      </a:r>
                      <a:endParaRPr lang="en-GB" sz="1200" dirty="0" smtClean="0">
                        <a:effectLst/>
                        <a:latin typeface="Arial"/>
                        <a:ea typeface="Calibri"/>
                        <a:cs typeface="Times New Roman"/>
                      </a:endParaRPr>
                    </a:p>
                    <a:p>
                      <a:pPr>
                        <a:lnSpc>
                          <a:spcPct val="115000"/>
                        </a:lnSpc>
                        <a:spcAft>
                          <a:spcPts val="0"/>
                        </a:spcAft>
                      </a:pPr>
                      <a:r>
                        <a:rPr lang="en-GB" sz="1200" u="sng" dirty="0" smtClean="0">
                          <a:solidFill>
                            <a:srgbClr val="0000FF"/>
                          </a:solidFill>
                          <a:effectLst/>
                          <a:latin typeface="Arial"/>
                          <a:ea typeface="Times New Roman"/>
                          <a:cs typeface="Arial"/>
                          <a:hlinkClick r:id="rId3"/>
                        </a:rPr>
                        <a:t>http://www.echwc.nhs.uk/</a:t>
                      </a:r>
                      <a:endParaRPr lang="en-GB" sz="1200" dirty="0" smtClean="0">
                        <a:effectLst/>
                        <a:latin typeface="Arial"/>
                        <a:ea typeface="Calibri"/>
                        <a:cs typeface="Times New Roman"/>
                      </a:endParaRPr>
                    </a:p>
                    <a:p>
                      <a:pPr>
                        <a:lnSpc>
                          <a:spcPct val="115000"/>
                        </a:lnSpc>
                        <a:spcAft>
                          <a:spcPts val="1000"/>
                        </a:spcAft>
                      </a:pPr>
                      <a:r>
                        <a:rPr lang="en-GB" sz="1200" dirty="0" smtClean="0">
                          <a:effectLst/>
                          <a:latin typeface="Arial"/>
                          <a:ea typeface="Calibri"/>
                          <a:cs typeface="Times New Roman"/>
                        </a:rPr>
                        <a:t> </a:t>
                      </a:r>
                    </a:p>
                    <a:p>
                      <a:endParaRPr lang="en-GB" sz="900" dirty="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6470">
                <a:tc>
                  <a:txBody>
                    <a:bodyPr/>
                    <a:lstStyle/>
                    <a:p>
                      <a:pPr algn="l" fontAlgn="ctr"/>
                      <a:r>
                        <a:rPr lang="en-GB" sz="1400" b="1" i="0" u="none" strike="noStrike" dirty="0">
                          <a:solidFill>
                            <a:srgbClr val="000000"/>
                          </a:solidFill>
                          <a:effectLst/>
                          <a:latin typeface="Calibri"/>
                        </a:rPr>
                        <a:t>The Samaritans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200" b="0" i="0" u="none" strike="noStrike" dirty="0">
                          <a:solidFill>
                            <a:srgbClr val="000000"/>
                          </a:solidFill>
                          <a:effectLst/>
                          <a:latin typeface="Arial" panose="020B0604020202020204" pitchFamily="34" charset="0"/>
                          <a:cs typeface="Arial" panose="020B0604020202020204" pitchFamily="34" charset="0"/>
                        </a:rPr>
                        <a:t>Offering support to people who are suicidal or despairing, and are on hand 24 hours a day, every day of the year</a:t>
                      </a:r>
                      <a:r>
                        <a:rPr lang="en-GB" sz="1200" b="0" i="0" u="none" strike="noStrike" dirty="0">
                          <a:solidFill>
                            <a:srgbClr val="000000"/>
                          </a:solidFill>
                          <a:effectLst/>
                          <a:latin typeface="Calibri"/>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200" b="0" i="0" u="sng" strike="noStrike" dirty="0">
                          <a:solidFill>
                            <a:srgbClr val="0000FF"/>
                          </a:solidFill>
                          <a:effectLst/>
                          <a:latin typeface="Arial"/>
                          <a:hlinkClick r:id="rId4"/>
                        </a:rPr>
                        <a:t>supportercare@samaritans.org</a:t>
                      </a:r>
                      <a:endParaRPr lang="en-GB" sz="1200" b="0" i="0" u="sng" strike="noStrike" dirty="0">
                        <a:solidFill>
                          <a:srgbClr val="0000FF"/>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200" b="0" i="0" u="sng" strike="noStrike" dirty="0">
                          <a:solidFill>
                            <a:srgbClr val="0000FF"/>
                          </a:solidFill>
                          <a:effectLst/>
                          <a:latin typeface="Arial"/>
                          <a:hlinkClick r:id="rId4"/>
                        </a:rPr>
                        <a:t>supportercare@samaritans.org</a:t>
                      </a:r>
                      <a:endParaRPr lang="en-GB" sz="1200" b="0" i="0" u="sng" strike="noStrike" dirty="0">
                        <a:solidFill>
                          <a:srgbClr val="0000FF"/>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DD708C37-1345-4093-8824-C67F1AB4E230}" type="slidenum">
              <a:rPr lang="en-GB" smtClean="0"/>
              <a:t>24</a:t>
            </a:fld>
            <a:endParaRPr lang="en-GB"/>
          </a:p>
        </p:txBody>
      </p:sp>
      <p:sp>
        <p:nvSpPr>
          <p:cNvPr id="3" name="Rectangle 2"/>
          <p:cNvSpPr/>
          <p:nvPr/>
        </p:nvSpPr>
        <p:spPr>
          <a:xfrm>
            <a:off x="0" y="0"/>
            <a:ext cx="9144000" cy="141277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2195736" y="260648"/>
            <a:ext cx="4824536" cy="648072"/>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Your Complex Needs Site Plan </a:t>
            </a:r>
          </a:p>
        </p:txBody>
      </p:sp>
      <p:pic>
        <p:nvPicPr>
          <p:cNvPr id="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9165"/>
            <a:ext cx="1169987" cy="575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5272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87722586"/>
              </p:ext>
            </p:extLst>
          </p:nvPr>
        </p:nvGraphicFramePr>
        <p:xfrm>
          <a:off x="35496" y="692696"/>
          <a:ext cx="9094756" cy="5487464"/>
        </p:xfrm>
        <a:graphic>
          <a:graphicData uri="http://schemas.openxmlformats.org/drawingml/2006/table">
            <a:tbl>
              <a:tblPr firstRow="1" firstCol="1" bandRow="1"/>
              <a:tblGrid>
                <a:gridCol w="1937624"/>
                <a:gridCol w="2674888"/>
                <a:gridCol w="1879651"/>
                <a:gridCol w="2602593"/>
              </a:tblGrid>
              <a:tr h="2878080">
                <a:tc>
                  <a:txBody>
                    <a:bodyPr/>
                    <a:lstStyle/>
                    <a:p>
                      <a:pPr algn="ctr" fontAlgn="ctr"/>
                      <a:r>
                        <a:rPr lang="en-GB" sz="1200" b="1" i="0" u="none" strike="noStrike" dirty="0" smtClean="0">
                          <a:solidFill>
                            <a:schemeClr val="bg1"/>
                          </a:solidFill>
                          <a:effectLst/>
                          <a:latin typeface="Calibri"/>
                        </a:rPr>
                        <a:t>Homelessness</a:t>
                      </a:r>
                      <a:r>
                        <a:rPr lang="en-GB" sz="1200" b="1" i="0" u="none" strike="noStrike" baseline="0" dirty="0" smtClean="0">
                          <a:solidFill>
                            <a:schemeClr val="bg1"/>
                          </a:solidFill>
                          <a:effectLst/>
                          <a:latin typeface="Calibri"/>
                        </a:rPr>
                        <a:t> </a:t>
                      </a:r>
                      <a:endParaRPr lang="en-GB" sz="1200" b="1" i="0" u="none" strike="noStrike" dirty="0">
                        <a:solidFill>
                          <a:schemeClr val="bg1"/>
                        </a:solidFill>
                        <a:effectLst/>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GB" sz="1200" b="0" i="0" u="none" strike="noStrike" dirty="0" smtClean="0">
                          <a:solidFill>
                            <a:srgbClr val="000000"/>
                          </a:solidFill>
                          <a:effectLst/>
                          <a:latin typeface="Arial" panose="020B0604020202020204" pitchFamily="34" charset="0"/>
                          <a:cs typeface="Arial" panose="020B0604020202020204" pitchFamily="34" charset="0"/>
                        </a:rPr>
                        <a:t>General advice on housing and referral gateway into Supporting People funded accommodation – approx. 1,000 bed spaces across the borough, including homeless, ex-offender, mental health and drug &amp; alcohol projects. Applicants must have a housing need, be in a priority need group and have an established local connection to LBHF.</a:t>
                      </a:r>
                      <a:endParaRPr lang="en-GB"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en-GB" sz="1200" kern="1200" dirty="0" smtClean="0">
                          <a:solidFill>
                            <a:schemeClr val="tx1"/>
                          </a:solidFill>
                          <a:effectLst/>
                          <a:latin typeface="Arial" panose="020B0604020202020204" pitchFamily="34" charset="0"/>
                          <a:ea typeface="+mn-ea"/>
                          <a:cs typeface="Arial" panose="020B0604020202020204" pitchFamily="34" charset="0"/>
                        </a:rPr>
                        <a:t> Finding Accommodation</a:t>
                      </a:r>
                    </a:p>
                    <a:p>
                      <a:r>
                        <a:rPr kumimoji="0" lang="en-GB" sz="1200" kern="1200" dirty="0" smtClean="0">
                          <a:solidFill>
                            <a:schemeClr val="tx1"/>
                          </a:solidFill>
                          <a:effectLst/>
                          <a:latin typeface="Arial" panose="020B0604020202020204" pitchFamily="34" charset="0"/>
                          <a:ea typeface="+mn-ea"/>
                          <a:cs typeface="Arial" panose="020B0604020202020204" pitchFamily="34" charset="0"/>
                        </a:rPr>
                        <a:t>Hammersmith and Fulham Advice</a:t>
                      </a:r>
                    </a:p>
                    <a:p>
                      <a:r>
                        <a:rPr kumimoji="0" lang="en-GB" sz="1200" kern="1200" dirty="0" smtClean="0">
                          <a:solidFill>
                            <a:schemeClr val="tx1"/>
                          </a:solidFill>
                          <a:effectLst/>
                          <a:latin typeface="Arial" panose="020B0604020202020204" pitchFamily="34" charset="0"/>
                          <a:ea typeface="+mn-ea"/>
                          <a:cs typeface="Arial" panose="020B0604020202020204" pitchFamily="34" charset="0"/>
                        </a:rPr>
                        <a:t>145-155  King Street, London, W6 9XY</a:t>
                      </a:r>
                    </a:p>
                    <a:p>
                      <a:r>
                        <a:rPr kumimoji="0" lang="en-GB" sz="1200" kern="1200" dirty="0" smtClean="0">
                          <a:solidFill>
                            <a:schemeClr val="tx1"/>
                          </a:solidFill>
                          <a:effectLst/>
                          <a:latin typeface="Arial" panose="020B0604020202020204" pitchFamily="34" charset="0"/>
                          <a:ea typeface="+mn-ea"/>
                          <a:cs typeface="Arial" panose="020B0604020202020204" pitchFamily="34" charset="0"/>
                        </a:rPr>
                        <a:t>Tel: 0845 313 3935</a:t>
                      </a:r>
                    </a:p>
                    <a:p>
                      <a:r>
                        <a:rPr kumimoji="0" lang="en-GB" sz="1200" kern="1200" dirty="0" smtClean="0">
                          <a:solidFill>
                            <a:schemeClr val="tx1"/>
                          </a:solidFill>
                          <a:effectLst/>
                          <a:latin typeface="Arial" panose="020B0604020202020204" pitchFamily="34" charset="0"/>
                          <a:ea typeface="+mn-ea"/>
                          <a:cs typeface="Arial" panose="020B0604020202020204" pitchFamily="34" charset="0"/>
                        </a:rPr>
                        <a:t>0208 753 4198</a:t>
                      </a:r>
                    </a:p>
                    <a:p>
                      <a:r>
                        <a:rPr kumimoji="0" lang="en-GB" sz="1200" kern="1200" dirty="0" smtClean="0">
                          <a:solidFill>
                            <a:schemeClr val="tx1"/>
                          </a:solidFill>
                          <a:effectLst/>
                          <a:latin typeface="Arial" panose="020B0604020202020204" pitchFamily="34" charset="0"/>
                          <a:ea typeface="+mn-ea"/>
                          <a:cs typeface="Arial" panose="020B0604020202020204" pitchFamily="34" charset="0"/>
                        </a:rPr>
                        <a:t>Email: h&amp;fadvice.housing@lbhf.gov.uk</a:t>
                      </a:r>
                    </a:p>
                    <a:p>
                      <a:r>
                        <a:rPr kumimoji="0" lang="en-GB" sz="1200" kern="1200" dirty="0" smtClean="0">
                          <a:solidFill>
                            <a:schemeClr val="tx1"/>
                          </a:solidFill>
                          <a:effectLst/>
                          <a:latin typeface="Arial" panose="020B0604020202020204" pitchFamily="34" charset="0"/>
                          <a:ea typeface="+mn-ea"/>
                          <a:cs typeface="Arial" panose="020B0604020202020204" pitchFamily="34" charset="0"/>
                        </a:rPr>
                        <a:t>Website URL: </a:t>
                      </a:r>
                      <a:r>
                        <a:rPr kumimoji="0" lang="en-GB" sz="1200" kern="1200" dirty="0" smtClean="0">
                          <a:solidFill>
                            <a:schemeClr val="tx1"/>
                          </a:solidFill>
                          <a:effectLst/>
                          <a:latin typeface="Arial" panose="020B0604020202020204" pitchFamily="34" charset="0"/>
                          <a:ea typeface="+mn-ea"/>
                          <a:cs typeface="Arial" panose="020B0604020202020204" pitchFamily="34" charset="0"/>
                          <a:hlinkClick r:id="rId3"/>
                        </a:rPr>
                        <a:t>http://www.lbhf.gov.uk</a:t>
                      </a:r>
                      <a:endParaRPr kumimoji="0" lang="en-GB" sz="1200" kern="1200" dirty="0" smtClean="0">
                        <a:solidFill>
                          <a:schemeClr val="tx1"/>
                        </a:solidFill>
                        <a:effectLst/>
                        <a:latin typeface="Arial" panose="020B0604020202020204" pitchFamily="34" charset="0"/>
                        <a:ea typeface="+mn-ea"/>
                        <a:cs typeface="Arial" panose="020B0604020202020204" pitchFamily="34" charset="0"/>
                      </a:endParaRPr>
                    </a:p>
                    <a:p>
                      <a:endParaRPr kumimoji="0" lang="en-GB" sz="1200" kern="1200" dirty="0" smtClean="0">
                        <a:solidFill>
                          <a:schemeClr val="tx1"/>
                        </a:solidFill>
                        <a:effectLst/>
                        <a:latin typeface="Arial" panose="020B0604020202020204" pitchFamily="34" charset="0"/>
                        <a:ea typeface="+mn-ea"/>
                        <a:cs typeface="Arial" panose="020B0604020202020204" pitchFamily="34" charset="0"/>
                      </a:endParaRPr>
                    </a:p>
                    <a:p>
                      <a:endParaRPr kumimoji="0" lang="en-GB" sz="1200" kern="1200" dirty="0" smtClean="0">
                        <a:solidFill>
                          <a:schemeClr val="tx1"/>
                        </a:solidFill>
                        <a:effectLst/>
                        <a:latin typeface="Arial" panose="020B0604020202020204" pitchFamily="34" charset="0"/>
                        <a:ea typeface="+mn-ea"/>
                        <a:cs typeface="Arial" panose="020B0604020202020204" pitchFamily="34" charset="0"/>
                      </a:endParaRPr>
                    </a:p>
                    <a:p>
                      <a:endParaRPr kumimoji="0" lang="en-GB" sz="1200" kern="1200" dirty="0" smtClean="0">
                        <a:solidFill>
                          <a:schemeClr val="tx1"/>
                        </a:solidFill>
                        <a:effectLst/>
                        <a:latin typeface="Arial" panose="020B0604020202020204" pitchFamily="34" charset="0"/>
                        <a:ea typeface="+mn-ea"/>
                        <a:cs typeface="Arial" panose="020B0604020202020204" pitchFamily="34" charset="0"/>
                      </a:endParaRPr>
                    </a:p>
                    <a:p>
                      <a:endParaRPr kumimoji="0" lang="en-GB" sz="1200" kern="1200" dirty="0" smtClean="0">
                        <a:solidFill>
                          <a:schemeClr val="tx1"/>
                        </a:solidFill>
                        <a:effectLst/>
                        <a:latin typeface="Arial" panose="020B0604020202020204" pitchFamily="34" charset="0"/>
                        <a:ea typeface="+mn-ea"/>
                        <a:cs typeface="Arial" panose="020B0604020202020204" pitchFamily="34" charset="0"/>
                      </a:endParaRPr>
                    </a:p>
                    <a:p>
                      <a:r>
                        <a:rPr kumimoji="0" lang="en-GB" sz="1200" kern="1200" dirty="0" smtClean="0">
                          <a:solidFill>
                            <a:schemeClr val="tx1"/>
                          </a:solidFill>
                          <a:effectLst/>
                          <a:latin typeface="Arial" panose="020B0604020202020204" pitchFamily="34" charset="0"/>
                          <a:ea typeface="+mn-ea"/>
                          <a:cs typeface="Arial" panose="020B0604020202020204" pitchFamily="34" charset="0"/>
                        </a:rPr>
                        <a:t> </a:t>
                      </a:r>
                      <a:endParaRPr kumimoji="0" lang="en-GB" sz="1200" kern="1200" dirty="0">
                        <a:solidFill>
                          <a:schemeClr val="tx1"/>
                        </a:solidFill>
                        <a:effectLst/>
                        <a:latin typeface="Arial" panose="020B0604020202020204" pitchFamily="34" charset="0"/>
                        <a:ea typeface="+mn-ea"/>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200" b="0" i="0" u="none" strike="noStrike" dirty="0" smtClean="0">
                          <a:solidFill>
                            <a:srgbClr val="000000"/>
                          </a:solidFill>
                          <a:effectLst/>
                          <a:latin typeface="Calibri"/>
                        </a:rPr>
                        <a:t>ST </a:t>
                      </a:r>
                      <a:r>
                        <a:rPr lang="en-GB" sz="1200" b="0" i="0" u="none" strike="noStrike" dirty="0" err="1" smtClean="0">
                          <a:solidFill>
                            <a:srgbClr val="000000"/>
                          </a:solidFill>
                          <a:effectLst/>
                          <a:latin typeface="Calibri"/>
                        </a:rPr>
                        <a:t>Mungos</a:t>
                      </a:r>
                      <a:endParaRPr lang="en-GB" sz="1200" b="0" i="0" u="none" strike="noStrike" dirty="0" smtClean="0">
                        <a:solidFill>
                          <a:srgbClr val="000000"/>
                        </a:solidFill>
                        <a:effectLst/>
                        <a:latin typeface="Calibri"/>
                      </a:endParaRPr>
                    </a:p>
                    <a:p>
                      <a:pPr algn="ctr" fontAlgn="ctr"/>
                      <a:r>
                        <a:rPr lang="en-GB" sz="1200" b="0" i="0" u="none" strike="noStrike" dirty="0" smtClean="0">
                          <a:solidFill>
                            <a:srgbClr val="000000"/>
                          </a:solidFill>
                          <a:effectLst/>
                          <a:latin typeface="Calibri"/>
                        </a:rPr>
                        <a:t>Broadway Centre, 13 Market Lane Off Goldhawk road Shepherds Bush</a:t>
                      </a:r>
                    </a:p>
                    <a:p>
                      <a:pPr algn="ctr" fontAlgn="ctr"/>
                      <a:r>
                        <a:rPr lang="en-GB" sz="1200" b="0" i="0" u="none" strike="noStrike" dirty="0" smtClean="0">
                          <a:solidFill>
                            <a:srgbClr val="000000"/>
                          </a:solidFill>
                          <a:effectLst/>
                          <a:latin typeface="Calibri"/>
                        </a:rPr>
                        <a:t>W12 8EZ</a:t>
                      </a:r>
                    </a:p>
                    <a:p>
                      <a:pPr algn="ctr" fontAlgn="ctr"/>
                      <a:endParaRPr lang="en-GB" sz="1200" b="0" i="0" u="none" strike="noStrike" dirty="0" smtClean="0">
                        <a:solidFill>
                          <a:srgbClr val="000000"/>
                        </a:solidFill>
                        <a:effectLst/>
                        <a:latin typeface="Calibri"/>
                      </a:endParaRPr>
                    </a:p>
                    <a:p>
                      <a:pPr algn="ctr" fontAlgn="ctr"/>
                      <a:r>
                        <a:rPr lang="en-GB" sz="1200" b="0" i="0" u="none" strike="noStrike" dirty="0" err="1" smtClean="0">
                          <a:solidFill>
                            <a:srgbClr val="000000"/>
                          </a:solidFill>
                          <a:effectLst/>
                          <a:latin typeface="Calibri"/>
                        </a:rPr>
                        <a:t>Streetlink</a:t>
                      </a:r>
                      <a:r>
                        <a:rPr lang="en-GB" sz="1200" b="0" i="0" u="none" strike="noStrike" dirty="0" smtClean="0">
                          <a:solidFill>
                            <a:srgbClr val="000000"/>
                          </a:solidFill>
                          <a:effectLst/>
                          <a:latin typeface="Calibri"/>
                        </a:rPr>
                        <a:t>  (support for rough sleepers)</a:t>
                      </a:r>
                    </a:p>
                    <a:p>
                      <a:pPr algn="ctr" fontAlgn="ctr"/>
                      <a:r>
                        <a:rPr lang="en-GB" sz="1200" b="0" i="0" u="none" strike="noStrike" dirty="0" smtClean="0">
                          <a:solidFill>
                            <a:srgbClr val="000000"/>
                          </a:solidFill>
                          <a:effectLst/>
                          <a:latin typeface="Calibri"/>
                          <a:hlinkClick r:id="rId4"/>
                        </a:rPr>
                        <a:t>www.streetlink.org</a:t>
                      </a:r>
                      <a:endParaRPr lang="en-GB" sz="1200" b="0" i="0" u="none" strike="noStrike" dirty="0" smtClean="0">
                        <a:solidFill>
                          <a:srgbClr val="000000"/>
                        </a:solidFill>
                        <a:effectLst/>
                        <a:latin typeface="Calibri"/>
                      </a:endParaRPr>
                    </a:p>
                    <a:p>
                      <a:pPr algn="ctr" fontAlgn="ctr"/>
                      <a:r>
                        <a:rPr lang="en-GB" sz="1200" b="0" i="0" u="none" strike="noStrike" dirty="0" smtClean="0">
                          <a:solidFill>
                            <a:srgbClr val="000000"/>
                          </a:solidFill>
                          <a:effectLst/>
                          <a:latin typeface="Calibri"/>
                        </a:rPr>
                        <a:t>0300 500 0914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8504">
                <a:tc>
                  <a:txBody>
                    <a:bodyPr/>
                    <a:lstStyle/>
                    <a:p>
                      <a:pPr algn="ctr" fontAlgn="ctr"/>
                      <a:r>
                        <a:rPr lang="en-GB" sz="1200" b="1" i="0" u="none" strike="noStrike" dirty="0">
                          <a:solidFill>
                            <a:schemeClr val="bg1"/>
                          </a:solidFill>
                          <a:effectLst/>
                          <a:latin typeface="Arial" panose="020B0604020202020204" pitchFamily="34" charset="0"/>
                          <a:cs typeface="Arial" panose="020B0604020202020204" pitchFamily="34" charset="0"/>
                        </a:rPr>
                        <a:t>Earls Court Health and Well Being Centre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nSpc>
                          <a:spcPct val="115000"/>
                        </a:lnSpc>
                        <a:spcAft>
                          <a:spcPts val="0"/>
                        </a:spcAft>
                      </a:pPr>
                      <a:r>
                        <a:rPr lang="en-GB" sz="1200" dirty="0" smtClean="0">
                          <a:effectLst/>
                          <a:latin typeface="Arial"/>
                          <a:ea typeface="Calibri"/>
                          <a:cs typeface="Times New Roman"/>
                        </a:rPr>
                        <a:t>All Disabilities and Health Conditions</a:t>
                      </a:r>
                    </a:p>
                    <a:p>
                      <a:pPr>
                        <a:lnSpc>
                          <a:spcPct val="115000"/>
                        </a:lnSpc>
                        <a:spcAft>
                          <a:spcPts val="0"/>
                        </a:spcAft>
                      </a:pPr>
                      <a:r>
                        <a:rPr lang="en-GB" sz="1200" dirty="0" smtClean="0">
                          <a:effectLst/>
                          <a:latin typeface="Arial"/>
                          <a:ea typeface="Calibri"/>
                          <a:cs typeface="Times New Roman"/>
                        </a:rPr>
                        <a:t>Various Health and Well Being Support/Advice, including job clubs, health management, socialising, clubs, and health support/care</a:t>
                      </a:r>
                    </a:p>
                    <a:p>
                      <a:pPr>
                        <a:lnSpc>
                          <a:spcPct val="115000"/>
                        </a:lnSpc>
                        <a:spcAft>
                          <a:spcPts val="0"/>
                        </a:spcAft>
                      </a:pPr>
                      <a:endParaRPr lang="en-GB" sz="900" dirty="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dirty="0" smtClean="0">
                          <a:effectLst/>
                          <a:latin typeface="Arial"/>
                          <a:ea typeface="Times New Roman"/>
                          <a:cs typeface="Times New Roman"/>
                        </a:rPr>
                        <a:t>.</a:t>
                      </a:r>
                      <a:endParaRPr lang="en-GB" sz="900" dirty="0">
                        <a:effectLst/>
                        <a:latin typeface="Arial"/>
                        <a:ea typeface="Times New Roman"/>
                        <a:cs typeface="Times New Roman"/>
                      </a:endParaRPr>
                    </a:p>
                    <a:p>
                      <a:pPr>
                        <a:lnSpc>
                          <a:spcPct val="115000"/>
                        </a:lnSpc>
                        <a:spcAft>
                          <a:spcPts val="0"/>
                        </a:spcAft>
                      </a:pPr>
                      <a:r>
                        <a:rPr lang="en-GB" sz="900" dirty="0">
                          <a:effectLst/>
                          <a:latin typeface="Arial"/>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dirty="0" smtClean="0">
                          <a:effectLst/>
                          <a:latin typeface="Arial"/>
                          <a:ea typeface="Calibri"/>
                          <a:cs typeface="Times New Roman"/>
                        </a:rPr>
                        <a:t> </a:t>
                      </a:r>
                    </a:p>
                    <a:p>
                      <a:pPr>
                        <a:lnSpc>
                          <a:spcPct val="115000"/>
                        </a:lnSpc>
                        <a:spcAft>
                          <a:spcPts val="1000"/>
                        </a:spcAft>
                      </a:pPr>
                      <a:r>
                        <a:rPr lang="en-GB" sz="1200" dirty="0" smtClean="0">
                          <a:effectLst/>
                          <a:latin typeface="Arial"/>
                          <a:ea typeface="Calibri"/>
                          <a:cs typeface="Times New Roman"/>
                        </a:rPr>
                        <a:t> </a:t>
                      </a:r>
                    </a:p>
                    <a:p>
                      <a:pPr>
                        <a:lnSpc>
                          <a:spcPct val="115000"/>
                        </a:lnSpc>
                        <a:spcAft>
                          <a:spcPts val="0"/>
                        </a:spcAft>
                      </a:pPr>
                      <a:r>
                        <a:rPr lang="en-GB" sz="1200" dirty="0" smtClean="0">
                          <a:solidFill>
                            <a:srgbClr val="000000"/>
                          </a:solidFill>
                          <a:effectLst/>
                          <a:latin typeface="Calibri"/>
                          <a:ea typeface="Times New Roman"/>
                          <a:cs typeface="Times New Roman"/>
                        </a:rPr>
                        <a:t>2b Hogarth Road SW5 0PT</a:t>
                      </a:r>
                      <a:endParaRPr lang="en-GB" sz="1200" dirty="0" smtClean="0">
                        <a:effectLst/>
                        <a:latin typeface="Arial"/>
                        <a:ea typeface="Calibri"/>
                        <a:cs typeface="Times New Roman"/>
                      </a:endParaRPr>
                    </a:p>
                    <a:p>
                      <a:pPr>
                        <a:lnSpc>
                          <a:spcPct val="115000"/>
                        </a:lnSpc>
                        <a:spcAft>
                          <a:spcPts val="0"/>
                        </a:spcAft>
                      </a:pPr>
                      <a:r>
                        <a:rPr lang="en-GB" sz="1200" dirty="0" smtClean="0">
                          <a:solidFill>
                            <a:srgbClr val="000000"/>
                          </a:solidFill>
                          <a:effectLst/>
                          <a:latin typeface="Calibri"/>
                          <a:ea typeface="Times New Roman"/>
                          <a:cs typeface="Times New Roman"/>
                        </a:rPr>
                        <a:t>Various times Mon/Sat</a:t>
                      </a:r>
                      <a:endParaRPr lang="en-GB" sz="1200" dirty="0" smtClean="0">
                        <a:effectLst/>
                        <a:latin typeface="Arial"/>
                        <a:ea typeface="Calibri"/>
                        <a:cs typeface="Times New Roman"/>
                      </a:endParaRPr>
                    </a:p>
                    <a:p>
                      <a:pPr>
                        <a:lnSpc>
                          <a:spcPct val="115000"/>
                        </a:lnSpc>
                        <a:spcAft>
                          <a:spcPts val="0"/>
                        </a:spcAft>
                      </a:pPr>
                      <a:r>
                        <a:rPr lang="en-GB" sz="1200" dirty="0" smtClean="0">
                          <a:solidFill>
                            <a:srgbClr val="000000"/>
                          </a:solidFill>
                          <a:effectLst/>
                          <a:latin typeface="Calibri"/>
                          <a:ea typeface="Times New Roman"/>
                          <a:cs typeface="Times New Roman"/>
                        </a:rPr>
                        <a:t>02073410300</a:t>
                      </a:r>
                      <a:endParaRPr lang="en-GB" sz="1200" dirty="0" smtClean="0">
                        <a:effectLst/>
                        <a:latin typeface="Arial"/>
                        <a:ea typeface="Calibri"/>
                        <a:cs typeface="Times New Roman"/>
                      </a:endParaRPr>
                    </a:p>
                    <a:p>
                      <a:pPr>
                        <a:lnSpc>
                          <a:spcPct val="115000"/>
                        </a:lnSpc>
                        <a:spcAft>
                          <a:spcPts val="0"/>
                        </a:spcAft>
                      </a:pPr>
                      <a:r>
                        <a:rPr lang="en-GB" sz="1200" u="sng" dirty="0" smtClean="0">
                          <a:solidFill>
                            <a:srgbClr val="0000FF"/>
                          </a:solidFill>
                          <a:effectLst/>
                          <a:latin typeface="Arial"/>
                          <a:ea typeface="Times New Roman"/>
                          <a:cs typeface="Arial"/>
                          <a:hlinkClick r:id="rId5"/>
                        </a:rPr>
                        <a:t>http://www.echwc.nhs.uk/</a:t>
                      </a:r>
                      <a:endParaRPr lang="en-GB" sz="1200" dirty="0" smtClean="0">
                        <a:effectLst/>
                        <a:latin typeface="Arial"/>
                        <a:ea typeface="Calibri"/>
                        <a:cs typeface="Times New Roman"/>
                      </a:endParaRPr>
                    </a:p>
                    <a:p>
                      <a:pPr>
                        <a:lnSpc>
                          <a:spcPct val="115000"/>
                        </a:lnSpc>
                        <a:spcAft>
                          <a:spcPts val="1000"/>
                        </a:spcAft>
                      </a:pPr>
                      <a:r>
                        <a:rPr lang="en-GB" sz="1200" dirty="0" smtClean="0">
                          <a:effectLst/>
                          <a:latin typeface="Arial"/>
                          <a:ea typeface="Calibri"/>
                          <a:cs typeface="Times New Roman"/>
                        </a:rPr>
                        <a:t> </a:t>
                      </a:r>
                    </a:p>
                    <a:p>
                      <a:endParaRPr lang="en-GB" sz="900" dirty="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DD708C37-1345-4093-8824-C67F1AB4E230}" type="slidenum">
              <a:rPr lang="en-GB" smtClean="0"/>
              <a:t>25</a:t>
            </a:fld>
            <a:endParaRPr lang="en-GB"/>
          </a:p>
        </p:txBody>
      </p:sp>
      <p:sp>
        <p:nvSpPr>
          <p:cNvPr id="3" name="Rectangle 2"/>
          <p:cNvSpPr/>
          <p:nvPr/>
        </p:nvSpPr>
        <p:spPr>
          <a:xfrm>
            <a:off x="0" y="0"/>
            <a:ext cx="9144000" cy="620688"/>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2483768" y="116632"/>
            <a:ext cx="4608512" cy="432048"/>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Your Complex Needs Site Plan </a:t>
            </a:r>
          </a:p>
        </p:txBody>
      </p:sp>
    </p:spTree>
    <p:extLst>
      <p:ext uri="{BB962C8B-B14F-4D97-AF65-F5344CB8AC3E}">
        <p14:creationId xmlns:p14="http://schemas.microsoft.com/office/powerpoint/2010/main" val="32550157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98031236"/>
              </p:ext>
            </p:extLst>
          </p:nvPr>
        </p:nvGraphicFramePr>
        <p:xfrm>
          <a:off x="71500" y="563644"/>
          <a:ext cx="9001000" cy="5256584"/>
        </p:xfrm>
        <a:graphic>
          <a:graphicData uri="http://schemas.openxmlformats.org/drawingml/2006/table">
            <a:tbl>
              <a:tblPr firstRow="1" firstCol="1" bandRow="1"/>
              <a:tblGrid>
                <a:gridCol w="1440160"/>
                <a:gridCol w="3078599"/>
                <a:gridCol w="3186097"/>
                <a:gridCol w="1296144"/>
              </a:tblGrid>
              <a:tr h="2714853">
                <a:tc>
                  <a:txBody>
                    <a:bodyPr/>
                    <a:lstStyle/>
                    <a:p>
                      <a:pPr>
                        <a:lnSpc>
                          <a:spcPct val="115000"/>
                        </a:lnSpc>
                        <a:spcAft>
                          <a:spcPts val="0"/>
                        </a:spcAft>
                      </a:pPr>
                      <a:r>
                        <a:rPr lang="en-GB" sz="1100" b="1" dirty="0">
                          <a:solidFill>
                            <a:schemeClr val="bg1"/>
                          </a:solidFill>
                          <a:effectLst/>
                          <a:latin typeface="Arial"/>
                          <a:ea typeface="Calibri"/>
                          <a:cs typeface="Times New Roman"/>
                        </a:rPr>
                        <a:t>Substance Abuse</a:t>
                      </a:r>
                    </a:p>
                  </a:txBody>
                  <a:tcPr marL="62706" marR="627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nSpc>
                          <a:spcPct val="115000"/>
                        </a:lnSpc>
                        <a:spcAft>
                          <a:spcPts val="0"/>
                        </a:spcAft>
                      </a:pPr>
                      <a:endParaRPr lang="en-GB" sz="1100" dirty="0">
                        <a:effectLst/>
                        <a:latin typeface="BlsW-Lt"/>
                        <a:ea typeface="Calibri"/>
                        <a:cs typeface="Times New Roman"/>
                      </a:endParaRPr>
                    </a:p>
                  </a:txBody>
                  <a:tcPr marL="62706" marR="627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smtClean="0">
                          <a:effectLst/>
                          <a:latin typeface="Arial"/>
                          <a:ea typeface="Calibri"/>
                          <a:cs typeface="Times New Roman"/>
                        </a:rPr>
                        <a:t>21st March the Alcohol Service has been running a fortnightly Satellite Service from Shepherds Bush Jobcentre to support claimants from across the Hammersmith &amp; Fulham borough who require support with their alcohol misuse.  Claimants will require an appointment (see below) and these are available from 9am – 1pm.</a:t>
                      </a:r>
                    </a:p>
                    <a:p>
                      <a:pPr>
                        <a:lnSpc>
                          <a:spcPct val="115000"/>
                        </a:lnSpc>
                        <a:spcAft>
                          <a:spcPts val="0"/>
                        </a:spcAft>
                      </a:pPr>
                      <a:endParaRPr lang="en-GB" sz="1100" dirty="0" smtClean="0">
                        <a:effectLst/>
                        <a:latin typeface="Arial"/>
                        <a:ea typeface="Calibri"/>
                        <a:cs typeface="Times New Roman"/>
                      </a:endParaRPr>
                    </a:p>
                    <a:p>
                      <a:pPr>
                        <a:lnSpc>
                          <a:spcPct val="115000"/>
                        </a:lnSpc>
                        <a:spcAft>
                          <a:spcPts val="0"/>
                        </a:spcAft>
                      </a:pPr>
                      <a:r>
                        <a:rPr lang="en-GB" sz="1100" dirty="0" smtClean="0">
                          <a:effectLst/>
                          <a:latin typeface="Arial"/>
                          <a:ea typeface="Calibri"/>
                          <a:cs typeface="Times New Roman"/>
                        </a:rPr>
                        <a:t>Work Coach Referral process:</a:t>
                      </a:r>
                    </a:p>
                    <a:p>
                      <a:pPr>
                        <a:lnSpc>
                          <a:spcPct val="115000"/>
                        </a:lnSpc>
                        <a:spcAft>
                          <a:spcPts val="0"/>
                        </a:spcAft>
                      </a:pPr>
                      <a:r>
                        <a:rPr lang="en-GB" sz="1100" dirty="0" smtClean="0">
                          <a:effectLst/>
                          <a:latin typeface="Arial"/>
                          <a:ea typeface="Calibri"/>
                          <a:cs typeface="Times New Roman"/>
                        </a:rPr>
                        <a:t>Call CGL on 08000 147 440 to book an appointment which will be held at Shepherds Bush Jobcentre.</a:t>
                      </a:r>
                    </a:p>
                    <a:p>
                      <a:pPr>
                        <a:lnSpc>
                          <a:spcPct val="115000"/>
                        </a:lnSpc>
                        <a:spcAft>
                          <a:spcPts val="0"/>
                        </a:spcAft>
                      </a:pPr>
                      <a:endParaRPr lang="en-GB" sz="1100" dirty="0" smtClean="0">
                        <a:effectLst/>
                        <a:latin typeface="Arial"/>
                        <a:ea typeface="Calibri"/>
                        <a:cs typeface="Times New Roman"/>
                      </a:endParaRPr>
                    </a:p>
                    <a:p>
                      <a:pPr>
                        <a:lnSpc>
                          <a:spcPct val="115000"/>
                        </a:lnSpc>
                        <a:spcAft>
                          <a:spcPts val="0"/>
                        </a:spcAft>
                      </a:pPr>
                      <a:endParaRPr lang="en-GB" sz="1100" dirty="0">
                        <a:effectLst/>
                        <a:latin typeface="Arial"/>
                        <a:ea typeface="Calibri"/>
                        <a:cs typeface="Times New Roman"/>
                      </a:endParaRPr>
                    </a:p>
                  </a:txBody>
                  <a:tcPr marL="62706" marR="627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effectLst/>
                          <a:latin typeface="Arial"/>
                          <a:ea typeface="Calibri"/>
                          <a:cs typeface="Times New Roman"/>
                        </a:rPr>
                        <a:t> </a:t>
                      </a:r>
                    </a:p>
                    <a:p>
                      <a:pPr>
                        <a:lnSpc>
                          <a:spcPct val="115000"/>
                        </a:lnSpc>
                        <a:spcAft>
                          <a:spcPts val="0"/>
                        </a:spcAft>
                      </a:pPr>
                      <a:r>
                        <a:rPr lang="en-GB" sz="1100" dirty="0">
                          <a:effectLst/>
                          <a:latin typeface="Arial"/>
                          <a:ea typeface="Calibri"/>
                          <a:cs typeface="Times New Roman"/>
                        </a:rPr>
                        <a:t> </a:t>
                      </a:r>
                    </a:p>
                  </a:txBody>
                  <a:tcPr marL="62706" marR="627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1731">
                <a:tc>
                  <a:txBody>
                    <a:bodyPr/>
                    <a:lstStyle/>
                    <a:p>
                      <a:pPr>
                        <a:lnSpc>
                          <a:spcPct val="115000"/>
                        </a:lnSpc>
                        <a:spcAft>
                          <a:spcPts val="0"/>
                        </a:spcAft>
                      </a:pPr>
                      <a:r>
                        <a:rPr lang="en-GB" sz="1100" b="1" dirty="0">
                          <a:solidFill>
                            <a:schemeClr val="bg1"/>
                          </a:solidFill>
                          <a:effectLst/>
                          <a:latin typeface="Arial"/>
                          <a:ea typeface="Calibri"/>
                          <a:cs typeface="Times New Roman"/>
                        </a:rPr>
                        <a:t>Gangs</a:t>
                      </a:r>
                    </a:p>
                  </a:txBody>
                  <a:tcPr marL="62706" marR="627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nSpc>
                          <a:spcPct val="115000"/>
                        </a:lnSpc>
                        <a:spcAft>
                          <a:spcPts val="0"/>
                        </a:spcAft>
                      </a:pPr>
                      <a:endParaRPr lang="en-GB" sz="1100" dirty="0">
                        <a:effectLst/>
                        <a:latin typeface="Arial"/>
                        <a:ea typeface="Calibri"/>
                        <a:cs typeface="Times New Roman"/>
                      </a:endParaRPr>
                    </a:p>
                  </a:txBody>
                  <a:tcPr marL="62706" marR="627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100" u="sng" dirty="0" err="1">
                          <a:solidFill>
                            <a:srgbClr val="0000FF"/>
                          </a:solidFill>
                          <a:effectLst/>
                          <a:latin typeface="Arial"/>
                          <a:ea typeface="Times New Roman"/>
                          <a:cs typeface="Times New Roman"/>
                          <a:hlinkClick r:id="rId3"/>
                        </a:rPr>
                        <a:t>Gangsline</a:t>
                      </a:r>
                      <a:r>
                        <a:rPr lang="en-GB" sz="1100" u="sng" dirty="0">
                          <a:solidFill>
                            <a:srgbClr val="0000FF"/>
                          </a:solidFill>
                          <a:effectLst/>
                          <a:latin typeface="Arial"/>
                          <a:ea typeface="Times New Roman"/>
                          <a:cs typeface="Times New Roman"/>
                          <a:hlinkClick r:id="rId3"/>
                        </a:rPr>
                        <a:t> (Web)</a:t>
                      </a:r>
                      <a:r>
                        <a:rPr lang="en-GB" sz="1100" dirty="0">
                          <a:effectLst/>
                          <a:latin typeface="Arial"/>
                          <a:ea typeface="Times New Roman"/>
                          <a:cs typeface="Times New Roman"/>
                        </a:rPr>
                        <a:t/>
                      </a:r>
                      <a:br>
                        <a:rPr lang="en-GB" sz="1100" dirty="0">
                          <a:effectLst/>
                          <a:latin typeface="Arial"/>
                          <a:ea typeface="Times New Roman"/>
                          <a:cs typeface="Times New Roman"/>
                        </a:rPr>
                      </a:br>
                      <a:r>
                        <a:rPr lang="en-GB" sz="1100" dirty="0">
                          <a:effectLst/>
                          <a:latin typeface="Arial"/>
                          <a:ea typeface="Times New Roman"/>
                          <a:cs typeface="Times New Roman"/>
                        </a:rPr>
                        <a:t>A non-profit organisation to provide help and support to young men and women involved in gang culture</a:t>
                      </a:r>
                      <a:r>
                        <a:rPr lang="en-GB" sz="1100" dirty="0" smtClean="0">
                          <a:effectLst/>
                          <a:latin typeface="Arial"/>
                          <a:ea typeface="Times New Roman"/>
                          <a:cs typeface="Times New Roman"/>
                        </a:rPr>
                        <a:t>.</a:t>
                      </a:r>
                    </a:p>
                    <a:p>
                      <a:endParaRPr lang="en-GB" sz="1100" dirty="0" smtClean="0">
                        <a:effectLst/>
                        <a:latin typeface="Arial"/>
                        <a:ea typeface="Times New Roman"/>
                        <a:cs typeface="Times New Roman"/>
                      </a:endParaRPr>
                    </a:p>
                    <a:p>
                      <a:r>
                        <a:rPr lang="en-GB" sz="1100" dirty="0" smtClean="0">
                          <a:effectLst/>
                          <a:latin typeface="Arial"/>
                          <a:ea typeface="Times New Roman"/>
                          <a:cs typeface="Times New Roman"/>
                        </a:rPr>
                        <a:t>St Giles Trust – SOS EX-Offender Mentoring Programme  0207 697 4336</a:t>
                      </a:r>
                    </a:p>
                    <a:p>
                      <a:r>
                        <a:rPr lang="en-GB" sz="1100" dirty="0" smtClean="0">
                          <a:effectLst/>
                          <a:latin typeface="Arial"/>
                          <a:ea typeface="Times New Roman"/>
                          <a:cs typeface="Times New Roman"/>
                        </a:rPr>
                        <a:t>Stgilesrrust.org.uk</a:t>
                      </a:r>
                    </a:p>
                    <a:p>
                      <a:r>
                        <a:rPr lang="en-GB" sz="1100" dirty="0" smtClean="0">
                          <a:effectLst/>
                          <a:latin typeface="Arial"/>
                          <a:ea typeface="Times New Roman"/>
                          <a:cs typeface="Times New Roman"/>
                        </a:rPr>
                        <a:t>Youth Offenders Service – H&amp;F 0208 753 6200</a:t>
                      </a:r>
                    </a:p>
                    <a:p>
                      <a:r>
                        <a:rPr lang="en-GB" sz="1100" dirty="0" smtClean="0">
                          <a:effectLst/>
                          <a:latin typeface="Arial"/>
                          <a:ea typeface="Times New Roman"/>
                          <a:cs typeface="Times New Roman"/>
                        </a:rPr>
                        <a:t>Gangsline.com – Additional support agency providing a range of service in relation to gangs agenda</a:t>
                      </a:r>
                      <a:endParaRPr lang="en-GB" sz="1100" dirty="0">
                        <a:effectLst/>
                        <a:latin typeface="Arial"/>
                        <a:ea typeface="Times New Roman"/>
                        <a:cs typeface="Times New Roman"/>
                      </a:endParaRPr>
                    </a:p>
                    <a:p>
                      <a:r>
                        <a:rPr lang="en-GB" sz="1100" dirty="0">
                          <a:effectLst/>
                          <a:latin typeface="Arial"/>
                          <a:ea typeface="Times New Roman"/>
                          <a:cs typeface="Times New Roman"/>
                        </a:rPr>
                        <a:t> </a:t>
                      </a:r>
                    </a:p>
                    <a:p>
                      <a:endParaRPr lang="en-GB" sz="1100" dirty="0">
                        <a:effectLst/>
                        <a:latin typeface="Arial"/>
                        <a:ea typeface="Times New Roman"/>
                        <a:cs typeface="Times New Roman"/>
                      </a:endParaRPr>
                    </a:p>
                    <a:p>
                      <a:pPr>
                        <a:lnSpc>
                          <a:spcPct val="115000"/>
                        </a:lnSpc>
                        <a:spcAft>
                          <a:spcPts val="0"/>
                        </a:spcAft>
                      </a:pPr>
                      <a:r>
                        <a:rPr lang="en-GB" sz="1100" dirty="0">
                          <a:effectLst/>
                          <a:latin typeface="Arial"/>
                          <a:ea typeface="Calibri"/>
                          <a:cs typeface="Times New Roman"/>
                        </a:rPr>
                        <a:t> </a:t>
                      </a:r>
                    </a:p>
                  </a:txBody>
                  <a:tcPr marL="62706" marR="627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dirty="0">
                        <a:effectLst/>
                        <a:latin typeface="Arial"/>
                        <a:ea typeface="Calibri"/>
                        <a:cs typeface="Times New Roman"/>
                      </a:endParaRPr>
                    </a:p>
                  </a:txBody>
                  <a:tcPr marL="62706" marR="627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025" name="Picture 13" descr="Image result for Gangsline image">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1760" y="3789040"/>
            <a:ext cx="1866460" cy="157175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3267" y="851213"/>
            <a:ext cx="1898227" cy="1555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DD708C37-1345-4093-8824-C67F1AB4E230}" type="slidenum">
              <a:rPr lang="en-GB" smtClean="0"/>
              <a:t>26</a:t>
            </a:fld>
            <a:endParaRPr lang="en-GB"/>
          </a:p>
        </p:txBody>
      </p:sp>
      <p:sp>
        <p:nvSpPr>
          <p:cNvPr id="4" name="Rectangle 3"/>
          <p:cNvSpPr/>
          <p:nvPr/>
        </p:nvSpPr>
        <p:spPr>
          <a:xfrm>
            <a:off x="0" y="0"/>
            <a:ext cx="9144000" cy="5486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2411760" y="44624"/>
            <a:ext cx="4464496" cy="432048"/>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Your Complex Needs Site Plan </a:t>
            </a:r>
          </a:p>
        </p:txBody>
      </p:sp>
    </p:spTree>
    <p:extLst>
      <p:ext uri="{BB962C8B-B14F-4D97-AF65-F5344CB8AC3E}">
        <p14:creationId xmlns:p14="http://schemas.microsoft.com/office/powerpoint/2010/main" val="60783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82373244"/>
              </p:ext>
            </p:extLst>
          </p:nvPr>
        </p:nvGraphicFramePr>
        <p:xfrm>
          <a:off x="0" y="1340768"/>
          <a:ext cx="9036497" cy="4377646"/>
        </p:xfrm>
        <a:graphic>
          <a:graphicData uri="http://schemas.openxmlformats.org/drawingml/2006/table">
            <a:tbl>
              <a:tblPr firstRow="1" firstCol="1" bandRow="1"/>
              <a:tblGrid>
                <a:gridCol w="1627380"/>
                <a:gridCol w="1627380"/>
                <a:gridCol w="2855478"/>
                <a:gridCol w="2926259"/>
              </a:tblGrid>
              <a:tr h="1919433">
                <a:tc>
                  <a:txBody>
                    <a:bodyPr/>
                    <a:lstStyle/>
                    <a:p>
                      <a:pPr>
                        <a:lnSpc>
                          <a:spcPct val="115000"/>
                        </a:lnSpc>
                        <a:spcAft>
                          <a:spcPts val="0"/>
                        </a:spcAft>
                      </a:pPr>
                      <a:r>
                        <a:rPr lang="en-GB" sz="1200" b="1" dirty="0">
                          <a:effectLst/>
                          <a:latin typeface="Arial"/>
                          <a:ea typeface="Calibri"/>
                          <a:cs typeface="Times New Roman"/>
                        </a:rPr>
                        <a:t>Home Visits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dirty="0">
                          <a:effectLst/>
                          <a:latin typeface="Arial"/>
                          <a:ea typeface="Calibri"/>
                          <a:cs typeface="Times New Roman"/>
                        </a:rPr>
                        <a:t> </a:t>
                      </a:r>
                    </a:p>
                    <a:p>
                      <a:pPr>
                        <a:lnSpc>
                          <a:spcPct val="115000"/>
                        </a:lnSpc>
                        <a:spcAft>
                          <a:spcPts val="0"/>
                        </a:spcAft>
                      </a:pPr>
                      <a:r>
                        <a:rPr lang="en-GB" sz="1200" dirty="0">
                          <a:effectLst/>
                          <a:latin typeface="Arial"/>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dirty="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900" dirty="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8861">
                <a:tc>
                  <a:txBody>
                    <a:bodyPr/>
                    <a:lstStyle/>
                    <a:p>
                      <a:pPr>
                        <a:lnSpc>
                          <a:spcPct val="115000"/>
                        </a:lnSpc>
                        <a:spcAft>
                          <a:spcPts val="0"/>
                        </a:spcAft>
                      </a:pPr>
                      <a:r>
                        <a:rPr lang="en-GB" sz="1200" b="1" dirty="0">
                          <a:effectLst/>
                          <a:latin typeface="Arial"/>
                          <a:ea typeface="Calibri"/>
                          <a:cs typeface="Times New Roman"/>
                        </a:rPr>
                        <a:t>Digital exclusion / capability on site support</a:t>
                      </a:r>
                      <a:r>
                        <a:rPr lang="en-GB" sz="1200" dirty="0">
                          <a:effectLst/>
                          <a:latin typeface="Arial"/>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dirty="0">
                        <a:effectLst/>
                        <a:latin typeface="Arial"/>
                        <a:ea typeface="Calibri"/>
                        <a:cs typeface="Times New Roman"/>
                      </a:endParaRPr>
                    </a:p>
                    <a:p>
                      <a:pPr>
                        <a:lnSpc>
                          <a:spcPct val="115000"/>
                        </a:lnSpc>
                        <a:spcAft>
                          <a:spcPts val="0"/>
                        </a:spcAft>
                      </a:pPr>
                      <a:r>
                        <a:rPr lang="en-GB" sz="1200" dirty="0">
                          <a:effectLst/>
                          <a:latin typeface="Arial"/>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900" dirty="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900" dirty="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9352">
                <a:tc>
                  <a:txBody>
                    <a:bodyPr/>
                    <a:lstStyle/>
                    <a:p>
                      <a:pPr algn="l" fontAlgn="ctr"/>
                      <a:r>
                        <a:rPr lang="en-GB" sz="1400" b="1" i="0" u="none" strike="noStrike" dirty="0" smtClean="0">
                          <a:solidFill>
                            <a:srgbClr val="000000"/>
                          </a:solidFill>
                          <a:effectLst/>
                          <a:latin typeface="Calibri"/>
                        </a:rPr>
                        <a:t>Bipolar UK</a:t>
                      </a:r>
                    </a:p>
                    <a:p>
                      <a:pPr algn="l" fontAlgn="ctr"/>
                      <a:endParaRPr lang="en-GB" sz="1400" b="1" i="0" u="none" strike="noStrike" dirty="0">
                        <a:solidFill>
                          <a:srgbClr val="000000"/>
                        </a:solidFill>
                        <a:effectLst/>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dirty="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dirty="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900" dirty="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1763688" y="1412776"/>
            <a:ext cx="1440160" cy="1440160"/>
          </a:xfrm>
          <a:prstGeom prst="rect">
            <a:avLst/>
          </a:prstGeom>
        </p:spPr>
      </p:pic>
      <p:sp>
        <p:nvSpPr>
          <p:cNvPr id="4" name="Slide Number Placeholder 3"/>
          <p:cNvSpPr>
            <a:spLocks noGrp="1"/>
          </p:cNvSpPr>
          <p:nvPr>
            <p:ph type="sldNum" sz="quarter" idx="12"/>
          </p:nvPr>
        </p:nvSpPr>
        <p:spPr/>
        <p:txBody>
          <a:bodyPr/>
          <a:lstStyle/>
          <a:p>
            <a:fld id="{DD708C37-1345-4093-8824-C67F1AB4E230}" type="slidenum">
              <a:rPr lang="en-GB" smtClean="0"/>
              <a:t>27</a:t>
            </a:fld>
            <a:endParaRPr lang="en-GB"/>
          </a:p>
        </p:txBody>
      </p:sp>
      <p:pic>
        <p:nvPicPr>
          <p:cNvPr id="7" name="Picture 6"/>
          <p:cNvPicPr/>
          <p:nvPr/>
        </p:nvPicPr>
        <p:blipFill>
          <a:blip r:embed="rId3" cstate="print">
            <a:extLst>
              <a:ext uri="{28A0092B-C50C-407E-A947-70E740481C1C}">
                <a14:useLocalDpi xmlns:a14="http://schemas.microsoft.com/office/drawing/2010/main" val="0"/>
              </a:ext>
            </a:extLst>
          </a:blip>
          <a:stretch>
            <a:fillRect/>
          </a:stretch>
        </p:blipFill>
        <p:spPr>
          <a:xfrm>
            <a:off x="1763688" y="3356992"/>
            <a:ext cx="1440160" cy="1098352"/>
          </a:xfrm>
          <a:prstGeom prst="rect">
            <a:avLst/>
          </a:prstGeom>
        </p:spPr>
      </p:pic>
      <p:sp>
        <p:nvSpPr>
          <p:cNvPr id="3" name="Rectangle 2"/>
          <p:cNvSpPr/>
          <p:nvPr/>
        </p:nvSpPr>
        <p:spPr>
          <a:xfrm>
            <a:off x="0" y="0"/>
            <a:ext cx="9144000" cy="126876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763688" y="260648"/>
            <a:ext cx="5688632" cy="50405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Your Complex Needs Site Plan </a:t>
            </a:r>
          </a:p>
        </p:txBody>
      </p:sp>
    </p:spTree>
    <p:extLst>
      <p:ext uri="{BB962C8B-B14F-4D97-AF65-F5344CB8AC3E}">
        <p14:creationId xmlns:p14="http://schemas.microsoft.com/office/powerpoint/2010/main" val="29214531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42487593"/>
              </p:ext>
            </p:extLst>
          </p:nvPr>
        </p:nvGraphicFramePr>
        <p:xfrm>
          <a:off x="0" y="1268761"/>
          <a:ext cx="9144000" cy="4439505"/>
        </p:xfrm>
        <a:graphic>
          <a:graphicData uri="http://schemas.openxmlformats.org/drawingml/2006/table">
            <a:tbl>
              <a:tblPr firstRow="1" firstCol="1" bandRow="1"/>
              <a:tblGrid>
                <a:gridCol w="1646740"/>
                <a:gridCol w="1646740"/>
                <a:gridCol w="2889448"/>
                <a:gridCol w="2961072"/>
              </a:tblGrid>
              <a:tr h="2687804">
                <a:tc>
                  <a:txBody>
                    <a:bodyPr/>
                    <a:lstStyle/>
                    <a:p>
                      <a:pPr>
                        <a:lnSpc>
                          <a:spcPct val="115000"/>
                        </a:lnSpc>
                        <a:spcAft>
                          <a:spcPts val="0"/>
                        </a:spcAft>
                      </a:pPr>
                      <a:r>
                        <a:rPr lang="en-GB" sz="1200" b="1" dirty="0">
                          <a:effectLst/>
                          <a:latin typeface="Arial"/>
                          <a:ea typeface="Calibri"/>
                          <a:cs typeface="Times New Roman"/>
                        </a:rPr>
                        <a:t>Fuller Working Lives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dirty="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a:effectLst/>
                          <a:latin typeface="Arial"/>
                          <a:ea typeface="Calibri"/>
                          <a:cs typeface="Times New Roman"/>
                        </a:rPr>
                        <a:t> </a:t>
                      </a:r>
                      <a:endParaRPr lang="en-GB" sz="1200" dirty="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dirty="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1701">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200" b="1" i="0" u="none" strike="noStrike" dirty="0" smtClean="0">
                          <a:solidFill>
                            <a:srgbClr val="000000"/>
                          </a:solidFill>
                          <a:effectLst/>
                          <a:latin typeface="Calibri"/>
                        </a:rPr>
                        <a:t>SMART </a:t>
                      </a:r>
                    </a:p>
                    <a:p>
                      <a:pPr>
                        <a:lnSpc>
                          <a:spcPct val="115000"/>
                        </a:lnSpc>
                        <a:spcAft>
                          <a:spcPts val="0"/>
                        </a:spcAft>
                      </a:pPr>
                      <a:endParaRPr lang="en-GB" sz="1200" b="1" dirty="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en-GB" sz="1200" kern="1200" dirty="0" smtClean="0">
                          <a:solidFill>
                            <a:schemeClr val="tx1"/>
                          </a:solidFill>
                          <a:effectLst/>
                          <a:latin typeface="Arial" panose="020B0604020202020204" pitchFamily="34" charset="0"/>
                          <a:ea typeface="+mn-ea"/>
                          <a:cs typeface="Arial" panose="020B0604020202020204" pitchFamily="34" charset="0"/>
                        </a:rPr>
                        <a:t>Common Mental Health Conditions</a:t>
                      </a:r>
                    </a:p>
                    <a:p>
                      <a:r>
                        <a:rPr kumimoji="0" lang="en-GB" sz="1200" kern="1200" dirty="0" smtClean="0">
                          <a:solidFill>
                            <a:schemeClr val="tx1"/>
                          </a:solidFill>
                          <a:effectLst/>
                          <a:latin typeface="Arial" panose="020B0604020202020204" pitchFamily="34" charset="0"/>
                          <a:ea typeface="+mn-ea"/>
                          <a:cs typeface="Arial" panose="020B0604020202020204" pitchFamily="34" charset="0"/>
                        </a:rPr>
                        <a:t>Lots of support, training, well being for people with Mental Health Problems</a:t>
                      </a:r>
                    </a:p>
                    <a:p>
                      <a:r>
                        <a:rPr kumimoji="0" lang="en-GB" sz="1800" kern="1200" dirty="0" smtClean="0">
                          <a:solidFill>
                            <a:schemeClr val="tx1"/>
                          </a:solidFill>
                          <a:effectLst/>
                          <a:latin typeface="+mn-lt"/>
                          <a:ea typeface="+mn-ea"/>
                          <a:cs typeface="+mn-cs"/>
                        </a:rPr>
                        <a:t> </a:t>
                      </a:r>
                    </a:p>
                    <a:p>
                      <a:pPr>
                        <a:lnSpc>
                          <a:spcPct val="115000"/>
                        </a:lnSpc>
                        <a:spcAft>
                          <a:spcPts val="0"/>
                        </a:spcAft>
                      </a:pPr>
                      <a:endParaRPr lang="en-GB" sz="1200" dirty="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200" b="0" i="0" u="none" strike="noStrike" dirty="0" smtClean="0">
                          <a:solidFill>
                            <a:srgbClr val="000000"/>
                          </a:solidFill>
                          <a:effectLst/>
                          <a:latin typeface="Calibri"/>
                        </a:rPr>
                        <a:t>The Basement, 15 Gertrude Street, Chelsea, SW10 0JN</a:t>
                      </a:r>
                    </a:p>
                    <a:p>
                      <a:pPr>
                        <a:lnSpc>
                          <a:spcPct val="115000"/>
                        </a:lnSpc>
                        <a:spcAft>
                          <a:spcPts val="0"/>
                        </a:spcAft>
                      </a:pPr>
                      <a:endParaRPr lang="en-GB" sz="1200" dirty="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dirty="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2050" name="Picture 8" descr="Image result for reed in partnership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7706" y="2420888"/>
            <a:ext cx="1057275" cy="4381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DFS60164.link2.gpn.gov.uk\69361511$\RedirectedData\Desktop\logo.png"/>
          <p:cNvPicPr/>
          <p:nvPr/>
        </p:nvPicPr>
        <p:blipFill>
          <a:blip r:embed="rId5">
            <a:extLst>
              <a:ext uri="{28A0092B-C50C-407E-A947-70E740481C1C}">
                <a14:useLocalDpi xmlns:a14="http://schemas.microsoft.com/office/drawing/2010/main" val="0"/>
              </a:ext>
            </a:extLst>
          </a:blip>
          <a:srcRect/>
          <a:stretch>
            <a:fillRect/>
          </a:stretch>
        </p:blipFill>
        <p:spPr bwMode="auto">
          <a:xfrm>
            <a:off x="1907704" y="2996952"/>
            <a:ext cx="1224136" cy="814070"/>
          </a:xfrm>
          <a:prstGeom prst="rect">
            <a:avLst/>
          </a:prstGeom>
          <a:noFill/>
          <a:ln>
            <a:noFill/>
          </a:ln>
        </p:spPr>
      </p:pic>
      <p:sp>
        <p:nvSpPr>
          <p:cNvPr id="4" name="Slide Number Placeholder 3"/>
          <p:cNvSpPr>
            <a:spLocks noGrp="1"/>
          </p:cNvSpPr>
          <p:nvPr>
            <p:ph type="sldNum" sz="quarter" idx="12"/>
          </p:nvPr>
        </p:nvSpPr>
        <p:spPr/>
        <p:txBody>
          <a:bodyPr/>
          <a:lstStyle/>
          <a:p>
            <a:fld id="{DD708C37-1345-4093-8824-C67F1AB4E230}" type="slidenum">
              <a:rPr lang="en-GB" smtClean="0"/>
              <a:t>28</a:t>
            </a:fld>
            <a:endParaRPr lang="en-GB"/>
          </a:p>
        </p:txBody>
      </p:sp>
      <p:sp>
        <p:nvSpPr>
          <p:cNvPr id="3" name="Rectangle 2"/>
          <p:cNvSpPr/>
          <p:nvPr/>
        </p:nvSpPr>
        <p:spPr>
          <a:xfrm>
            <a:off x="0" y="0"/>
            <a:ext cx="9144000" cy="119675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2123728" y="260648"/>
            <a:ext cx="4824536" cy="50405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Your Complex Needs Site Plan </a:t>
            </a:r>
          </a:p>
        </p:txBody>
      </p:sp>
    </p:spTree>
    <p:extLst>
      <p:ext uri="{BB962C8B-B14F-4D97-AF65-F5344CB8AC3E}">
        <p14:creationId xmlns:p14="http://schemas.microsoft.com/office/powerpoint/2010/main" val="3509733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71233306"/>
              </p:ext>
            </p:extLst>
          </p:nvPr>
        </p:nvGraphicFramePr>
        <p:xfrm>
          <a:off x="107504" y="692697"/>
          <a:ext cx="9036496" cy="5486238"/>
        </p:xfrm>
        <a:graphic>
          <a:graphicData uri="http://schemas.openxmlformats.org/drawingml/2006/table">
            <a:tbl>
              <a:tblPr firstRow="1" bandRow="1">
                <a:tableStyleId>{5C22544A-7EE6-4342-B048-85BDC9FD1C3A}</a:tableStyleId>
              </a:tblPr>
              <a:tblGrid>
                <a:gridCol w="2259124"/>
                <a:gridCol w="2259124"/>
                <a:gridCol w="2259124"/>
                <a:gridCol w="2259124"/>
              </a:tblGrid>
              <a:tr h="370714">
                <a:tc>
                  <a:txBody>
                    <a:bodyPr/>
                    <a:lstStyle/>
                    <a:p>
                      <a:r>
                        <a:rPr lang="en-GB" sz="1400" dirty="0" smtClean="0">
                          <a:latin typeface="Arial" panose="020B0604020202020204" pitchFamily="34" charset="0"/>
                          <a:cs typeface="Arial" panose="020B0604020202020204" pitchFamily="34" charset="0"/>
                        </a:rPr>
                        <a:t>Vulnerability</a:t>
                      </a:r>
                      <a:endParaRPr lang="en-GB" sz="1400" dirty="0">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latin typeface="Arial" panose="020B0604020202020204" pitchFamily="34" charset="0"/>
                          <a:cs typeface="Arial" panose="020B0604020202020204" pitchFamily="34" charset="0"/>
                        </a:rPr>
                        <a:t>Office Lead</a:t>
                      </a:r>
                      <a:endParaRPr lang="en-GB" sz="1400" dirty="0">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latin typeface="Arial" panose="020B0604020202020204" pitchFamily="34" charset="0"/>
                          <a:cs typeface="Arial" panose="020B0604020202020204" pitchFamily="34" charset="0"/>
                        </a:rPr>
                        <a:t>HEO</a:t>
                      </a:r>
                      <a:r>
                        <a:rPr lang="en-GB" dirty="0" smtClean="0">
                          <a:latin typeface="Arial" panose="020B0604020202020204" pitchFamily="34" charset="0"/>
                          <a:cs typeface="Arial" panose="020B0604020202020204" pitchFamily="34" charset="0"/>
                        </a:rPr>
                        <a:t> </a:t>
                      </a:r>
                      <a:r>
                        <a:rPr lang="en-GB" sz="1400" dirty="0" smtClean="0">
                          <a:latin typeface="Arial" panose="020B0604020202020204" pitchFamily="34" charset="0"/>
                          <a:cs typeface="Arial" panose="020B0604020202020204" pitchFamily="34" charset="0"/>
                        </a:rPr>
                        <a:t>Lead</a:t>
                      </a:r>
                      <a:endParaRPr lang="en-GB" sz="1400" dirty="0">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latin typeface="Arial" panose="020B0604020202020204" pitchFamily="34" charset="0"/>
                          <a:cs typeface="Arial" panose="020B0604020202020204" pitchFamily="34" charset="0"/>
                        </a:rPr>
                        <a:t>Contact details</a:t>
                      </a:r>
                      <a:endParaRPr lang="en-GB" sz="1400" dirty="0">
                        <a:latin typeface="Arial" panose="020B0604020202020204" pitchFamily="34" charset="0"/>
                        <a:cs typeface="Arial" panose="020B0604020202020204" pitchFamily="34" charset="0"/>
                      </a:endParaRPr>
                    </a:p>
                  </a:txBody>
                  <a:tcPr>
                    <a:solidFill>
                      <a:srgbClr val="0070C0"/>
                    </a:solidFill>
                  </a:tcPr>
                </a:tc>
              </a:tr>
              <a:tr h="401607">
                <a:tc>
                  <a:txBody>
                    <a:bodyPr/>
                    <a:lstStyle/>
                    <a:p>
                      <a:r>
                        <a:rPr lang="en-GB" sz="1000" dirty="0" smtClean="0">
                          <a:solidFill>
                            <a:schemeClr val="bg1"/>
                          </a:solidFill>
                          <a:latin typeface="Arial" panose="020B0604020202020204" pitchFamily="34" charset="0"/>
                          <a:cs typeface="Arial" panose="020B0604020202020204" pitchFamily="34" charset="0"/>
                        </a:rPr>
                        <a:t>Domestic Abuse</a:t>
                      </a:r>
                      <a:endParaRPr lang="en-GB" sz="10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000" dirty="0" smtClean="0">
                          <a:latin typeface="Arial" panose="020B0604020202020204" pitchFamily="34" charset="0"/>
                          <a:cs typeface="Arial" panose="020B0604020202020204" pitchFamily="34" charset="0"/>
                        </a:rPr>
                        <a:t>Information</a:t>
                      </a:r>
                      <a:r>
                        <a:rPr lang="en-GB" sz="1000" baseline="0" dirty="0" smtClean="0">
                          <a:latin typeface="Arial" panose="020B0604020202020204" pitchFamily="34" charset="0"/>
                          <a:cs typeface="Arial" panose="020B0604020202020204" pitchFamily="34" charset="0"/>
                        </a:rPr>
                        <a:t> Redacted</a:t>
                      </a:r>
                      <a:endParaRPr lang="en-GB" sz="1000" dirty="0">
                        <a:latin typeface="Arial" panose="020B0604020202020204" pitchFamily="34" charset="0"/>
                        <a:cs typeface="Arial" panose="020B0604020202020204" pitchFamily="34" charset="0"/>
                      </a:endParaRPr>
                    </a:p>
                  </a:txBody>
                  <a:tcPr/>
                </a:tc>
                <a:tc>
                  <a:txBody>
                    <a:bodyPr/>
                    <a:lstStyle/>
                    <a:p>
                      <a:endParaRPr lang="en-GB" sz="1000" dirty="0" smtClean="0">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Information Redacted</a:t>
                      </a:r>
                      <a:endParaRPr lang="en-GB" sz="1000" dirty="0">
                        <a:latin typeface="Arial" panose="020B0604020202020204" pitchFamily="34" charset="0"/>
                        <a:cs typeface="Arial" panose="020B0604020202020204" pitchFamily="34" charset="0"/>
                      </a:endParaRPr>
                    </a:p>
                  </a:txBody>
                  <a:tcPr/>
                </a:tc>
                <a:tc>
                  <a:txBody>
                    <a:bodyPr/>
                    <a:lstStyle/>
                    <a:p>
                      <a:endParaRPr lang="en-GB" sz="1000" dirty="0">
                        <a:latin typeface="Arial" panose="020B0604020202020204" pitchFamily="34" charset="0"/>
                        <a:cs typeface="Arial" panose="020B0604020202020204" pitchFamily="34" charset="0"/>
                      </a:endParaRPr>
                    </a:p>
                  </a:txBody>
                  <a:tcPr/>
                </a:tc>
              </a:tr>
              <a:tr h="401607">
                <a:tc>
                  <a:txBody>
                    <a:bodyPr/>
                    <a:lstStyle/>
                    <a:p>
                      <a:r>
                        <a:rPr lang="en-GB" sz="1000" dirty="0" smtClean="0">
                          <a:solidFill>
                            <a:schemeClr val="bg1"/>
                          </a:solidFill>
                          <a:latin typeface="Arial" panose="020B0604020202020204" pitchFamily="34" charset="0"/>
                          <a:cs typeface="Arial" panose="020B0604020202020204" pitchFamily="34" charset="0"/>
                        </a:rPr>
                        <a:t>Disability and</a:t>
                      </a:r>
                      <a:r>
                        <a:rPr lang="en-GB" sz="1000" baseline="0" dirty="0" smtClean="0">
                          <a:solidFill>
                            <a:schemeClr val="bg1"/>
                          </a:solidFill>
                          <a:latin typeface="Arial" panose="020B0604020202020204" pitchFamily="34" charset="0"/>
                          <a:cs typeface="Arial" panose="020B0604020202020204" pitchFamily="34" charset="0"/>
                        </a:rPr>
                        <a:t> Health</a:t>
                      </a:r>
                      <a:endParaRPr lang="en-GB" sz="10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endParaRPr lang="en-GB" sz="1000" dirty="0" smtClean="0">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Information Redacted</a:t>
                      </a:r>
                      <a:endParaRPr lang="en-GB" sz="1000" dirty="0">
                        <a:latin typeface="Arial" panose="020B0604020202020204" pitchFamily="34" charset="0"/>
                        <a:cs typeface="Arial" panose="020B0604020202020204" pitchFamily="34" charset="0"/>
                      </a:endParaRPr>
                    </a:p>
                  </a:txBody>
                  <a:tcPr/>
                </a:tc>
                <a:tc>
                  <a:txBody>
                    <a:bodyPr/>
                    <a:lstStyle/>
                    <a:p>
                      <a:endParaRPr lang="en-GB" sz="1000" dirty="0" smtClean="0">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Information Redacted</a:t>
                      </a:r>
                      <a:endParaRPr lang="en-GB" sz="1000" dirty="0">
                        <a:latin typeface="Arial" panose="020B0604020202020204" pitchFamily="34" charset="0"/>
                        <a:cs typeface="Arial" panose="020B0604020202020204" pitchFamily="34" charset="0"/>
                      </a:endParaRPr>
                    </a:p>
                  </a:txBody>
                  <a:tcPr/>
                </a:tc>
                <a:tc>
                  <a:txBody>
                    <a:bodyPr/>
                    <a:lstStyle/>
                    <a:p>
                      <a:endParaRPr lang="en-GB" sz="1000" dirty="0">
                        <a:latin typeface="Arial" panose="020B0604020202020204" pitchFamily="34" charset="0"/>
                        <a:cs typeface="Arial" panose="020B0604020202020204" pitchFamily="34" charset="0"/>
                      </a:endParaRPr>
                    </a:p>
                  </a:txBody>
                  <a:tcPr/>
                </a:tc>
              </a:tr>
              <a:tr h="380896">
                <a:tc>
                  <a:txBody>
                    <a:bodyPr/>
                    <a:lstStyle/>
                    <a:p>
                      <a:r>
                        <a:rPr lang="en-GB" sz="1000" dirty="0" smtClean="0">
                          <a:solidFill>
                            <a:schemeClr val="bg1"/>
                          </a:solidFill>
                          <a:latin typeface="Arial" panose="020B0604020202020204" pitchFamily="34" charset="0"/>
                          <a:cs typeface="Arial" panose="020B0604020202020204" pitchFamily="34" charset="0"/>
                        </a:rPr>
                        <a:t>Care Leavers</a:t>
                      </a:r>
                      <a:endParaRPr lang="en-GB" sz="10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endParaRPr lang="en-GB" sz="1000" dirty="0" smtClean="0">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Information Redacted</a:t>
                      </a:r>
                      <a:endParaRPr lang="en-GB" sz="1000" dirty="0">
                        <a:latin typeface="Arial" panose="020B0604020202020204" pitchFamily="34" charset="0"/>
                        <a:cs typeface="Arial" panose="020B0604020202020204" pitchFamily="34" charset="0"/>
                      </a:endParaRPr>
                    </a:p>
                  </a:txBody>
                  <a:tcPr/>
                </a:tc>
                <a:tc>
                  <a:txBody>
                    <a:bodyPr/>
                    <a:lstStyle/>
                    <a:p>
                      <a:endParaRPr lang="en-GB" sz="1000" dirty="0" smtClean="0">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Information Redacted</a:t>
                      </a:r>
                      <a:endParaRPr lang="en-GB" sz="1000" dirty="0">
                        <a:latin typeface="Arial" panose="020B0604020202020204" pitchFamily="34" charset="0"/>
                        <a:cs typeface="Arial" panose="020B0604020202020204" pitchFamily="34" charset="0"/>
                      </a:endParaRPr>
                    </a:p>
                  </a:txBody>
                  <a:tcPr/>
                </a:tc>
                <a:tc>
                  <a:txBody>
                    <a:bodyPr/>
                    <a:lstStyle/>
                    <a:p>
                      <a:endParaRPr lang="en-GB" sz="1000" dirty="0">
                        <a:latin typeface="Arial" panose="020B0604020202020204" pitchFamily="34" charset="0"/>
                        <a:cs typeface="Arial" panose="020B0604020202020204" pitchFamily="34" charset="0"/>
                      </a:endParaRPr>
                    </a:p>
                  </a:txBody>
                  <a:tcPr/>
                </a:tc>
              </a:tr>
              <a:tr h="1019465">
                <a:tc>
                  <a:txBody>
                    <a:bodyPr/>
                    <a:lstStyle/>
                    <a:p>
                      <a:r>
                        <a:rPr lang="en-GB" sz="1000" dirty="0" smtClean="0">
                          <a:solidFill>
                            <a:schemeClr val="bg1"/>
                          </a:solidFill>
                          <a:latin typeface="Arial" panose="020B0604020202020204" pitchFamily="34" charset="0"/>
                          <a:cs typeface="Arial" panose="020B0604020202020204" pitchFamily="34" charset="0"/>
                        </a:rPr>
                        <a:t>Prison Leaver/ Post offending</a:t>
                      </a:r>
                      <a:endParaRPr lang="en-GB" sz="10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r>
                        <a:rPr lang="en-GB" sz="1000" dirty="0" smtClean="0">
                          <a:solidFill>
                            <a:schemeClr val="tx1"/>
                          </a:solidFill>
                          <a:latin typeface="Arial" panose="020B0604020202020204" pitchFamily="34" charset="0"/>
                          <a:cs typeface="Arial" panose="020B0604020202020204" pitchFamily="34" charset="0"/>
                        </a:rPr>
                        <a:t>Information Redacted</a:t>
                      </a:r>
                      <a:endParaRPr lang="en-GB" sz="1000" dirty="0">
                        <a:solidFill>
                          <a:schemeClr val="tx1"/>
                        </a:solidFill>
                        <a:latin typeface="Arial" panose="020B0604020202020204" pitchFamily="34" charset="0"/>
                        <a:cs typeface="Arial" panose="020B0604020202020204" pitchFamily="34" charset="0"/>
                      </a:endParaRPr>
                    </a:p>
                  </a:txBody>
                  <a:tcPr/>
                </a:tc>
                <a:tc>
                  <a:txBody>
                    <a:bodyPr/>
                    <a:lstStyle/>
                    <a:p>
                      <a:endParaRPr lang="en-GB" sz="1000" dirty="0" smtClean="0">
                        <a:latin typeface="Arial" panose="020B0604020202020204" pitchFamily="34" charset="0"/>
                        <a:cs typeface="Arial" panose="020B0604020202020204" pitchFamily="34" charset="0"/>
                      </a:endParaRPr>
                    </a:p>
                    <a:p>
                      <a:endParaRPr lang="en-GB" sz="1000" dirty="0" smtClean="0">
                        <a:latin typeface="Arial" panose="020B0604020202020204" pitchFamily="34" charset="0"/>
                        <a:cs typeface="Arial" panose="020B0604020202020204" pitchFamily="34" charset="0"/>
                      </a:endParaRPr>
                    </a:p>
                    <a:p>
                      <a:endParaRPr lang="en-GB" sz="1000" dirty="0" smtClean="0">
                        <a:latin typeface="Arial" panose="020B0604020202020204" pitchFamily="34" charset="0"/>
                        <a:cs typeface="Arial" panose="020B0604020202020204" pitchFamily="34" charset="0"/>
                      </a:endParaRPr>
                    </a:p>
                    <a:p>
                      <a:endParaRPr lang="en-GB" sz="1000" dirty="0" smtClean="0">
                        <a:latin typeface="Arial" panose="020B0604020202020204" pitchFamily="34" charset="0"/>
                        <a:cs typeface="Arial" panose="020B0604020202020204" pitchFamily="34" charset="0"/>
                      </a:endParaRPr>
                    </a:p>
                    <a:p>
                      <a:endParaRPr lang="en-GB" sz="1000" dirty="0" smtClean="0">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Information Redacted</a:t>
                      </a:r>
                      <a:endParaRPr lang="en-GB" sz="1000" dirty="0">
                        <a:latin typeface="Arial" panose="020B0604020202020204" pitchFamily="34" charset="0"/>
                        <a:cs typeface="Arial" panose="020B0604020202020204" pitchFamily="34" charset="0"/>
                      </a:endParaRPr>
                    </a:p>
                  </a:txBody>
                  <a:tcPr/>
                </a:tc>
                <a:tc>
                  <a:txBody>
                    <a:bodyPr/>
                    <a:lstStyle/>
                    <a:p>
                      <a:endParaRPr lang="en-GB" sz="1000" dirty="0">
                        <a:latin typeface="Arial" panose="020B0604020202020204" pitchFamily="34" charset="0"/>
                        <a:cs typeface="Arial" panose="020B0604020202020204" pitchFamily="34" charset="0"/>
                      </a:endParaRPr>
                    </a:p>
                  </a:txBody>
                  <a:tcPr/>
                </a:tc>
              </a:tr>
              <a:tr h="710536">
                <a:tc>
                  <a:txBody>
                    <a:bodyPr/>
                    <a:lstStyle/>
                    <a:p>
                      <a:r>
                        <a:rPr lang="en-GB" sz="1000" dirty="0" smtClean="0">
                          <a:solidFill>
                            <a:schemeClr val="bg1"/>
                          </a:solidFill>
                          <a:latin typeface="Arial" panose="020B0604020202020204" pitchFamily="34" charset="0"/>
                          <a:cs typeface="Arial" panose="020B0604020202020204" pitchFamily="34" charset="0"/>
                        </a:rPr>
                        <a:t>Homelessness / Housing </a:t>
                      </a:r>
                      <a:endParaRPr lang="en-GB" sz="10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Information</a:t>
                      </a:r>
                      <a:r>
                        <a:rPr lang="en-GB" sz="1000" baseline="0" dirty="0" smtClean="0">
                          <a:latin typeface="Arial" panose="020B0604020202020204" pitchFamily="34" charset="0"/>
                          <a:cs typeface="Arial" panose="020B0604020202020204" pitchFamily="34" charset="0"/>
                        </a:rPr>
                        <a:t> Redacted</a:t>
                      </a:r>
                      <a:endParaRPr lang="en-GB" sz="1000" dirty="0">
                        <a:latin typeface="Arial" panose="020B0604020202020204" pitchFamily="34" charset="0"/>
                        <a:cs typeface="Arial" panose="020B0604020202020204" pitchFamily="34" charset="0"/>
                      </a:endParaRPr>
                    </a:p>
                  </a:txBody>
                  <a:tcPr/>
                </a:tc>
                <a:tc>
                  <a:txBody>
                    <a:bodyPr/>
                    <a:lstStyle/>
                    <a:p>
                      <a:endParaRPr lang="en-GB" sz="1000" dirty="0" smtClean="0">
                        <a:latin typeface="Arial" panose="020B0604020202020204" pitchFamily="34" charset="0"/>
                        <a:cs typeface="Arial" panose="020B0604020202020204" pitchFamily="34" charset="0"/>
                      </a:endParaRPr>
                    </a:p>
                    <a:p>
                      <a:endParaRPr lang="en-GB" sz="1000" dirty="0" smtClean="0">
                        <a:latin typeface="Arial" panose="020B0604020202020204" pitchFamily="34" charset="0"/>
                        <a:cs typeface="Arial" panose="020B0604020202020204" pitchFamily="34" charset="0"/>
                      </a:endParaRPr>
                    </a:p>
                    <a:p>
                      <a:endParaRPr lang="en-GB" sz="1000" dirty="0" smtClean="0">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Information Redacted</a:t>
                      </a:r>
                      <a:endParaRPr lang="en-GB" sz="1000" dirty="0">
                        <a:latin typeface="Arial" panose="020B0604020202020204" pitchFamily="34" charset="0"/>
                        <a:cs typeface="Arial" panose="020B0604020202020204" pitchFamily="34" charset="0"/>
                      </a:endParaRPr>
                    </a:p>
                  </a:txBody>
                  <a:tcPr/>
                </a:tc>
                <a:tc>
                  <a:txBody>
                    <a:bodyPr/>
                    <a:lstStyle/>
                    <a:p>
                      <a:endParaRPr lang="en-GB" sz="1000" dirty="0">
                        <a:latin typeface="Arial" panose="020B0604020202020204" pitchFamily="34" charset="0"/>
                        <a:cs typeface="Arial" panose="020B0604020202020204" pitchFamily="34" charset="0"/>
                      </a:endParaRPr>
                    </a:p>
                  </a:txBody>
                  <a:tcPr/>
                </a:tc>
              </a:tr>
              <a:tr h="344782">
                <a:tc>
                  <a:txBody>
                    <a:bodyPr/>
                    <a:lstStyle/>
                    <a:p>
                      <a:r>
                        <a:rPr lang="en-GB" sz="1000" dirty="0" smtClean="0">
                          <a:solidFill>
                            <a:schemeClr val="bg1"/>
                          </a:solidFill>
                          <a:latin typeface="Arial" panose="020B0604020202020204" pitchFamily="34" charset="0"/>
                          <a:cs typeface="Arial" panose="020B0604020202020204" pitchFamily="34" charset="0"/>
                        </a:rPr>
                        <a:t>Substance misuse</a:t>
                      </a:r>
                      <a:endParaRPr lang="en-GB" sz="10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endParaRPr lang="en-GB" sz="1000" dirty="0" smtClean="0">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Information Redacted</a:t>
                      </a:r>
                      <a:endParaRPr lang="en-GB" sz="1000" dirty="0">
                        <a:latin typeface="Arial" panose="020B0604020202020204" pitchFamily="34" charset="0"/>
                        <a:cs typeface="Arial" panose="020B0604020202020204" pitchFamily="34" charset="0"/>
                      </a:endParaRPr>
                    </a:p>
                  </a:txBody>
                  <a:tcPr/>
                </a:tc>
                <a:tc>
                  <a:txBody>
                    <a:bodyPr/>
                    <a:lstStyle/>
                    <a:p>
                      <a:endParaRPr lang="en-GB" sz="1000" dirty="0" smtClean="0">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Information Redacted</a:t>
                      </a:r>
                      <a:endParaRPr lang="en-GB" sz="1000" dirty="0">
                        <a:latin typeface="Arial" panose="020B0604020202020204" pitchFamily="34" charset="0"/>
                        <a:cs typeface="Arial" panose="020B0604020202020204" pitchFamily="34" charset="0"/>
                      </a:endParaRPr>
                    </a:p>
                  </a:txBody>
                  <a:tcPr/>
                </a:tc>
                <a:tc>
                  <a:txBody>
                    <a:bodyPr/>
                    <a:lstStyle/>
                    <a:p>
                      <a:endParaRPr lang="en-GB" sz="1000" dirty="0">
                        <a:latin typeface="Arial" panose="020B0604020202020204" pitchFamily="34" charset="0"/>
                        <a:cs typeface="Arial" panose="020B0604020202020204" pitchFamily="34" charset="0"/>
                      </a:endParaRPr>
                    </a:p>
                  </a:txBody>
                  <a:tcPr/>
                </a:tc>
              </a:tr>
              <a:tr h="364853">
                <a:tc>
                  <a:txBody>
                    <a:bodyPr/>
                    <a:lstStyle/>
                    <a:p>
                      <a:r>
                        <a:rPr lang="en-GB" sz="1000" dirty="0" smtClean="0">
                          <a:solidFill>
                            <a:schemeClr val="bg1"/>
                          </a:solidFill>
                          <a:latin typeface="Arial" panose="020B0604020202020204" pitchFamily="34" charset="0"/>
                          <a:cs typeface="Arial" panose="020B0604020202020204" pitchFamily="34" charset="0"/>
                        </a:rPr>
                        <a:t>Gangs</a:t>
                      </a:r>
                      <a:endParaRPr lang="en-GB" sz="10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endParaRPr lang="en-GB" sz="1000" dirty="0" smtClean="0">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Information Redacted</a:t>
                      </a:r>
                      <a:endParaRPr lang="en-GB" sz="1000" dirty="0">
                        <a:latin typeface="Arial" panose="020B0604020202020204" pitchFamily="34" charset="0"/>
                        <a:cs typeface="Arial" panose="020B0604020202020204" pitchFamily="34" charset="0"/>
                      </a:endParaRPr>
                    </a:p>
                  </a:txBody>
                  <a:tcPr/>
                </a:tc>
                <a:tc>
                  <a:txBody>
                    <a:bodyPr/>
                    <a:lstStyle/>
                    <a:p>
                      <a:endParaRPr lang="en-GB" sz="1000" dirty="0" smtClean="0">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Information Redacted</a:t>
                      </a:r>
                      <a:endParaRPr lang="en-GB" sz="1000" dirty="0">
                        <a:latin typeface="Arial" panose="020B0604020202020204" pitchFamily="34" charset="0"/>
                        <a:cs typeface="Arial" panose="020B0604020202020204" pitchFamily="34" charset="0"/>
                      </a:endParaRPr>
                    </a:p>
                  </a:txBody>
                  <a:tcPr/>
                </a:tc>
                <a:tc>
                  <a:txBody>
                    <a:bodyPr/>
                    <a:lstStyle/>
                    <a:p>
                      <a:endParaRPr lang="en-GB" sz="1000" dirty="0">
                        <a:latin typeface="Arial" panose="020B0604020202020204" pitchFamily="34" charset="0"/>
                        <a:cs typeface="Arial" panose="020B0604020202020204" pitchFamily="34" charset="0"/>
                      </a:endParaRPr>
                    </a:p>
                  </a:txBody>
                  <a:tcPr/>
                </a:tc>
              </a:tr>
              <a:tr h="250897">
                <a:tc>
                  <a:txBody>
                    <a:bodyPr/>
                    <a:lstStyle/>
                    <a:p>
                      <a:r>
                        <a:rPr lang="en-GB" sz="1000" dirty="0" smtClean="0">
                          <a:solidFill>
                            <a:schemeClr val="bg1"/>
                          </a:solidFill>
                          <a:latin typeface="Arial" panose="020B0604020202020204" pitchFamily="34" charset="0"/>
                          <a:cs typeface="Arial" panose="020B0604020202020204" pitchFamily="34" charset="0"/>
                        </a:rPr>
                        <a:t>Fuller Working</a:t>
                      </a:r>
                      <a:endParaRPr lang="en-GB" sz="10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000" dirty="0" smtClean="0">
                          <a:latin typeface="Arial" panose="020B0604020202020204" pitchFamily="34" charset="0"/>
                          <a:cs typeface="Arial" panose="020B0604020202020204" pitchFamily="34" charset="0"/>
                        </a:rPr>
                        <a:t>Information Redacted</a:t>
                      </a:r>
                      <a:endParaRPr lang="en-GB" sz="1000" dirty="0">
                        <a:latin typeface="Arial" panose="020B0604020202020204" pitchFamily="34" charset="0"/>
                        <a:cs typeface="Arial" panose="020B0604020202020204" pitchFamily="34" charset="0"/>
                      </a:endParaRPr>
                    </a:p>
                  </a:txBody>
                  <a:tcPr/>
                </a:tc>
                <a:tc>
                  <a:txBody>
                    <a:bodyPr/>
                    <a:lstStyle/>
                    <a:p>
                      <a:r>
                        <a:rPr lang="en-GB" sz="1000" dirty="0" smtClean="0">
                          <a:latin typeface="Arial" panose="020B0604020202020204" pitchFamily="34" charset="0"/>
                          <a:cs typeface="Arial" panose="020B0604020202020204" pitchFamily="34" charset="0"/>
                        </a:rPr>
                        <a:t>Information Redacted</a:t>
                      </a:r>
                      <a:endParaRPr lang="en-GB" sz="1000" dirty="0">
                        <a:latin typeface="Arial" panose="020B0604020202020204" pitchFamily="34" charset="0"/>
                        <a:cs typeface="Arial" panose="020B0604020202020204" pitchFamily="34" charset="0"/>
                      </a:endParaRPr>
                    </a:p>
                  </a:txBody>
                  <a:tcPr/>
                </a:tc>
                <a:tc>
                  <a:txBody>
                    <a:bodyPr/>
                    <a:lstStyle/>
                    <a:p>
                      <a:endParaRPr lang="en-GB" sz="1000" dirty="0">
                        <a:latin typeface="Arial" panose="020B0604020202020204" pitchFamily="34" charset="0"/>
                        <a:cs typeface="Arial" panose="020B0604020202020204" pitchFamily="34" charset="0"/>
                      </a:endParaRPr>
                    </a:p>
                  </a:txBody>
                  <a:tcPr/>
                </a:tc>
              </a:tr>
              <a:tr h="431947">
                <a:tc>
                  <a:txBody>
                    <a:bodyPr/>
                    <a:lstStyle/>
                    <a:p>
                      <a:r>
                        <a:rPr lang="en-GB" sz="1000" dirty="0" smtClean="0">
                          <a:solidFill>
                            <a:schemeClr val="bg1"/>
                          </a:solidFill>
                          <a:latin typeface="Arial" panose="020B0604020202020204" pitchFamily="34" charset="0"/>
                          <a:cs typeface="Arial" panose="020B0604020202020204" pitchFamily="34" charset="0"/>
                        </a:rPr>
                        <a:t>Home Visits</a:t>
                      </a:r>
                      <a:endParaRPr lang="en-GB" sz="10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endParaRPr lang="en-GB" sz="1000" dirty="0" smtClean="0">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Information Redacted</a:t>
                      </a:r>
                    </a:p>
                  </a:txBody>
                  <a:tcPr/>
                </a:tc>
                <a:tc>
                  <a:txBody>
                    <a:bodyPr/>
                    <a:lstStyle/>
                    <a:p>
                      <a:endParaRPr lang="en-GB" sz="1000" dirty="0" smtClean="0">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Information</a:t>
                      </a:r>
                      <a:r>
                        <a:rPr lang="en-GB" sz="1000" baseline="0" dirty="0" smtClean="0">
                          <a:latin typeface="Arial" panose="020B0604020202020204" pitchFamily="34" charset="0"/>
                          <a:cs typeface="Arial" panose="020B0604020202020204" pitchFamily="34" charset="0"/>
                        </a:rPr>
                        <a:t> Redacted</a:t>
                      </a:r>
                      <a:endParaRPr lang="en-GB" sz="1000" dirty="0">
                        <a:latin typeface="Arial" panose="020B0604020202020204" pitchFamily="34" charset="0"/>
                        <a:cs typeface="Arial" panose="020B0604020202020204" pitchFamily="34" charset="0"/>
                      </a:endParaRPr>
                    </a:p>
                  </a:txBody>
                  <a:tcPr/>
                </a:tc>
                <a:tc>
                  <a:txBody>
                    <a:bodyPr/>
                    <a:lstStyle/>
                    <a:p>
                      <a:endParaRPr lang="en-GB" sz="1000" dirty="0">
                        <a:latin typeface="Arial" panose="020B0604020202020204" pitchFamily="34" charset="0"/>
                        <a:cs typeface="Arial" panose="020B0604020202020204" pitchFamily="34" charset="0"/>
                      </a:endParaRPr>
                    </a:p>
                  </a:txBody>
                  <a:tcPr/>
                </a:tc>
              </a:tr>
              <a:tr h="401607">
                <a:tc>
                  <a:txBody>
                    <a:bodyPr/>
                    <a:lstStyle/>
                    <a:p>
                      <a:r>
                        <a:rPr lang="en-GB" sz="1000" dirty="0" smtClean="0">
                          <a:solidFill>
                            <a:schemeClr val="bg1"/>
                          </a:solidFill>
                          <a:latin typeface="Arial" panose="020B0604020202020204" pitchFamily="34" charset="0"/>
                          <a:cs typeface="Arial" panose="020B0604020202020204" pitchFamily="34" charset="0"/>
                        </a:rPr>
                        <a:t>Digital</a:t>
                      </a:r>
                      <a:r>
                        <a:rPr lang="en-GB" sz="1000" baseline="0" dirty="0" smtClean="0">
                          <a:solidFill>
                            <a:schemeClr val="bg1"/>
                          </a:solidFill>
                          <a:latin typeface="Arial" panose="020B0604020202020204" pitchFamily="34" charset="0"/>
                          <a:cs typeface="Arial" panose="020B0604020202020204" pitchFamily="34" charset="0"/>
                        </a:rPr>
                        <a:t> Exclusion / Capability on site support</a:t>
                      </a:r>
                      <a:endParaRPr lang="en-GB" sz="10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endParaRPr lang="en-GB" sz="1000" dirty="0" smtClean="0">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Information Redacted</a:t>
                      </a:r>
                      <a:endParaRPr lang="en-GB" sz="1000" dirty="0">
                        <a:latin typeface="Arial" panose="020B0604020202020204" pitchFamily="34" charset="0"/>
                        <a:cs typeface="Arial" panose="020B0604020202020204" pitchFamily="34" charset="0"/>
                      </a:endParaRPr>
                    </a:p>
                  </a:txBody>
                  <a:tcPr/>
                </a:tc>
                <a:tc>
                  <a:txBody>
                    <a:bodyPr/>
                    <a:lstStyle/>
                    <a:p>
                      <a:endParaRPr lang="en-GB" sz="1000" dirty="0" smtClean="0">
                        <a:latin typeface="Arial" panose="020B0604020202020204" pitchFamily="34" charset="0"/>
                        <a:cs typeface="Arial" panose="020B0604020202020204" pitchFamily="34" charset="0"/>
                      </a:endParaRPr>
                    </a:p>
                    <a:p>
                      <a:r>
                        <a:rPr lang="en-GB" sz="1000" smtClean="0">
                          <a:latin typeface="Arial" panose="020B0604020202020204" pitchFamily="34" charset="0"/>
                          <a:cs typeface="Arial" panose="020B0604020202020204" pitchFamily="34" charset="0"/>
                        </a:rPr>
                        <a:t>Information</a:t>
                      </a:r>
                      <a:r>
                        <a:rPr lang="en-GB" sz="1000" baseline="0" smtClean="0">
                          <a:latin typeface="Arial" panose="020B0604020202020204" pitchFamily="34" charset="0"/>
                          <a:cs typeface="Arial" panose="020B0604020202020204" pitchFamily="34" charset="0"/>
                        </a:rPr>
                        <a:t> Redacted</a:t>
                      </a:r>
                      <a:endParaRPr lang="en-GB" sz="1000" dirty="0">
                        <a:latin typeface="Arial" panose="020B0604020202020204" pitchFamily="34" charset="0"/>
                        <a:cs typeface="Arial" panose="020B0604020202020204" pitchFamily="34" charset="0"/>
                      </a:endParaRPr>
                    </a:p>
                  </a:txBody>
                  <a:tcPr/>
                </a:tc>
                <a:tc>
                  <a:txBody>
                    <a:bodyPr/>
                    <a:lstStyle/>
                    <a:p>
                      <a:endParaRPr lang="en-GB" sz="1000" dirty="0">
                        <a:latin typeface="Arial" panose="020B0604020202020204" pitchFamily="34" charset="0"/>
                        <a:cs typeface="Arial" panose="020B0604020202020204" pitchFamily="34" charset="0"/>
                      </a:endParaRPr>
                    </a:p>
                  </a:txBody>
                  <a:tcPr/>
                </a:tc>
              </a:tr>
              <a:tr h="309138">
                <a:tc>
                  <a:txBody>
                    <a:bodyPr/>
                    <a:lstStyle/>
                    <a:p>
                      <a:endParaRPr lang="en-GB" sz="900" dirty="0">
                        <a:latin typeface="Arial" panose="020B0604020202020204" pitchFamily="34" charset="0"/>
                        <a:cs typeface="Arial" panose="020B0604020202020204" pitchFamily="34" charset="0"/>
                      </a:endParaRPr>
                    </a:p>
                  </a:txBody>
                  <a:tcPr>
                    <a:solidFill>
                      <a:srgbClr val="0070C0"/>
                    </a:solidFill>
                  </a:tcPr>
                </a:tc>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tr>
            </a:tbl>
          </a:graphicData>
        </a:graphic>
      </p:graphicFrame>
      <p:sp>
        <p:nvSpPr>
          <p:cNvPr id="3" name="Title 2"/>
          <p:cNvSpPr>
            <a:spLocks noGrp="1"/>
          </p:cNvSpPr>
          <p:nvPr>
            <p:ph type="title"/>
          </p:nvPr>
        </p:nvSpPr>
        <p:spPr>
          <a:xfrm>
            <a:off x="0" y="44624"/>
            <a:ext cx="9144000" cy="648072"/>
          </a:xfrm>
          <a:solidFill>
            <a:srgbClr val="0070C0"/>
          </a:solidFill>
          <a:ln>
            <a:solidFill>
              <a:schemeClr val="accent1"/>
            </a:solidFill>
          </a:ln>
        </p:spPr>
        <p:txBody>
          <a:bodyPr>
            <a:normAutofit/>
          </a:bodyPr>
          <a:lstStyle/>
          <a:p>
            <a:r>
              <a:rPr lang="en-GB" sz="2000" dirty="0" smtClean="0">
                <a:solidFill>
                  <a:schemeClr val="tx1"/>
                </a:solidFill>
                <a:effectLst/>
                <a:latin typeface="Arial" panose="020B0604020202020204" pitchFamily="34" charset="0"/>
                <a:cs typeface="Arial" panose="020B0604020202020204" pitchFamily="34" charset="0"/>
              </a:rPr>
              <a:t>                 </a:t>
            </a:r>
            <a:r>
              <a:rPr lang="en-GB" sz="2000" dirty="0" smtClean="0">
                <a:solidFill>
                  <a:schemeClr val="bg1"/>
                </a:solidFill>
                <a:effectLst/>
                <a:latin typeface="Arial" panose="020B0604020202020204" pitchFamily="34" charset="0"/>
                <a:cs typeface="Arial" panose="020B0604020202020204" pitchFamily="34" charset="0"/>
              </a:rPr>
              <a:t>Vulnerable Claimant Areas, Leads &amp; Contact details</a:t>
            </a:r>
            <a:endParaRPr lang="en-GB" sz="2000" dirty="0">
              <a:solidFill>
                <a:schemeClr val="bg1"/>
              </a:solidFill>
              <a:effectLst/>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DD708C37-1345-4093-8824-C67F1AB4E230}" type="slidenum">
              <a:rPr lang="en-GB" smtClean="0"/>
              <a:t>3</a:t>
            </a:fld>
            <a:endParaRPr lang="en-GB"/>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32" y="181218"/>
            <a:ext cx="1238000" cy="3022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2882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436675087"/>
              </p:ext>
            </p:extLst>
          </p:nvPr>
        </p:nvGraphicFramePr>
        <p:xfrm>
          <a:off x="64661" y="836713"/>
          <a:ext cx="8972764" cy="3744416"/>
        </p:xfrm>
        <a:graphic>
          <a:graphicData uri="http://schemas.openxmlformats.org/drawingml/2006/table">
            <a:tbl>
              <a:tblPr firstRow="1" bandRow="1">
                <a:tableStyleId>{5C22544A-7EE6-4342-B048-85BDC9FD1C3A}</a:tableStyleId>
              </a:tblPr>
              <a:tblGrid>
                <a:gridCol w="2243191"/>
                <a:gridCol w="2243191"/>
                <a:gridCol w="2243191"/>
                <a:gridCol w="2243191"/>
              </a:tblGrid>
              <a:tr h="639673">
                <a:tc>
                  <a:txBody>
                    <a:bodyPr/>
                    <a:lstStyle/>
                    <a:p>
                      <a:r>
                        <a:rPr lang="en-GB" sz="1400" dirty="0" smtClean="0">
                          <a:latin typeface="Arial" panose="020B0604020202020204" pitchFamily="34" charset="0"/>
                          <a:cs typeface="Arial" panose="020B0604020202020204" pitchFamily="34" charset="0"/>
                        </a:rPr>
                        <a:t>Vulnerability</a:t>
                      </a:r>
                      <a:endParaRPr lang="en-GB" sz="1400" dirty="0">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latin typeface="Arial" panose="020B0604020202020204" pitchFamily="34" charset="0"/>
                          <a:cs typeface="Arial" panose="020B0604020202020204" pitchFamily="34" charset="0"/>
                        </a:rPr>
                        <a:t>Office Lead</a:t>
                      </a:r>
                      <a:endParaRPr lang="en-GB" sz="1400" dirty="0">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latin typeface="Arial" panose="020B0604020202020204" pitchFamily="34" charset="0"/>
                          <a:cs typeface="Arial" panose="020B0604020202020204" pitchFamily="34" charset="0"/>
                        </a:rPr>
                        <a:t>HEO</a:t>
                      </a:r>
                      <a:r>
                        <a:rPr lang="en-GB" dirty="0" smtClean="0">
                          <a:latin typeface="Arial" panose="020B0604020202020204" pitchFamily="34" charset="0"/>
                          <a:cs typeface="Arial" panose="020B0604020202020204" pitchFamily="34" charset="0"/>
                        </a:rPr>
                        <a:t> </a:t>
                      </a:r>
                      <a:r>
                        <a:rPr lang="en-GB" sz="1400" dirty="0" smtClean="0">
                          <a:latin typeface="Arial" panose="020B0604020202020204" pitchFamily="34" charset="0"/>
                          <a:cs typeface="Arial" panose="020B0604020202020204" pitchFamily="34" charset="0"/>
                        </a:rPr>
                        <a:t>Lead</a:t>
                      </a:r>
                      <a:endParaRPr lang="en-GB" sz="1400" dirty="0">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latin typeface="Arial" panose="020B0604020202020204" pitchFamily="34" charset="0"/>
                          <a:cs typeface="Arial" panose="020B0604020202020204" pitchFamily="34" charset="0"/>
                        </a:rPr>
                        <a:t>Contact details</a:t>
                      </a:r>
                      <a:endParaRPr lang="en-GB" sz="1400" dirty="0">
                        <a:latin typeface="Arial" panose="020B0604020202020204" pitchFamily="34" charset="0"/>
                        <a:cs typeface="Arial" panose="020B0604020202020204" pitchFamily="34" charset="0"/>
                      </a:endParaRPr>
                    </a:p>
                  </a:txBody>
                  <a:tcPr>
                    <a:solidFill>
                      <a:srgbClr val="0070C0"/>
                    </a:solidFill>
                  </a:tcPr>
                </a:tc>
              </a:tr>
              <a:tr h="536905">
                <a:tc>
                  <a:txBody>
                    <a:bodyPr/>
                    <a:lstStyle/>
                    <a:p>
                      <a:r>
                        <a:rPr lang="en-GB" sz="1000" dirty="0" smtClean="0">
                          <a:solidFill>
                            <a:schemeClr val="bg1"/>
                          </a:solidFill>
                          <a:latin typeface="Arial" panose="020B0604020202020204" pitchFamily="34" charset="0"/>
                          <a:cs typeface="Arial" panose="020B0604020202020204" pitchFamily="34" charset="0"/>
                        </a:rPr>
                        <a:t>Mental Health</a:t>
                      </a:r>
                      <a:endParaRPr lang="en-GB" sz="10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endParaRPr lang="en-GB" sz="1000" dirty="0" smtClean="0">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Information Redacted</a:t>
                      </a:r>
                      <a:endParaRPr lang="en-GB" sz="1000" dirty="0">
                        <a:latin typeface="Arial" panose="020B0604020202020204" pitchFamily="34" charset="0"/>
                        <a:cs typeface="Arial" panose="020B0604020202020204" pitchFamily="34" charset="0"/>
                      </a:endParaRPr>
                    </a:p>
                  </a:txBody>
                  <a:tcPr/>
                </a:tc>
                <a:tc>
                  <a:txBody>
                    <a:bodyPr/>
                    <a:lstStyle/>
                    <a:p>
                      <a:endParaRPr lang="en-GB" sz="1000" dirty="0" smtClean="0">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Information Redacted</a:t>
                      </a:r>
                      <a:endParaRPr lang="en-GB" sz="1000" dirty="0">
                        <a:latin typeface="Arial" panose="020B0604020202020204" pitchFamily="34" charset="0"/>
                        <a:cs typeface="Arial" panose="020B0604020202020204" pitchFamily="34" charset="0"/>
                      </a:endParaRPr>
                    </a:p>
                  </a:txBody>
                  <a:tcPr/>
                </a:tc>
                <a:tc>
                  <a:txBody>
                    <a:bodyPr/>
                    <a:lstStyle/>
                    <a:p>
                      <a:endParaRPr lang="en-GB" sz="1000" dirty="0">
                        <a:latin typeface="Arial" panose="020B0604020202020204" pitchFamily="34" charset="0"/>
                        <a:cs typeface="Arial" panose="020B0604020202020204" pitchFamily="34" charset="0"/>
                      </a:endParaRPr>
                    </a:p>
                  </a:txBody>
                  <a:tcPr/>
                </a:tc>
              </a:tr>
              <a:tr h="1196800">
                <a:tc>
                  <a:txBody>
                    <a:bodyPr/>
                    <a:lstStyle/>
                    <a:p>
                      <a:r>
                        <a:rPr lang="en-GB" sz="1000" dirty="0" smtClean="0">
                          <a:solidFill>
                            <a:schemeClr val="bg1"/>
                          </a:solidFill>
                          <a:latin typeface="Arial" panose="020B0604020202020204" pitchFamily="34" charset="0"/>
                          <a:cs typeface="Arial" panose="020B0604020202020204" pitchFamily="34" charset="0"/>
                        </a:rPr>
                        <a:t>Debt Management / Financial Exclusion/PBS</a:t>
                      </a:r>
                      <a:endParaRPr lang="en-GB" sz="10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000" dirty="0" smtClean="0">
                          <a:solidFill>
                            <a:schemeClr val="tx1"/>
                          </a:solidFill>
                          <a:latin typeface="Arial" panose="020B0604020202020204" pitchFamily="34" charset="0"/>
                          <a:cs typeface="Arial" panose="020B0604020202020204" pitchFamily="34" charset="0"/>
                        </a:rPr>
                        <a:t>Information Redacted</a:t>
                      </a:r>
                      <a:endParaRPr lang="en-GB" sz="1000" dirty="0">
                        <a:solidFill>
                          <a:schemeClr val="tx1"/>
                        </a:solidFill>
                        <a:latin typeface="Arial" panose="020B0604020202020204" pitchFamily="34" charset="0"/>
                        <a:cs typeface="Arial" panose="020B0604020202020204" pitchFamily="34" charset="0"/>
                      </a:endParaRPr>
                    </a:p>
                  </a:txBody>
                  <a:tcPr/>
                </a:tc>
                <a:tc>
                  <a:txBody>
                    <a:bodyPr/>
                    <a:lstStyle/>
                    <a:p>
                      <a:r>
                        <a:rPr lang="en-GB" sz="1000" dirty="0" smtClean="0">
                          <a:latin typeface="Arial" panose="020B0604020202020204" pitchFamily="34" charset="0"/>
                          <a:cs typeface="Arial" panose="020B0604020202020204" pitchFamily="34" charset="0"/>
                        </a:rPr>
                        <a:t>Information Redacted</a:t>
                      </a:r>
                      <a:endParaRPr lang="en-GB" sz="1000" dirty="0">
                        <a:latin typeface="Arial" panose="020B0604020202020204" pitchFamily="34" charset="0"/>
                        <a:cs typeface="Arial" panose="020B0604020202020204" pitchFamily="34" charset="0"/>
                      </a:endParaRPr>
                    </a:p>
                  </a:txBody>
                  <a:tcPr/>
                </a:tc>
                <a:tc>
                  <a:txBody>
                    <a:bodyPr/>
                    <a:lstStyle/>
                    <a:p>
                      <a:endParaRPr lang="en-GB" sz="1000" dirty="0" smtClean="0">
                        <a:latin typeface="Arial" panose="020B0604020202020204" pitchFamily="34" charset="0"/>
                        <a:cs typeface="Arial" panose="020B0604020202020204" pitchFamily="34" charset="0"/>
                      </a:endParaRPr>
                    </a:p>
                  </a:txBody>
                  <a:tcPr/>
                </a:tc>
              </a:tr>
              <a:tr h="834133">
                <a:tc>
                  <a:txBody>
                    <a:bodyPr/>
                    <a:lstStyle/>
                    <a:p>
                      <a:r>
                        <a:rPr lang="en-GB" sz="1000" dirty="0" smtClean="0">
                          <a:solidFill>
                            <a:schemeClr val="bg1"/>
                          </a:solidFill>
                          <a:latin typeface="Arial" panose="020B0604020202020204" pitchFamily="34" charset="0"/>
                          <a:cs typeface="Arial" panose="020B0604020202020204" pitchFamily="34" charset="0"/>
                        </a:rPr>
                        <a:t>Suicide </a:t>
                      </a:r>
                      <a:endParaRPr lang="en-GB" sz="10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GB" sz="1000" dirty="0" smtClean="0">
                          <a:latin typeface="Arial" panose="020B0604020202020204" pitchFamily="34" charset="0"/>
                          <a:cs typeface="Arial" panose="020B0604020202020204" pitchFamily="34" charset="0"/>
                        </a:rPr>
                        <a:t>Information Redacted</a:t>
                      </a:r>
                      <a:endParaRPr lang="en-GB" sz="1000" dirty="0" smtClean="0">
                        <a:latin typeface="Arial" panose="020B0604020202020204" pitchFamily="34" charset="0"/>
                        <a:cs typeface="Arial" panose="020B0604020202020204" pitchFamily="34" charset="0"/>
                      </a:endParaRPr>
                    </a:p>
                  </a:txBody>
                  <a:tcPr/>
                </a:tc>
                <a:tc>
                  <a:txBody>
                    <a:bodyPr/>
                    <a:lstStyle/>
                    <a:p>
                      <a:r>
                        <a:rPr lang="en-GB" sz="1000" dirty="0" smtClean="0">
                          <a:latin typeface="Arial" panose="020B0604020202020204" pitchFamily="34" charset="0"/>
                          <a:cs typeface="Arial" panose="020B0604020202020204" pitchFamily="34" charset="0"/>
                        </a:rPr>
                        <a:t>Information Redacted</a:t>
                      </a:r>
                      <a:endParaRPr lang="en-GB" sz="1000" dirty="0" smtClean="0">
                        <a:latin typeface="Arial" panose="020B0604020202020204" pitchFamily="34" charset="0"/>
                        <a:cs typeface="Arial" panose="020B0604020202020204" pitchFamily="34" charset="0"/>
                      </a:endParaRPr>
                    </a:p>
                  </a:txBody>
                  <a:tcPr/>
                </a:tc>
                <a:tc>
                  <a:txBody>
                    <a:bodyPr/>
                    <a:lstStyle/>
                    <a:p>
                      <a:endParaRPr lang="en-GB" sz="1000" baseline="0" dirty="0" smtClean="0">
                        <a:latin typeface="Arial" panose="020B0604020202020204" pitchFamily="34" charset="0"/>
                        <a:cs typeface="Arial" panose="020B0604020202020204" pitchFamily="34" charset="0"/>
                      </a:endParaRPr>
                    </a:p>
                  </a:txBody>
                  <a:tcPr/>
                </a:tc>
              </a:tr>
              <a:tr h="536905">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tr>
            </a:tbl>
          </a:graphicData>
        </a:graphic>
      </p:graphicFrame>
      <p:sp>
        <p:nvSpPr>
          <p:cNvPr id="5" name="Slide Number Placeholder 4"/>
          <p:cNvSpPr>
            <a:spLocks noGrp="1"/>
          </p:cNvSpPr>
          <p:nvPr>
            <p:ph type="sldNum" sz="quarter" idx="12"/>
          </p:nvPr>
        </p:nvSpPr>
        <p:spPr/>
        <p:txBody>
          <a:bodyPr/>
          <a:lstStyle/>
          <a:p>
            <a:fld id="{DD708C37-1345-4093-8824-C67F1AB4E230}" type="slidenum">
              <a:rPr lang="en-GB" smtClean="0"/>
              <a:t>4</a:t>
            </a:fld>
            <a:endParaRPr lang="en-GB"/>
          </a:p>
        </p:txBody>
      </p:sp>
      <p:sp>
        <p:nvSpPr>
          <p:cNvPr id="4" name="Rectangle 3"/>
          <p:cNvSpPr/>
          <p:nvPr/>
        </p:nvSpPr>
        <p:spPr>
          <a:xfrm>
            <a:off x="0" y="-48711"/>
            <a:ext cx="9124227" cy="90872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1475656" y="291962"/>
            <a:ext cx="7488832" cy="369332"/>
          </a:xfrm>
          <a:prstGeom prst="rect">
            <a:avLst/>
          </a:prstGeom>
        </p:spPr>
        <p:txBody>
          <a:bodyPr wrap="square">
            <a:spAutoFit/>
          </a:bodyPr>
          <a:lstStyle/>
          <a:p>
            <a:r>
              <a:rPr lang="en-GB" b="1" dirty="0">
                <a:solidFill>
                  <a:schemeClr val="bg1"/>
                </a:solidFill>
                <a:latin typeface="Arial" panose="020B0604020202020204" pitchFamily="34" charset="0"/>
                <a:cs typeface="Arial" panose="020B0604020202020204" pitchFamily="34" charset="0"/>
              </a:rPr>
              <a:t>Vulnerable Claimant Areas, Leads &amp; Contact details</a:t>
            </a:r>
            <a:endParaRPr lang="en-GB" b="1" dirty="0">
              <a:solidFill>
                <a:schemeClr val="bg1"/>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661" y="113075"/>
            <a:ext cx="1410995" cy="5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4162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019069369"/>
              </p:ext>
            </p:extLst>
          </p:nvPr>
        </p:nvGraphicFramePr>
        <p:xfrm>
          <a:off x="107503" y="836712"/>
          <a:ext cx="8928993" cy="5248307"/>
        </p:xfrm>
        <a:graphic>
          <a:graphicData uri="http://schemas.openxmlformats.org/drawingml/2006/table">
            <a:tbl>
              <a:tblPr firstRow="1" bandRow="1">
                <a:tableStyleId>{5C22544A-7EE6-4342-B048-85BDC9FD1C3A}</a:tableStyleId>
              </a:tblPr>
              <a:tblGrid>
                <a:gridCol w="2018677"/>
                <a:gridCol w="2018677"/>
                <a:gridCol w="2018677"/>
                <a:gridCol w="1498930"/>
                <a:gridCol w="1374032"/>
              </a:tblGrid>
              <a:tr h="576064">
                <a:tc>
                  <a:txBody>
                    <a:bodyPr/>
                    <a:lstStyle/>
                    <a:p>
                      <a:r>
                        <a:rPr lang="en-US" sz="1400" dirty="0" smtClean="0">
                          <a:latin typeface="Arial" panose="020B0604020202020204" pitchFamily="34" charset="0"/>
                          <a:cs typeface="Arial" panose="020B0604020202020204" pitchFamily="34" charset="0"/>
                        </a:rPr>
                        <a:t>Action</a:t>
                      </a:r>
                      <a:endParaRPr lang="en-GB" sz="1400" dirty="0">
                        <a:latin typeface="Arial" panose="020B0604020202020204" pitchFamily="34" charset="0"/>
                        <a:cs typeface="Arial" panose="020B0604020202020204" pitchFamily="34" charset="0"/>
                      </a:endParaRPr>
                    </a:p>
                  </a:txBody>
                  <a:tcPr>
                    <a:solidFill>
                      <a:srgbClr val="0070C0"/>
                    </a:solidFill>
                  </a:tcPr>
                </a:tc>
                <a:tc>
                  <a:txBody>
                    <a:bodyPr/>
                    <a:lstStyle/>
                    <a:p>
                      <a:r>
                        <a:rPr lang="en-US" sz="1400" dirty="0" smtClean="0">
                          <a:latin typeface="Arial" panose="020B0604020202020204" pitchFamily="34" charset="0"/>
                          <a:cs typeface="Arial" panose="020B0604020202020204" pitchFamily="34" charset="0"/>
                        </a:rPr>
                        <a:t>Process/Link</a:t>
                      </a:r>
                      <a:endParaRPr lang="en-GB" sz="1400" dirty="0">
                        <a:latin typeface="Arial" panose="020B0604020202020204" pitchFamily="34" charset="0"/>
                        <a:cs typeface="Arial" panose="020B0604020202020204" pitchFamily="34" charset="0"/>
                      </a:endParaRPr>
                    </a:p>
                  </a:txBody>
                  <a:tcPr>
                    <a:solidFill>
                      <a:srgbClr val="0070C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Lead</a:t>
                      </a:r>
                      <a:endParaRPr lang="en-GB" sz="1400" dirty="0" smtClean="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txBody>
                  <a:tcPr>
                    <a:solidFill>
                      <a:srgbClr val="0070C0"/>
                    </a:solidFill>
                  </a:tcPr>
                </a:tc>
                <a:tc>
                  <a:txBody>
                    <a:bodyPr/>
                    <a:lstStyle/>
                    <a:p>
                      <a:r>
                        <a:rPr lang="en-US" sz="1400" dirty="0" smtClean="0">
                          <a:latin typeface="Arial" panose="020B0604020202020204" pitchFamily="34" charset="0"/>
                          <a:cs typeface="Arial" panose="020B0604020202020204" pitchFamily="34" charset="0"/>
                        </a:rPr>
                        <a:t>Last Reviewed</a:t>
                      </a:r>
                      <a:endParaRPr lang="en-GB" sz="1400" dirty="0">
                        <a:latin typeface="Arial" panose="020B0604020202020204" pitchFamily="34" charset="0"/>
                        <a:cs typeface="Arial" panose="020B0604020202020204" pitchFamily="34" charset="0"/>
                      </a:endParaRPr>
                    </a:p>
                  </a:txBody>
                  <a:tcPr>
                    <a:solidFill>
                      <a:srgbClr val="0070C0"/>
                    </a:solidFill>
                  </a:tcPr>
                </a:tc>
                <a:tc>
                  <a:txBody>
                    <a:bodyPr/>
                    <a:lstStyle/>
                    <a:p>
                      <a:r>
                        <a:rPr lang="en-US" sz="1400" dirty="0" smtClean="0">
                          <a:latin typeface="Arial" panose="020B0604020202020204" pitchFamily="34" charset="0"/>
                          <a:cs typeface="Arial" panose="020B0604020202020204" pitchFamily="34" charset="0"/>
                        </a:rPr>
                        <a:t>Next Review</a:t>
                      </a:r>
                      <a:endParaRPr lang="en-GB" sz="1400" dirty="0">
                        <a:latin typeface="Arial" panose="020B0604020202020204" pitchFamily="34" charset="0"/>
                        <a:cs typeface="Arial" panose="020B0604020202020204" pitchFamily="34" charset="0"/>
                      </a:endParaRPr>
                    </a:p>
                  </a:txBody>
                  <a:tcPr>
                    <a:solidFill>
                      <a:srgbClr val="0070C0"/>
                    </a:solidFill>
                  </a:tcPr>
                </a:tc>
              </a:tr>
              <a:tr h="1512168">
                <a:tc>
                  <a:txBody>
                    <a:bodyPr/>
                    <a:lstStyle/>
                    <a:p>
                      <a:r>
                        <a:rPr lang="en-GB" sz="1000" dirty="0" smtClean="0">
                          <a:solidFill>
                            <a:schemeClr val="bg1"/>
                          </a:solidFill>
                          <a:latin typeface="Arial" panose="020B0604020202020204" pitchFamily="34" charset="0"/>
                          <a:cs typeface="Arial" panose="020B0604020202020204" pitchFamily="34" charset="0"/>
                        </a:rPr>
                        <a:t>Colleagues have access to Complex Needs HUB on desktop</a:t>
                      </a:r>
                    </a:p>
                    <a:p>
                      <a:endParaRPr lang="en-GB" sz="1000" dirty="0" smtClean="0">
                        <a:solidFill>
                          <a:schemeClr val="bg1"/>
                        </a:solidFill>
                        <a:latin typeface="Arial" panose="020B0604020202020204" pitchFamily="34" charset="0"/>
                        <a:cs typeface="Arial" panose="020B0604020202020204" pitchFamily="34" charset="0"/>
                      </a:endParaRPr>
                    </a:p>
                    <a:p>
                      <a:r>
                        <a:rPr lang="en-GB" sz="1000" dirty="0" smtClean="0">
                          <a:solidFill>
                            <a:schemeClr val="bg1"/>
                          </a:solidFill>
                          <a:latin typeface="Arial" panose="020B0604020202020204" pitchFamily="34" charset="0"/>
                          <a:cs typeface="Arial" panose="020B0604020202020204" pitchFamily="34" charset="0"/>
                        </a:rPr>
                        <a:t>Colleagues have also been given adequate time to navigate through the guidance. </a:t>
                      </a:r>
                    </a:p>
                    <a:p>
                      <a:endParaRPr lang="en-GB" sz="1000" dirty="0">
                        <a:latin typeface="Arial" panose="020B0604020202020204" pitchFamily="34" charset="0"/>
                        <a:cs typeface="Arial" panose="020B0604020202020204" pitchFamily="34" charset="0"/>
                      </a:endParaRPr>
                    </a:p>
                  </a:txBody>
                  <a:tcPr>
                    <a:solidFill>
                      <a:srgbClr val="0070C0"/>
                    </a:solidFill>
                  </a:tcPr>
                </a:tc>
                <a:tc>
                  <a:txBody>
                    <a:bodyPr/>
                    <a:lstStyle/>
                    <a:p>
                      <a:r>
                        <a:rPr lang="en-GB" sz="1000" dirty="0" smtClean="0">
                          <a:latin typeface="Arial" panose="020B0604020202020204" pitchFamily="34" charset="0"/>
                          <a:cs typeface="Arial" panose="020B0604020202020204" pitchFamily="34" charset="0"/>
                        </a:rPr>
                        <a:t>Complex Needs Hub </a:t>
                      </a:r>
                    </a:p>
                    <a:p>
                      <a:endParaRPr lang="en-GB" sz="1000" dirty="0">
                        <a:latin typeface="Arial" panose="020B0604020202020204" pitchFamily="34" charset="0"/>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Information Redacted</a:t>
                      </a:r>
                      <a:endParaRPr lang="en-GB" sz="1200" dirty="0">
                        <a:latin typeface="Arial" panose="020B0604020202020204" pitchFamily="34" charset="0"/>
                        <a:cs typeface="Arial" panose="020B0604020202020204" pitchFamily="34" charset="0"/>
                      </a:endParaRPr>
                    </a:p>
                  </a:txBody>
                  <a:tcPr/>
                </a:tc>
                <a:tc>
                  <a:txBody>
                    <a:bodyPr/>
                    <a:lstStyle/>
                    <a:p>
                      <a:endParaRPr lang="en-GB" sz="1000" dirty="0">
                        <a:latin typeface="Arial" panose="020B0604020202020204" pitchFamily="34" charset="0"/>
                        <a:cs typeface="Arial" panose="020B0604020202020204" pitchFamily="34" charset="0"/>
                      </a:endParaRPr>
                    </a:p>
                  </a:txBody>
                  <a:tcPr/>
                </a:tc>
                <a:tc>
                  <a:txBody>
                    <a:bodyPr/>
                    <a:lstStyle/>
                    <a:p>
                      <a:endParaRPr lang="en-GB" sz="1000" dirty="0">
                        <a:latin typeface="Arial" panose="020B0604020202020204" pitchFamily="34" charset="0"/>
                        <a:cs typeface="Arial" panose="020B0604020202020204" pitchFamily="34" charset="0"/>
                      </a:endParaRPr>
                    </a:p>
                  </a:txBody>
                  <a:tcPr/>
                </a:tc>
              </a:tr>
              <a:tr h="1504732">
                <a:tc>
                  <a:txBody>
                    <a:bodyPr/>
                    <a:lstStyle/>
                    <a:p>
                      <a:r>
                        <a:rPr lang="en-GB" sz="1000" dirty="0" smtClean="0">
                          <a:solidFill>
                            <a:schemeClr val="bg1"/>
                          </a:solidFill>
                          <a:latin typeface="Arial" panose="020B0604020202020204" pitchFamily="34" charset="0"/>
                          <a:cs typeface="Arial" panose="020B0604020202020204" pitchFamily="34" charset="0"/>
                        </a:rPr>
                        <a:t>All Colleagues have an awareness of .. </a:t>
                      </a:r>
                    </a:p>
                    <a:p>
                      <a:r>
                        <a:rPr lang="en-GB" sz="1000" dirty="0" smtClean="0">
                          <a:solidFill>
                            <a:schemeClr val="bg1"/>
                          </a:solidFill>
                          <a:latin typeface="Arial" panose="020B0604020202020204" pitchFamily="34" charset="0"/>
                          <a:cs typeface="Arial" panose="020B0604020202020204" pitchFamily="34" charset="0"/>
                        </a:rPr>
                        <a:t>DWP UCB and Suicide /Self Harm 6 Point Plan procedures . (LIMP) </a:t>
                      </a:r>
                    </a:p>
                    <a:p>
                      <a:endParaRPr lang="en-GB" sz="1000" dirty="0" smtClean="0">
                        <a:solidFill>
                          <a:schemeClr val="bg1"/>
                        </a:solidFill>
                        <a:latin typeface="Arial" panose="020B0604020202020204" pitchFamily="34" charset="0"/>
                        <a:cs typeface="Arial" panose="020B0604020202020204" pitchFamily="34" charset="0"/>
                      </a:endParaRPr>
                    </a:p>
                    <a:p>
                      <a:r>
                        <a:rPr lang="en-GB" sz="1000" dirty="0" smtClean="0">
                          <a:solidFill>
                            <a:schemeClr val="bg1"/>
                          </a:solidFill>
                          <a:latin typeface="Arial" panose="020B0604020202020204" pitchFamily="34" charset="0"/>
                          <a:cs typeface="Arial" panose="020B0604020202020204" pitchFamily="34" charset="0"/>
                        </a:rPr>
                        <a:t>First Aider at Fulham Jobcentre</a:t>
                      </a:r>
                    </a:p>
                    <a:p>
                      <a:endParaRPr lang="en-GB" sz="1000" dirty="0">
                        <a:latin typeface="Arial" panose="020B0604020202020204" pitchFamily="34" charset="0"/>
                        <a:cs typeface="Arial" panose="020B0604020202020204" pitchFamily="34" charset="0"/>
                      </a:endParaRPr>
                    </a:p>
                  </a:txBody>
                  <a:tcPr>
                    <a:solidFill>
                      <a:srgbClr val="0070C0"/>
                    </a:solidFill>
                  </a:tcPr>
                </a:tc>
                <a:tc>
                  <a:txBody>
                    <a:bodyPr/>
                    <a:lstStyle/>
                    <a:p>
                      <a:r>
                        <a:rPr lang="en-GB" sz="1000" dirty="0" smtClean="0">
                          <a:solidFill>
                            <a:schemeClr val="tx1"/>
                          </a:solidFill>
                          <a:latin typeface="Arial" panose="020B0604020202020204" pitchFamily="34" charset="0"/>
                          <a:cs typeface="Arial" panose="020B0604020202020204" pitchFamily="34" charset="0"/>
                        </a:rPr>
                        <a:t>Click here for link to UCB.</a:t>
                      </a:r>
                    </a:p>
                    <a:p>
                      <a:endParaRPr lang="en-GB" sz="1000" dirty="0" smtClean="0">
                        <a:solidFill>
                          <a:schemeClr val="tx1"/>
                        </a:solidFill>
                        <a:latin typeface="Arial" panose="020B0604020202020204" pitchFamily="34" charset="0"/>
                        <a:cs typeface="Arial" panose="020B0604020202020204" pitchFamily="34" charset="0"/>
                      </a:endParaRPr>
                    </a:p>
                    <a:p>
                      <a:r>
                        <a:rPr lang="en-GB" sz="1000" dirty="0" smtClean="0">
                          <a:solidFill>
                            <a:schemeClr val="tx1"/>
                          </a:solidFill>
                          <a:latin typeface="Arial" panose="020B0604020202020204" pitchFamily="34" charset="0"/>
                          <a:cs typeface="Arial" panose="020B0604020202020204" pitchFamily="34" charset="0"/>
                        </a:rPr>
                        <a:t>Click here for link to Suicide/Self Harm 6 Point Plan guidance.</a:t>
                      </a:r>
                    </a:p>
                    <a:p>
                      <a:endParaRPr lang="en-GB" sz="1000" dirty="0">
                        <a:solidFill>
                          <a:schemeClr val="tx1"/>
                        </a:solidFill>
                        <a:latin typeface="Arial" panose="020B0604020202020204" pitchFamily="34" charset="0"/>
                        <a:cs typeface="Arial" panose="020B0604020202020204" pitchFamily="34" charset="0"/>
                      </a:endParaRPr>
                    </a:p>
                  </a:txBody>
                  <a:tcPr/>
                </a:tc>
                <a:tc>
                  <a:txBody>
                    <a:bodyPr/>
                    <a:lstStyle/>
                    <a:p>
                      <a:r>
                        <a:rPr lang="en-GB" sz="1000" dirty="0" smtClean="0">
                          <a:latin typeface="Arial" panose="020B0604020202020204" pitchFamily="34" charset="0"/>
                          <a:cs typeface="Arial" panose="020B0604020202020204" pitchFamily="34" charset="0"/>
                        </a:rPr>
                        <a:t>Information Redacted</a:t>
                      </a:r>
                      <a:endParaRPr lang="en-GB" sz="1000" dirty="0">
                        <a:latin typeface="Arial" panose="020B0604020202020204" pitchFamily="34" charset="0"/>
                        <a:cs typeface="Arial" panose="020B0604020202020204" pitchFamily="34" charset="0"/>
                      </a:endParaRPr>
                    </a:p>
                  </a:txBody>
                  <a:tcPr/>
                </a:tc>
                <a:tc>
                  <a:txBody>
                    <a:bodyPr/>
                    <a:lstStyle/>
                    <a:p>
                      <a:endParaRPr lang="en-GB" sz="1000" dirty="0" smtClean="0">
                        <a:latin typeface="Arial" panose="020B0604020202020204" pitchFamily="34" charset="0"/>
                        <a:cs typeface="Arial" panose="020B0604020202020204" pitchFamily="34" charset="0"/>
                      </a:endParaRPr>
                    </a:p>
                  </a:txBody>
                  <a:tcPr/>
                </a:tc>
                <a:tc>
                  <a:txBody>
                    <a:bodyPr/>
                    <a:lstStyle/>
                    <a:p>
                      <a:endParaRPr lang="en-GB" sz="1000" dirty="0" smtClean="0">
                        <a:latin typeface="Arial" panose="020B0604020202020204" pitchFamily="34" charset="0"/>
                        <a:cs typeface="Arial" panose="020B0604020202020204" pitchFamily="34" charset="0"/>
                      </a:endParaRPr>
                    </a:p>
                  </a:txBody>
                  <a:tcPr/>
                </a:tc>
              </a:tr>
              <a:tr h="1191246">
                <a:tc>
                  <a:txBody>
                    <a:bodyPr/>
                    <a:lstStyle/>
                    <a:p>
                      <a:r>
                        <a:rPr lang="en-GB" sz="1000" dirty="0" smtClean="0">
                          <a:solidFill>
                            <a:schemeClr val="bg1"/>
                          </a:solidFill>
                          <a:latin typeface="Arial" panose="020B0604020202020204" pitchFamily="34" charset="0"/>
                          <a:cs typeface="Arial" panose="020B0604020202020204" pitchFamily="34" charset="0"/>
                        </a:rPr>
                        <a:t>All Colleagues have a  feedback loop and know how to report gaps in process for Claimants with complex needs. </a:t>
                      </a:r>
                    </a:p>
                    <a:p>
                      <a:r>
                        <a:rPr lang="en-GB" sz="1000" dirty="0" smtClean="0">
                          <a:solidFill>
                            <a:schemeClr val="bg1"/>
                          </a:solidFill>
                          <a:latin typeface="Arial" panose="020B0604020202020204" pitchFamily="34" charset="0"/>
                          <a:cs typeface="Arial" panose="020B0604020202020204" pitchFamily="34" charset="0"/>
                        </a:rPr>
                        <a:t>(via SIL- </a:t>
                      </a:r>
                      <a:r>
                        <a:rPr lang="en-GB" sz="1000" baseline="0" dirty="0" smtClean="0">
                          <a:solidFill>
                            <a:schemeClr val="bg1"/>
                          </a:solidFill>
                          <a:latin typeface="Arial" panose="020B0604020202020204" pitchFamily="34" charset="0"/>
                          <a:cs typeface="Arial" panose="020B0604020202020204" pitchFamily="34" charset="0"/>
                        </a:rPr>
                        <a:t> Audrey Allen-</a:t>
                      </a:r>
                      <a:r>
                        <a:rPr lang="en-GB" sz="1000" baseline="0" dirty="0" err="1" smtClean="0">
                          <a:solidFill>
                            <a:schemeClr val="bg1"/>
                          </a:solidFill>
                          <a:latin typeface="Arial" panose="020B0604020202020204" pitchFamily="34" charset="0"/>
                          <a:cs typeface="Arial" panose="020B0604020202020204" pitchFamily="34" charset="0"/>
                        </a:rPr>
                        <a:t>mullings</a:t>
                      </a:r>
                      <a:r>
                        <a:rPr lang="en-GB" sz="1000" dirty="0" smtClean="0">
                          <a:solidFill>
                            <a:schemeClr val="bg1"/>
                          </a:solidFill>
                          <a:latin typeface="Arial" panose="020B0604020202020204" pitchFamily="34" charset="0"/>
                          <a:cs typeface="Arial" panose="020B0604020202020204" pitchFamily="34" charset="0"/>
                        </a:rPr>
                        <a:t> at Fulham</a:t>
                      </a:r>
                      <a:endParaRPr lang="en-GB" sz="10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r>
                        <a:rPr lang="en-US" sz="1000" dirty="0" smtClean="0">
                          <a:latin typeface="Arial" panose="020B0604020202020204" pitchFamily="34" charset="0"/>
                          <a:cs typeface="Arial" panose="020B0604020202020204" pitchFamily="34" charset="0"/>
                        </a:rPr>
                        <a:t>Click</a:t>
                      </a:r>
                      <a:r>
                        <a:rPr lang="en-US" sz="1000" baseline="0" dirty="0" smtClean="0">
                          <a:latin typeface="Arial" panose="020B0604020202020204" pitchFamily="34" charset="0"/>
                          <a:cs typeface="Arial" panose="020B0604020202020204" pitchFamily="34" charset="0"/>
                        </a:rPr>
                        <a:t> here for link to the CIL on DDP</a:t>
                      </a:r>
                      <a:endParaRPr lang="en-GB" sz="1000" dirty="0" smtClean="0">
                        <a:latin typeface="Arial" panose="020B0604020202020204" pitchFamily="34" charset="0"/>
                        <a:cs typeface="Arial" panose="020B0604020202020204" pitchFamily="34" charset="0"/>
                      </a:endParaRPr>
                    </a:p>
                  </a:txBody>
                  <a:tcPr/>
                </a:tc>
                <a:tc>
                  <a:txBody>
                    <a:bodyPr/>
                    <a:lstStyle/>
                    <a:p>
                      <a:r>
                        <a:rPr lang="en-GB" sz="1000" dirty="0" smtClean="0">
                          <a:latin typeface="Arial" panose="020B0604020202020204" pitchFamily="34" charset="0"/>
                          <a:cs typeface="Arial" panose="020B0604020202020204" pitchFamily="34" charset="0"/>
                        </a:rPr>
                        <a:t>Information Redacted</a:t>
                      </a:r>
                      <a:endParaRPr lang="en-GB" sz="1000" dirty="0" smtClean="0">
                        <a:latin typeface="Arial" panose="020B0604020202020204" pitchFamily="34" charset="0"/>
                        <a:cs typeface="Arial" panose="020B0604020202020204" pitchFamily="34" charset="0"/>
                      </a:endParaRPr>
                    </a:p>
                  </a:txBody>
                  <a:tcPr/>
                </a:tc>
                <a:tc>
                  <a:txBody>
                    <a:bodyPr/>
                    <a:lstStyle/>
                    <a:p>
                      <a:r>
                        <a:rPr lang="en-GB" sz="1000" dirty="0" smtClean="0">
                          <a:latin typeface="Arial" panose="020B0604020202020204" pitchFamily="34" charset="0"/>
                          <a:cs typeface="Arial" panose="020B0604020202020204" pitchFamily="34" charset="0"/>
                        </a:rPr>
                        <a:t> </a:t>
                      </a:r>
                      <a:r>
                        <a:rPr lang="en-GB" sz="1000" dirty="0" smtClean="0">
                          <a:latin typeface="Arial" panose="020B0604020202020204" pitchFamily="34" charset="0"/>
                          <a:cs typeface="Arial" panose="020B0604020202020204" pitchFamily="34" charset="0"/>
                        </a:rPr>
                        <a:t> </a:t>
                      </a:r>
                      <a:endParaRPr lang="en-GB" sz="1000" dirty="0" smtClean="0">
                        <a:latin typeface="Arial" panose="020B0604020202020204" pitchFamily="34" charset="0"/>
                        <a:cs typeface="Arial" panose="020B0604020202020204" pitchFamily="34" charset="0"/>
                      </a:endParaRPr>
                    </a:p>
                  </a:txBody>
                  <a:tcPr/>
                </a:tc>
                <a:tc>
                  <a:txBody>
                    <a:bodyPr/>
                    <a:lstStyle/>
                    <a:p>
                      <a:endParaRPr lang="en-GB" sz="1000" baseline="0" dirty="0" smtClean="0">
                        <a:latin typeface="Arial" panose="020B0604020202020204" pitchFamily="34" charset="0"/>
                        <a:cs typeface="Arial" panose="020B0604020202020204" pitchFamily="34" charset="0"/>
                      </a:endParaRPr>
                    </a:p>
                  </a:txBody>
                  <a:tcPr/>
                </a:tc>
              </a:tr>
              <a:tr h="464097">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tr>
            </a:tbl>
          </a:graphicData>
        </a:graphic>
      </p:graphicFrame>
      <p:sp>
        <p:nvSpPr>
          <p:cNvPr id="5" name="Slide Number Placeholder 4"/>
          <p:cNvSpPr>
            <a:spLocks noGrp="1"/>
          </p:cNvSpPr>
          <p:nvPr>
            <p:ph type="sldNum" sz="quarter" idx="12"/>
          </p:nvPr>
        </p:nvSpPr>
        <p:spPr/>
        <p:txBody>
          <a:bodyPr/>
          <a:lstStyle/>
          <a:p>
            <a:fld id="{DD708C37-1345-4093-8824-C67F1AB4E230}" type="slidenum">
              <a:rPr lang="en-GB" smtClean="0"/>
              <a:t>5</a:t>
            </a:fld>
            <a:endParaRPr lang="en-GB"/>
          </a:p>
        </p:txBody>
      </p:sp>
      <p:sp>
        <p:nvSpPr>
          <p:cNvPr id="4" name="Rectangle 3"/>
          <p:cNvSpPr/>
          <p:nvPr/>
        </p:nvSpPr>
        <p:spPr>
          <a:xfrm>
            <a:off x="0" y="0"/>
            <a:ext cx="9144000" cy="764704"/>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1674746" y="204124"/>
            <a:ext cx="7488832" cy="369332"/>
          </a:xfrm>
          <a:prstGeom prst="rect">
            <a:avLst/>
          </a:prstGeom>
        </p:spPr>
        <p:txBody>
          <a:bodyPr wrap="square">
            <a:spAutoFit/>
          </a:bodyPr>
          <a:lstStyle/>
          <a:p>
            <a:r>
              <a:rPr lang="en-US" b="1" dirty="0" smtClean="0">
                <a:solidFill>
                  <a:schemeClr val="bg1"/>
                </a:solidFill>
                <a:latin typeface="Arial" panose="020B0604020202020204" pitchFamily="34" charset="0"/>
                <a:cs typeface="Arial" panose="020B0604020202020204" pitchFamily="34" charset="0"/>
              </a:rPr>
              <a:t>Checklist For Sites going Full Service and New Starters</a:t>
            </a:r>
            <a:endParaRPr lang="en-GB" b="1" dirty="0">
              <a:solidFill>
                <a:schemeClr val="bg1"/>
              </a:solidFill>
            </a:endParaRPr>
          </a:p>
        </p:txBody>
      </p:sp>
    </p:spTree>
    <p:extLst>
      <p:ext uri="{BB962C8B-B14F-4D97-AF65-F5344CB8AC3E}">
        <p14:creationId xmlns:p14="http://schemas.microsoft.com/office/powerpoint/2010/main" val="5430477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55691446"/>
              </p:ext>
            </p:extLst>
          </p:nvPr>
        </p:nvGraphicFramePr>
        <p:xfrm>
          <a:off x="32388" y="836712"/>
          <a:ext cx="9111612" cy="4917383"/>
        </p:xfrm>
        <a:graphic>
          <a:graphicData uri="http://schemas.openxmlformats.org/drawingml/2006/table">
            <a:tbl>
              <a:tblPr firstRow="1" bandRow="1">
                <a:tableStyleId>{5C22544A-7EE6-4342-B048-85BDC9FD1C3A}</a:tableStyleId>
              </a:tblPr>
              <a:tblGrid>
                <a:gridCol w="2043399"/>
                <a:gridCol w="2043399"/>
                <a:gridCol w="2043399"/>
                <a:gridCol w="1517287"/>
                <a:gridCol w="1464128"/>
              </a:tblGrid>
              <a:tr h="536188">
                <a:tc>
                  <a:txBody>
                    <a:bodyPr/>
                    <a:lstStyle/>
                    <a:p>
                      <a:r>
                        <a:rPr lang="en-US" sz="1400" dirty="0" smtClean="0">
                          <a:latin typeface="Arial" panose="020B0604020202020204" pitchFamily="34" charset="0"/>
                          <a:cs typeface="Arial" panose="020B0604020202020204" pitchFamily="34" charset="0"/>
                        </a:rPr>
                        <a:t>Action</a:t>
                      </a:r>
                      <a:endParaRPr lang="en-GB" sz="1400" dirty="0">
                        <a:latin typeface="Arial" panose="020B0604020202020204" pitchFamily="34" charset="0"/>
                        <a:cs typeface="Arial" panose="020B0604020202020204" pitchFamily="34" charset="0"/>
                      </a:endParaRPr>
                    </a:p>
                  </a:txBody>
                  <a:tcPr>
                    <a:solidFill>
                      <a:srgbClr val="0070C0"/>
                    </a:solidFill>
                  </a:tcPr>
                </a:tc>
                <a:tc>
                  <a:txBody>
                    <a:bodyPr/>
                    <a:lstStyle/>
                    <a:p>
                      <a:r>
                        <a:rPr lang="en-US" sz="1400" dirty="0" smtClean="0">
                          <a:latin typeface="Arial" panose="020B0604020202020204" pitchFamily="34" charset="0"/>
                          <a:cs typeface="Arial" panose="020B0604020202020204" pitchFamily="34" charset="0"/>
                        </a:rPr>
                        <a:t>Process/Link</a:t>
                      </a:r>
                      <a:endParaRPr lang="en-GB" sz="1400" dirty="0">
                        <a:latin typeface="Arial" panose="020B0604020202020204" pitchFamily="34" charset="0"/>
                        <a:cs typeface="Arial" panose="020B0604020202020204" pitchFamily="34" charset="0"/>
                      </a:endParaRPr>
                    </a:p>
                  </a:txBody>
                  <a:tcPr>
                    <a:solidFill>
                      <a:srgbClr val="0070C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Lead</a:t>
                      </a:r>
                      <a:endParaRPr lang="en-GB" sz="1400" dirty="0" smtClean="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txBody>
                  <a:tcPr>
                    <a:solidFill>
                      <a:srgbClr val="0070C0"/>
                    </a:solidFill>
                  </a:tcPr>
                </a:tc>
                <a:tc>
                  <a:txBody>
                    <a:bodyPr/>
                    <a:lstStyle/>
                    <a:p>
                      <a:r>
                        <a:rPr lang="en-US" sz="1400" dirty="0" smtClean="0">
                          <a:latin typeface="Arial" panose="020B0604020202020204" pitchFamily="34" charset="0"/>
                          <a:cs typeface="Arial" panose="020B0604020202020204" pitchFamily="34" charset="0"/>
                        </a:rPr>
                        <a:t>Last Reviewed</a:t>
                      </a:r>
                      <a:endParaRPr lang="en-GB" sz="1400" dirty="0">
                        <a:latin typeface="Arial" panose="020B0604020202020204" pitchFamily="34" charset="0"/>
                        <a:cs typeface="Arial" panose="020B0604020202020204" pitchFamily="34" charset="0"/>
                      </a:endParaRPr>
                    </a:p>
                  </a:txBody>
                  <a:tcPr>
                    <a:solidFill>
                      <a:srgbClr val="0070C0"/>
                    </a:solidFill>
                  </a:tcPr>
                </a:tc>
                <a:tc>
                  <a:txBody>
                    <a:bodyPr/>
                    <a:lstStyle/>
                    <a:p>
                      <a:r>
                        <a:rPr lang="en-US" sz="1400" dirty="0" smtClean="0">
                          <a:latin typeface="Arial" panose="020B0604020202020204" pitchFamily="34" charset="0"/>
                          <a:cs typeface="Arial" panose="020B0604020202020204" pitchFamily="34" charset="0"/>
                        </a:rPr>
                        <a:t>Next Review</a:t>
                      </a:r>
                      <a:endParaRPr lang="en-GB" sz="1400" dirty="0">
                        <a:latin typeface="Arial" panose="020B0604020202020204" pitchFamily="34" charset="0"/>
                        <a:cs typeface="Arial" panose="020B0604020202020204" pitchFamily="34" charset="0"/>
                      </a:endParaRPr>
                    </a:p>
                  </a:txBody>
                  <a:tcPr>
                    <a:solidFill>
                      <a:srgbClr val="0070C0"/>
                    </a:solidFill>
                  </a:tcPr>
                </a:tc>
              </a:tr>
              <a:tr h="903972">
                <a:tc>
                  <a:txBody>
                    <a:bodyPr/>
                    <a:lstStyle/>
                    <a:p>
                      <a:r>
                        <a:rPr lang="en-GB" sz="1000" dirty="0" smtClean="0">
                          <a:solidFill>
                            <a:schemeClr val="bg1"/>
                          </a:solidFill>
                          <a:latin typeface="Arial" panose="020B0604020202020204" pitchFamily="34" charset="0"/>
                          <a:cs typeface="Arial" panose="020B0604020202020204" pitchFamily="34" charset="0"/>
                        </a:rPr>
                        <a:t>All Colleagues have access to the District Provision Tool (DPT) and know how to use this. </a:t>
                      </a:r>
                    </a:p>
                    <a:p>
                      <a:endParaRPr lang="en-GB" sz="1000" dirty="0">
                        <a:latin typeface="Arial" panose="020B0604020202020204" pitchFamily="34" charset="0"/>
                        <a:cs typeface="Arial" panose="020B0604020202020204" pitchFamily="34" charset="0"/>
                      </a:endParaRPr>
                    </a:p>
                  </a:txBody>
                  <a:tcPr>
                    <a:solidFill>
                      <a:srgbClr val="0070C0"/>
                    </a:solidFill>
                  </a:tcPr>
                </a:tc>
                <a:tc>
                  <a:txBody>
                    <a:bodyPr/>
                    <a:lstStyle/>
                    <a:p>
                      <a:r>
                        <a:rPr lang="en-US" sz="1000" dirty="0" smtClean="0">
                          <a:latin typeface="Arial" panose="020B0604020202020204" pitchFamily="34" charset="0"/>
                          <a:cs typeface="Arial" panose="020B0604020202020204" pitchFamily="34" charset="0"/>
                        </a:rPr>
                        <a:t>Link to District Provision</a:t>
                      </a:r>
                      <a:r>
                        <a:rPr lang="en-US" sz="1000" baseline="0" dirty="0" smtClean="0">
                          <a:latin typeface="Arial" panose="020B0604020202020204" pitchFamily="34" charset="0"/>
                          <a:cs typeface="Arial" panose="020B0604020202020204" pitchFamily="34" charset="0"/>
                        </a:rPr>
                        <a:t> Tool</a:t>
                      </a:r>
                      <a:endParaRPr lang="en-GB" sz="1000" dirty="0">
                        <a:latin typeface="Arial" panose="020B0604020202020204" pitchFamily="34" charset="0"/>
                        <a:cs typeface="Arial" panose="020B0604020202020204" pitchFamily="34" charset="0"/>
                      </a:endParaRPr>
                    </a:p>
                  </a:txBody>
                  <a:tcPr/>
                </a:tc>
                <a:tc>
                  <a:txBody>
                    <a:bodyPr/>
                    <a:lstStyle/>
                    <a:p>
                      <a:r>
                        <a:rPr lang="en-GB" sz="1000" dirty="0" smtClean="0">
                          <a:latin typeface="Arial" panose="020B0604020202020204" pitchFamily="34" charset="0"/>
                          <a:cs typeface="Arial" panose="020B0604020202020204" pitchFamily="34" charset="0"/>
                        </a:rPr>
                        <a:t>Information Redacted</a:t>
                      </a:r>
                      <a:endParaRPr lang="en-GB" sz="10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latin typeface="Arial" panose="020B0604020202020204" pitchFamily="34" charset="0"/>
                          <a:cs typeface="Arial" panose="020B0604020202020204" pitchFamily="34" charset="0"/>
                        </a:rPr>
                        <a:t> </a:t>
                      </a:r>
                      <a:r>
                        <a:rPr lang="en-GB" sz="1000" dirty="0" smtClean="0">
                          <a:latin typeface="Arial" panose="020B0604020202020204" pitchFamily="34" charset="0"/>
                          <a:cs typeface="Arial" panose="020B0604020202020204" pitchFamily="34" charset="0"/>
                        </a:rPr>
                        <a:t> </a:t>
                      </a:r>
                      <a:endParaRPr lang="en-GB" sz="1000" dirty="0" smtClean="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txBody>
                  <a:tcPr/>
                </a:tc>
                <a:tc>
                  <a:txBody>
                    <a:bodyPr/>
                    <a:lstStyle/>
                    <a:p>
                      <a:endParaRPr lang="en-GB" sz="1000" dirty="0">
                        <a:latin typeface="Arial" panose="020B0604020202020204" pitchFamily="34" charset="0"/>
                        <a:cs typeface="Arial" panose="020B0604020202020204" pitchFamily="34" charset="0"/>
                      </a:endParaRPr>
                    </a:p>
                  </a:txBody>
                  <a:tcPr/>
                </a:tc>
              </a:tr>
              <a:tr h="1460999">
                <a:tc>
                  <a:txBody>
                    <a:bodyPr/>
                    <a:lstStyle/>
                    <a:p>
                      <a:r>
                        <a:rPr lang="en-GB" sz="1000" dirty="0" smtClean="0">
                          <a:solidFill>
                            <a:schemeClr val="bg1"/>
                          </a:solidFill>
                          <a:latin typeface="Arial" panose="020B0604020202020204" pitchFamily="34" charset="0"/>
                          <a:cs typeface="Arial" panose="020B0604020202020204" pitchFamily="34" charset="0"/>
                        </a:rPr>
                        <a:t>All Colleagues know how to report gaps/ issues with DPT </a:t>
                      </a:r>
                    </a:p>
                    <a:p>
                      <a:endParaRPr lang="en-GB" sz="1000" dirty="0">
                        <a:latin typeface="Arial" panose="020B0604020202020204" pitchFamily="34" charset="0"/>
                        <a:cs typeface="Arial" panose="020B0604020202020204" pitchFamily="34" charset="0"/>
                      </a:endParaRPr>
                    </a:p>
                  </a:txBody>
                  <a:tcPr>
                    <a:solidFill>
                      <a:srgbClr val="0070C0"/>
                    </a:solidFill>
                  </a:tcPr>
                </a:tc>
                <a:tc>
                  <a:txBody>
                    <a:bodyPr/>
                    <a:lstStyle/>
                    <a:p>
                      <a:endParaRPr lang="en-GB" sz="1000" dirty="0">
                        <a:solidFill>
                          <a:schemeClr val="tx1"/>
                        </a:solidFill>
                        <a:latin typeface="Arial" panose="020B0604020202020204" pitchFamily="34" charset="0"/>
                        <a:cs typeface="Arial" panose="020B0604020202020204" pitchFamily="34" charset="0"/>
                      </a:endParaRPr>
                    </a:p>
                  </a:txBody>
                  <a:tcPr/>
                </a:tc>
                <a:tc>
                  <a:txBody>
                    <a:bodyPr/>
                    <a:lstStyle/>
                    <a:p>
                      <a:endParaRPr lang="en-GB" sz="10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latin typeface="Arial" panose="020B0604020202020204" pitchFamily="34" charset="0"/>
                          <a:cs typeface="Arial" panose="020B0604020202020204" pitchFamily="34" charset="0"/>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latin typeface="Arial" panose="020B0604020202020204" pitchFamily="34" charset="0"/>
                          <a:cs typeface="Arial" panose="020B0604020202020204" pitchFamily="34" charset="0"/>
                        </a:rPr>
                        <a:t> </a:t>
                      </a:r>
                    </a:p>
                  </a:txBody>
                  <a:tcPr/>
                </a:tc>
              </a:tr>
              <a:tr h="2016224">
                <a:tc>
                  <a:txBody>
                    <a:bodyPr/>
                    <a:lstStyle/>
                    <a:p>
                      <a:r>
                        <a:rPr lang="en-GB" sz="1000" dirty="0" smtClean="0">
                          <a:solidFill>
                            <a:schemeClr val="bg1"/>
                          </a:solidFill>
                          <a:latin typeface="Arial" panose="020B0604020202020204" pitchFamily="34" charset="0"/>
                          <a:cs typeface="Arial" panose="020B0604020202020204" pitchFamily="34" charset="0"/>
                        </a:rPr>
                        <a:t>Ensure Service Centres and linked Jobcentres communicate regularly to discuss/ resolve issues and build working relationships. </a:t>
                      </a:r>
                    </a:p>
                    <a:p>
                      <a:r>
                        <a:rPr lang="en-GB" sz="1000" dirty="0" smtClean="0">
                          <a:solidFill>
                            <a:schemeClr val="bg1"/>
                          </a:solidFill>
                          <a:latin typeface="Arial" panose="020B0604020202020204" pitchFamily="34" charset="0"/>
                          <a:cs typeface="Arial" panose="020B0604020202020204" pitchFamily="34" charset="0"/>
                        </a:rPr>
                        <a:t>* Any issues encountered should be recorded on plan </a:t>
                      </a:r>
                      <a:endParaRPr lang="en-GB" sz="100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endParaRPr lang="en-GB" sz="1000" dirty="0" smtClean="0">
                        <a:latin typeface="Arial" panose="020B0604020202020204" pitchFamily="34" charset="0"/>
                        <a:cs typeface="Arial" panose="020B0604020202020204" pitchFamily="34" charset="0"/>
                      </a:endParaRPr>
                    </a:p>
                  </a:txBody>
                  <a:tcPr/>
                </a:tc>
                <a:tc>
                  <a:txBody>
                    <a:bodyPr/>
                    <a:lstStyle/>
                    <a:p>
                      <a:endParaRPr lang="en-GB" sz="1000" dirty="0" smtClean="0">
                        <a:latin typeface="Arial" panose="020B0604020202020204" pitchFamily="34" charset="0"/>
                        <a:cs typeface="Arial" panose="020B0604020202020204" pitchFamily="34" charset="0"/>
                      </a:endParaRPr>
                    </a:p>
                  </a:txBody>
                  <a:tcPr/>
                </a:tc>
                <a:tc>
                  <a:txBody>
                    <a:bodyPr/>
                    <a:lstStyle/>
                    <a:p>
                      <a:r>
                        <a:rPr lang="en-GB" sz="1000" dirty="0" smtClean="0">
                          <a:latin typeface="Arial" panose="020B0604020202020204" pitchFamily="34" charset="0"/>
                          <a:cs typeface="Arial" panose="020B0604020202020204" pitchFamily="34" charset="0"/>
                        </a:rPr>
                        <a:t> </a:t>
                      </a:r>
                    </a:p>
                  </a:txBody>
                  <a:tcPr/>
                </a:tc>
                <a:tc>
                  <a:txBody>
                    <a:bodyPr/>
                    <a:lstStyle/>
                    <a:p>
                      <a:endParaRPr lang="en-GB" sz="1000" baseline="0" dirty="0" smtClean="0">
                        <a:latin typeface="Arial" panose="020B0604020202020204" pitchFamily="34" charset="0"/>
                        <a:cs typeface="Arial" panose="020B0604020202020204" pitchFamily="34" charset="0"/>
                      </a:endParaRPr>
                    </a:p>
                  </a:txBody>
                  <a:tcPr/>
                </a:tc>
              </a:tr>
            </a:tbl>
          </a:graphicData>
        </a:graphic>
      </p:graphicFrame>
      <p:sp>
        <p:nvSpPr>
          <p:cNvPr id="5" name="Slide Number Placeholder 4"/>
          <p:cNvSpPr>
            <a:spLocks noGrp="1"/>
          </p:cNvSpPr>
          <p:nvPr>
            <p:ph type="sldNum" sz="quarter" idx="12"/>
          </p:nvPr>
        </p:nvSpPr>
        <p:spPr/>
        <p:txBody>
          <a:bodyPr/>
          <a:lstStyle/>
          <a:p>
            <a:fld id="{DD708C37-1345-4093-8824-C67F1AB4E230}" type="slidenum">
              <a:rPr lang="en-GB" smtClean="0"/>
              <a:t>6</a:t>
            </a:fld>
            <a:endParaRPr lang="en-GB"/>
          </a:p>
        </p:txBody>
      </p:sp>
      <p:sp>
        <p:nvSpPr>
          <p:cNvPr id="4" name="Rectangle 3"/>
          <p:cNvSpPr/>
          <p:nvPr/>
        </p:nvSpPr>
        <p:spPr>
          <a:xfrm>
            <a:off x="0" y="0"/>
            <a:ext cx="9144000" cy="76470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1674746" y="204124"/>
            <a:ext cx="7488832" cy="369332"/>
          </a:xfrm>
          <a:prstGeom prst="rect">
            <a:avLst/>
          </a:prstGeom>
        </p:spPr>
        <p:txBody>
          <a:bodyPr wrap="square">
            <a:spAutoFit/>
          </a:bodyPr>
          <a:lstStyle/>
          <a:p>
            <a:r>
              <a:rPr lang="en-US" b="1" dirty="0" smtClean="0">
                <a:solidFill>
                  <a:schemeClr val="bg1"/>
                </a:solidFill>
                <a:latin typeface="Arial" panose="020B0604020202020204" pitchFamily="34" charset="0"/>
                <a:cs typeface="Arial" panose="020B0604020202020204" pitchFamily="34" charset="0"/>
              </a:rPr>
              <a:t>Checklist For Sites going Full Service and New Starters</a:t>
            </a:r>
            <a:endParaRPr lang="en-GB" b="1" dirty="0">
              <a:solidFill>
                <a:schemeClr val="bg1"/>
              </a:solidFill>
            </a:endParaRPr>
          </a:p>
        </p:txBody>
      </p:sp>
    </p:spTree>
    <p:extLst>
      <p:ext uri="{BB962C8B-B14F-4D97-AF65-F5344CB8AC3E}">
        <p14:creationId xmlns:p14="http://schemas.microsoft.com/office/powerpoint/2010/main" val="331564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399021337"/>
              </p:ext>
            </p:extLst>
          </p:nvPr>
        </p:nvGraphicFramePr>
        <p:xfrm>
          <a:off x="1060086" y="908720"/>
          <a:ext cx="7169969" cy="3453720"/>
        </p:xfrm>
        <a:graphic>
          <a:graphicData uri="http://schemas.openxmlformats.org/drawingml/2006/table">
            <a:tbl>
              <a:tblPr firstRow="1" bandRow="1">
                <a:tableStyleId>{5C22544A-7EE6-4342-B048-85BDC9FD1C3A}</a:tableStyleId>
              </a:tblPr>
              <a:tblGrid>
                <a:gridCol w="1607960"/>
                <a:gridCol w="3128090"/>
                <a:gridCol w="648072"/>
                <a:gridCol w="1008112"/>
                <a:gridCol w="777735"/>
              </a:tblGrid>
              <a:tr h="451238">
                <a:tc>
                  <a:txBody>
                    <a:bodyPr/>
                    <a:lstStyle/>
                    <a:p>
                      <a:r>
                        <a:rPr lang="en-US" sz="1400" b="1" dirty="0" smtClean="0">
                          <a:latin typeface="Arial" panose="020B0604020202020204" pitchFamily="34" charset="0"/>
                          <a:cs typeface="Arial" panose="020B0604020202020204" pitchFamily="34" charset="0"/>
                        </a:rPr>
                        <a:t>Action</a:t>
                      </a:r>
                      <a:endParaRPr lang="en-GB" sz="1400" b="1" dirty="0">
                        <a:latin typeface="Arial" panose="020B0604020202020204" pitchFamily="34" charset="0"/>
                        <a:cs typeface="Arial" panose="020B0604020202020204" pitchFamily="34" charset="0"/>
                      </a:endParaRPr>
                    </a:p>
                  </a:txBody>
                  <a:tcPr>
                    <a:solidFill>
                      <a:srgbClr val="0070C0"/>
                    </a:solidFill>
                  </a:tcPr>
                </a:tc>
                <a:tc>
                  <a:txBody>
                    <a:bodyPr/>
                    <a:lstStyle/>
                    <a:p>
                      <a:r>
                        <a:rPr lang="en-US" sz="1400" dirty="0" smtClean="0">
                          <a:latin typeface="Arial" panose="020B0604020202020204" pitchFamily="34" charset="0"/>
                          <a:cs typeface="Arial" panose="020B0604020202020204" pitchFamily="34" charset="0"/>
                        </a:rPr>
                        <a:t>Process/Link</a:t>
                      </a:r>
                      <a:endParaRPr lang="en-GB" sz="1400" dirty="0">
                        <a:latin typeface="Arial" panose="020B0604020202020204" pitchFamily="34" charset="0"/>
                        <a:cs typeface="Arial" panose="020B0604020202020204" pitchFamily="34" charset="0"/>
                      </a:endParaRPr>
                    </a:p>
                  </a:txBody>
                  <a:tcPr>
                    <a:solidFill>
                      <a:srgbClr val="0070C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Lead</a:t>
                      </a:r>
                      <a:endParaRPr lang="en-GB" sz="1400" dirty="0" smtClean="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txBody>
                  <a:tcPr>
                    <a:solidFill>
                      <a:srgbClr val="0070C0"/>
                    </a:solidFill>
                  </a:tcPr>
                </a:tc>
                <a:tc>
                  <a:txBody>
                    <a:bodyPr/>
                    <a:lstStyle/>
                    <a:p>
                      <a:r>
                        <a:rPr lang="en-US" sz="1400" dirty="0" smtClean="0">
                          <a:latin typeface="Arial" panose="020B0604020202020204" pitchFamily="34" charset="0"/>
                          <a:cs typeface="Arial" panose="020B0604020202020204" pitchFamily="34" charset="0"/>
                        </a:rPr>
                        <a:t>Last Reviewed</a:t>
                      </a:r>
                      <a:endParaRPr lang="en-GB" sz="1400" dirty="0">
                        <a:latin typeface="Arial" panose="020B0604020202020204" pitchFamily="34" charset="0"/>
                        <a:cs typeface="Arial" panose="020B0604020202020204" pitchFamily="34" charset="0"/>
                      </a:endParaRPr>
                    </a:p>
                  </a:txBody>
                  <a:tcPr>
                    <a:solidFill>
                      <a:srgbClr val="0070C0"/>
                    </a:solidFill>
                  </a:tcPr>
                </a:tc>
                <a:tc>
                  <a:txBody>
                    <a:bodyPr/>
                    <a:lstStyle/>
                    <a:p>
                      <a:r>
                        <a:rPr lang="en-US" sz="1400" dirty="0" smtClean="0">
                          <a:latin typeface="Arial" panose="020B0604020202020204" pitchFamily="34" charset="0"/>
                          <a:cs typeface="Arial" panose="020B0604020202020204" pitchFamily="34" charset="0"/>
                        </a:rPr>
                        <a:t>Next Review</a:t>
                      </a:r>
                      <a:endParaRPr lang="en-GB" sz="1400" dirty="0">
                        <a:latin typeface="Arial" panose="020B0604020202020204" pitchFamily="34" charset="0"/>
                        <a:cs typeface="Arial" panose="020B0604020202020204" pitchFamily="34" charset="0"/>
                      </a:endParaRPr>
                    </a:p>
                  </a:txBody>
                  <a:tcPr>
                    <a:solidFill>
                      <a:srgbClr val="0070C0"/>
                    </a:solidFill>
                  </a:tcPr>
                </a:tc>
              </a:tr>
              <a:tr h="2722200">
                <a:tc>
                  <a:txBody>
                    <a:bodyPr/>
                    <a:lstStyle/>
                    <a:p>
                      <a:r>
                        <a:rPr lang="en-GB" sz="1200" dirty="0" smtClean="0">
                          <a:latin typeface="Arial" panose="020B0604020202020204" pitchFamily="34" charset="0"/>
                          <a:cs typeface="Arial" panose="020B0604020202020204" pitchFamily="34" charset="0"/>
                        </a:rPr>
                        <a:t>Ensure Service Centres and linked Jobcentres communicate regularly to discuss/ resolve issues and build working relationships. </a:t>
                      </a:r>
                    </a:p>
                    <a:p>
                      <a:r>
                        <a:rPr lang="en-GB" sz="1200" dirty="0" smtClean="0">
                          <a:latin typeface="Arial" panose="020B0604020202020204" pitchFamily="34" charset="0"/>
                          <a:cs typeface="Arial" panose="020B0604020202020204" pitchFamily="34" charset="0"/>
                        </a:rPr>
                        <a:t>* Any issues encountered should be recorded</a:t>
                      </a:r>
                      <a:r>
                        <a:rPr lang="en-GB" sz="1200" baseline="0" dirty="0" smtClean="0">
                          <a:latin typeface="Arial" panose="020B0604020202020204" pitchFamily="34" charset="0"/>
                          <a:cs typeface="Arial" panose="020B0604020202020204" pitchFamily="34" charset="0"/>
                        </a:rPr>
                        <a:t> on plan</a:t>
                      </a:r>
                      <a:endParaRPr lang="en-GB" sz="1200" dirty="0">
                        <a:latin typeface="Arial" panose="020B0604020202020204" pitchFamily="34" charset="0"/>
                        <a:cs typeface="Arial" panose="020B0604020202020204" pitchFamily="34" charset="0"/>
                      </a:endParaRPr>
                    </a:p>
                  </a:txBody>
                  <a:tcPr/>
                </a:tc>
                <a:tc>
                  <a:txBody>
                    <a:bodyPr/>
                    <a:lstStyle/>
                    <a:p>
                      <a:pPr marL="0" indent="0">
                        <a:buFont typeface="Arial" panose="020B0604020202020204" pitchFamily="34" charset="0"/>
                        <a:buNone/>
                      </a:pPr>
                      <a:r>
                        <a:rPr lang="en-GB" sz="1200" b="0" kern="1200" dirty="0" smtClean="0">
                          <a:solidFill>
                            <a:schemeClr val="tx2"/>
                          </a:solidFill>
                          <a:effectLst/>
                          <a:latin typeface="Arial" panose="020B0604020202020204" pitchFamily="34" charset="0"/>
                          <a:ea typeface="+mn-ea"/>
                          <a:cs typeface="Arial" panose="020B0604020202020204" pitchFamily="34" charset="0"/>
                        </a:rPr>
                        <a:t>Information Redacted</a:t>
                      </a:r>
                      <a:endParaRPr lang="en-GB" sz="1200" b="0" kern="1200" dirty="0" smtClean="0">
                        <a:solidFill>
                          <a:schemeClr val="tx2"/>
                        </a:solidFill>
                        <a:effectLst/>
                        <a:latin typeface="Arial" panose="020B0604020202020204" pitchFamily="34" charset="0"/>
                        <a:ea typeface="+mn-ea"/>
                        <a:cs typeface="Arial" panose="020B0604020202020204" pitchFamily="34" charset="0"/>
                      </a:endParaRPr>
                    </a:p>
                  </a:txBody>
                  <a:tcPr/>
                </a:tc>
                <a:tc>
                  <a:txBody>
                    <a:bodyPr/>
                    <a:lstStyle/>
                    <a:p>
                      <a:endParaRPr lang="en-GB" sz="1000" dirty="0">
                        <a:latin typeface="Arial" panose="020B0604020202020204" pitchFamily="34" charset="0"/>
                        <a:cs typeface="Arial" panose="020B0604020202020204" pitchFamily="34" charset="0"/>
                      </a:endParaRPr>
                    </a:p>
                  </a:txBody>
                  <a:tcPr/>
                </a:tc>
                <a:tc>
                  <a:txBody>
                    <a:bodyPr/>
                    <a:lstStyle/>
                    <a:p>
                      <a:endParaRPr lang="en-GB" sz="10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latin typeface="Arial" panose="020B0604020202020204" pitchFamily="34" charset="0"/>
                          <a:cs typeface="Arial" panose="020B0604020202020204" pitchFamily="34" charset="0"/>
                        </a:rPr>
                        <a:t> </a:t>
                      </a:r>
                      <a:endParaRPr lang="en-GB" sz="1000" dirty="0">
                        <a:latin typeface="Arial" panose="020B0604020202020204" pitchFamily="34" charset="0"/>
                        <a:cs typeface="Arial" panose="020B0604020202020204" pitchFamily="34" charset="0"/>
                      </a:endParaRPr>
                    </a:p>
                  </a:txBody>
                  <a:tcPr/>
                </a:tc>
              </a:tr>
            </a:tbl>
          </a:graphicData>
        </a:graphic>
      </p:graphicFrame>
      <p:sp>
        <p:nvSpPr>
          <p:cNvPr id="5" name="Slide Number Placeholder 4"/>
          <p:cNvSpPr>
            <a:spLocks noGrp="1"/>
          </p:cNvSpPr>
          <p:nvPr>
            <p:ph type="sldNum" sz="quarter" idx="12"/>
          </p:nvPr>
        </p:nvSpPr>
        <p:spPr/>
        <p:txBody>
          <a:bodyPr/>
          <a:lstStyle/>
          <a:p>
            <a:fld id="{DD708C37-1345-4093-8824-C67F1AB4E230}" type="slidenum">
              <a:rPr lang="en-GB" smtClean="0"/>
              <a:t>7</a:t>
            </a:fld>
            <a:endParaRPr lang="en-GB"/>
          </a:p>
        </p:txBody>
      </p:sp>
      <p:sp>
        <p:nvSpPr>
          <p:cNvPr id="4" name="Rectangle 3"/>
          <p:cNvSpPr/>
          <p:nvPr/>
        </p:nvSpPr>
        <p:spPr>
          <a:xfrm>
            <a:off x="541678" y="104056"/>
            <a:ext cx="8206786" cy="66064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1674746" y="204124"/>
            <a:ext cx="7488832" cy="369332"/>
          </a:xfrm>
          <a:prstGeom prst="rect">
            <a:avLst/>
          </a:prstGeom>
        </p:spPr>
        <p:txBody>
          <a:bodyPr wrap="square">
            <a:spAutoFit/>
          </a:bodyPr>
          <a:lstStyle/>
          <a:p>
            <a:r>
              <a:rPr lang="en-US" b="1" dirty="0" smtClean="0">
                <a:solidFill>
                  <a:schemeClr val="bg1"/>
                </a:solidFill>
                <a:latin typeface="Arial" panose="020B0604020202020204" pitchFamily="34" charset="0"/>
                <a:cs typeface="Arial" panose="020B0604020202020204" pitchFamily="34" charset="0"/>
              </a:rPr>
              <a:t>Checklist For Sites going Full Service and New Starters</a:t>
            </a:r>
            <a:endParaRPr lang="en-GB" b="1" dirty="0">
              <a:solidFill>
                <a:schemeClr val="bg1"/>
              </a:solidFill>
            </a:endParaRPr>
          </a:p>
        </p:txBody>
      </p:sp>
    </p:spTree>
    <p:extLst>
      <p:ext uri="{BB962C8B-B14F-4D97-AF65-F5344CB8AC3E}">
        <p14:creationId xmlns:p14="http://schemas.microsoft.com/office/powerpoint/2010/main" val="38180245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117210916"/>
              </p:ext>
            </p:extLst>
          </p:nvPr>
        </p:nvGraphicFramePr>
        <p:xfrm>
          <a:off x="19578" y="908720"/>
          <a:ext cx="9144000" cy="3816424"/>
        </p:xfrm>
        <a:graphic>
          <a:graphicData uri="http://schemas.openxmlformats.org/drawingml/2006/table">
            <a:tbl>
              <a:tblPr firstRow="1" bandRow="1">
                <a:tableStyleId>{5C22544A-7EE6-4342-B048-85BDC9FD1C3A}</a:tableStyleId>
              </a:tblPr>
              <a:tblGrid>
                <a:gridCol w="2050662"/>
                <a:gridCol w="3989314"/>
                <a:gridCol w="826499"/>
                <a:gridCol w="1285664"/>
                <a:gridCol w="991861"/>
              </a:tblGrid>
              <a:tr h="808344">
                <a:tc>
                  <a:txBody>
                    <a:bodyPr/>
                    <a:lstStyle/>
                    <a:p>
                      <a:r>
                        <a:rPr lang="en-US" sz="1400" b="1" dirty="0" smtClean="0">
                          <a:latin typeface="Arial" panose="020B0604020202020204" pitchFamily="34" charset="0"/>
                          <a:cs typeface="Arial" panose="020B0604020202020204" pitchFamily="34" charset="0"/>
                        </a:rPr>
                        <a:t>Action</a:t>
                      </a:r>
                      <a:endParaRPr lang="en-GB" sz="1400" b="1" dirty="0">
                        <a:latin typeface="Arial" panose="020B0604020202020204" pitchFamily="34" charset="0"/>
                        <a:cs typeface="Arial" panose="020B0604020202020204" pitchFamily="34" charset="0"/>
                      </a:endParaRPr>
                    </a:p>
                  </a:txBody>
                  <a:tcPr>
                    <a:solidFill>
                      <a:srgbClr val="0070C0"/>
                    </a:solidFill>
                  </a:tcPr>
                </a:tc>
                <a:tc>
                  <a:txBody>
                    <a:bodyPr/>
                    <a:lstStyle/>
                    <a:p>
                      <a:r>
                        <a:rPr lang="en-US" sz="1400" dirty="0" smtClean="0">
                          <a:latin typeface="Arial" panose="020B0604020202020204" pitchFamily="34" charset="0"/>
                          <a:cs typeface="Arial" panose="020B0604020202020204" pitchFamily="34" charset="0"/>
                        </a:rPr>
                        <a:t>Process/Link</a:t>
                      </a:r>
                      <a:endParaRPr lang="en-GB" sz="1400" dirty="0">
                        <a:latin typeface="Arial" panose="020B0604020202020204" pitchFamily="34" charset="0"/>
                        <a:cs typeface="Arial" panose="020B0604020202020204" pitchFamily="34" charset="0"/>
                      </a:endParaRPr>
                    </a:p>
                  </a:txBody>
                  <a:tcPr>
                    <a:solidFill>
                      <a:srgbClr val="0070C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Lead</a:t>
                      </a:r>
                      <a:endParaRPr lang="en-GB" sz="1400" dirty="0" smtClean="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txBody>
                  <a:tcPr>
                    <a:solidFill>
                      <a:srgbClr val="0070C0"/>
                    </a:solidFill>
                  </a:tcPr>
                </a:tc>
                <a:tc>
                  <a:txBody>
                    <a:bodyPr/>
                    <a:lstStyle/>
                    <a:p>
                      <a:r>
                        <a:rPr lang="en-US" sz="1400" dirty="0" smtClean="0">
                          <a:latin typeface="Arial" panose="020B0604020202020204" pitchFamily="34" charset="0"/>
                          <a:cs typeface="Arial" panose="020B0604020202020204" pitchFamily="34" charset="0"/>
                        </a:rPr>
                        <a:t>Last Reviewed</a:t>
                      </a:r>
                      <a:endParaRPr lang="en-GB" sz="1400" dirty="0">
                        <a:latin typeface="Arial" panose="020B0604020202020204" pitchFamily="34" charset="0"/>
                        <a:cs typeface="Arial" panose="020B0604020202020204" pitchFamily="34" charset="0"/>
                      </a:endParaRPr>
                    </a:p>
                  </a:txBody>
                  <a:tcPr>
                    <a:solidFill>
                      <a:srgbClr val="0070C0"/>
                    </a:solidFill>
                  </a:tcPr>
                </a:tc>
                <a:tc>
                  <a:txBody>
                    <a:bodyPr/>
                    <a:lstStyle/>
                    <a:p>
                      <a:r>
                        <a:rPr lang="en-US" sz="1400" dirty="0" smtClean="0">
                          <a:latin typeface="Arial" panose="020B0604020202020204" pitchFamily="34" charset="0"/>
                          <a:cs typeface="Arial" panose="020B0604020202020204" pitchFamily="34" charset="0"/>
                        </a:rPr>
                        <a:t>Next Review</a:t>
                      </a:r>
                      <a:endParaRPr lang="en-GB" sz="1400" dirty="0">
                        <a:latin typeface="Arial" panose="020B0604020202020204" pitchFamily="34" charset="0"/>
                        <a:cs typeface="Arial" panose="020B0604020202020204" pitchFamily="34" charset="0"/>
                      </a:endParaRPr>
                    </a:p>
                  </a:txBody>
                  <a:tcPr>
                    <a:solidFill>
                      <a:srgbClr val="0070C0"/>
                    </a:solidFill>
                  </a:tcPr>
                </a:tc>
              </a:tr>
              <a:tr h="3008080">
                <a:tc>
                  <a:txBody>
                    <a:bodyPr/>
                    <a:lstStyle/>
                    <a:p>
                      <a:r>
                        <a:rPr lang="en-GB" sz="1200" dirty="0" smtClean="0">
                          <a:latin typeface="Arial" panose="020B0604020202020204" pitchFamily="34" charset="0"/>
                          <a:cs typeface="Arial" panose="020B0604020202020204" pitchFamily="34" charset="0"/>
                        </a:rPr>
                        <a:t>Ensure Service Centres and linked Jobcentres communicate regularly to discuss/ resolve issues and build working relationships. </a:t>
                      </a:r>
                    </a:p>
                    <a:p>
                      <a:r>
                        <a:rPr lang="en-GB" sz="1200" dirty="0" smtClean="0">
                          <a:latin typeface="Arial" panose="020B0604020202020204" pitchFamily="34" charset="0"/>
                          <a:cs typeface="Arial" panose="020B0604020202020204" pitchFamily="34" charset="0"/>
                        </a:rPr>
                        <a:t>* Any issues encountered should be recorded</a:t>
                      </a:r>
                      <a:r>
                        <a:rPr lang="en-GB" sz="1200" baseline="0" dirty="0" smtClean="0">
                          <a:latin typeface="Arial" panose="020B0604020202020204" pitchFamily="34" charset="0"/>
                          <a:cs typeface="Arial" panose="020B0604020202020204" pitchFamily="34" charset="0"/>
                        </a:rPr>
                        <a:t> on plan</a:t>
                      </a:r>
                      <a:endParaRPr lang="en-GB" sz="1200" dirty="0">
                        <a:latin typeface="Arial" panose="020B0604020202020204" pitchFamily="34" charset="0"/>
                        <a:cs typeface="Arial" panose="020B0604020202020204" pitchFamily="34" charset="0"/>
                      </a:endParaRPr>
                    </a:p>
                  </a:txBody>
                  <a:tcPr/>
                </a:tc>
                <a:tc>
                  <a:txBody>
                    <a:bodyPr/>
                    <a:lstStyle/>
                    <a:p>
                      <a:r>
                        <a:rPr lang="en-GB" sz="1200" b="0" kern="1200" dirty="0" smtClean="0">
                          <a:solidFill>
                            <a:schemeClr val="tx2"/>
                          </a:solidFill>
                          <a:effectLst/>
                          <a:latin typeface="Arial" panose="020B0604020202020204" pitchFamily="34" charset="0"/>
                          <a:ea typeface="+mn-ea"/>
                          <a:cs typeface="Arial" panose="020B0604020202020204" pitchFamily="34" charset="0"/>
                        </a:rPr>
                        <a:t>This in turn  allows WC’s in the Jobcentre to focus on supporting claimants on  their journey towards work. </a:t>
                      </a:r>
                    </a:p>
                    <a:p>
                      <a:endParaRPr lang="en-GB" sz="1600" b="1" dirty="0">
                        <a:latin typeface="Arial" panose="020B0604020202020204" pitchFamily="34" charset="0"/>
                        <a:cs typeface="Arial" panose="020B0604020202020204" pitchFamily="34" charset="0"/>
                      </a:endParaRPr>
                    </a:p>
                  </a:txBody>
                  <a:tcPr/>
                </a:tc>
                <a:tc>
                  <a:txBody>
                    <a:bodyPr/>
                    <a:lstStyle/>
                    <a:p>
                      <a:r>
                        <a:rPr lang="en-GB" sz="1000" dirty="0" smtClean="0">
                          <a:latin typeface="Arial" panose="020B0604020202020204" pitchFamily="34" charset="0"/>
                          <a:cs typeface="Arial" panose="020B0604020202020204" pitchFamily="34" charset="0"/>
                        </a:rPr>
                        <a:t>Information Redacted</a:t>
                      </a:r>
                      <a:endParaRPr lang="en-GB" sz="10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ongoing </a:t>
                      </a:r>
                    </a:p>
                    <a:p>
                      <a:endParaRPr lang="en-GB" sz="10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ongoing </a:t>
                      </a:r>
                    </a:p>
                    <a:p>
                      <a:endParaRPr lang="en-GB" sz="1000" dirty="0">
                        <a:latin typeface="Arial" panose="020B0604020202020204" pitchFamily="34" charset="0"/>
                        <a:cs typeface="Arial" panose="020B0604020202020204" pitchFamily="34" charset="0"/>
                      </a:endParaRPr>
                    </a:p>
                  </a:txBody>
                  <a:tcPr/>
                </a:tc>
              </a:tr>
            </a:tbl>
          </a:graphicData>
        </a:graphic>
      </p:graphicFrame>
      <p:sp>
        <p:nvSpPr>
          <p:cNvPr id="5" name="Slide Number Placeholder 4"/>
          <p:cNvSpPr>
            <a:spLocks noGrp="1"/>
          </p:cNvSpPr>
          <p:nvPr>
            <p:ph type="sldNum" sz="quarter" idx="12"/>
          </p:nvPr>
        </p:nvSpPr>
        <p:spPr/>
        <p:txBody>
          <a:bodyPr/>
          <a:lstStyle/>
          <a:p>
            <a:fld id="{DD708C37-1345-4093-8824-C67F1AB4E230}" type="slidenum">
              <a:rPr lang="en-GB" smtClean="0"/>
              <a:t>8</a:t>
            </a:fld>
            <a:endParaRPr lang="en-GB"/>
          </a:p>
        </p:txBody>
      </p:sp>
      <p:sp>
        <p:nvSpPr>
          <p:cNvPr id="4" name="Rectangle 3"/>
          <p:cNvSpPr/>
          <p:nvPr/>
        </p:nvSpPr>
        <p:spPr>
          <a:xfrm>
            <a:off x="0" y="0"/>
            <a:ext cx="9144000" cy="764704"/>
          </a:xfrm>
          <a:prstGeom prst="rect">
            <a:avLst/>
          </a:prstGeom>
          <a:solidFill>
            <a:srgbClr val="0070C0"/>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GB" sz="2400" b="1" dirty="0">
                <a:solidFill>
                  <a:schemeClr val="bg1"/>
                </a:solidFill>
              </a:rPr>
              <a:t>Your Complex Needs Site Plan</a:t>
            </a:r>
            <a:r>
              <a:rPr lang="en-GB" sz="2400" b="1" dirty="0"/>
              <a:t> </a:t>
            </a:r>
          </a:p>
        </p:txBody>
      </p:sp>
      <p:sp>
        <p:nvSpPr>
          <p:cNvPr id="2" name="Rectangle 1"/>
          <p:cNvSpPr/>
          <p:nvPr/>
        </p:nvSpPr>
        <p:spPr>
          <a:xfrm>
            <a:off x="1674746" y="204124"/>
            <a:ext cx="7488832" cy="369332"/>
          </a:xfrm>
          <a:prstGeom prst="rect">
            <a:avLst/>
          </a:prstGeom>
        </p:spPr>
        <p:txBody>
          <a:bodyPr wrap="square">
            <a:spAutoFit/>
          </a:bodyPr>
          <a:lstStyle/>
          <a:p>
            <a:endParaRPr lang="en-GB" b="1" dirty="0">
              <a:solidFill>
                <a:schemeClr val="bg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9742"/>
            <a:ext cx="11699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18932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283473264"/>
              </p:ext>
            </p:extLst>
          </p:nvPr>
        </p:nvGraphicFramePr>
        <p:xfrm>
          <a:off x="0" y="1823120"/>
          <a:ext cx="9143999" cy="4414192"/>
        </p:xfrm>
        <a:graphic>
          <a:graphicData uri="http://schemas.openxmlformats.org/drawingml/2006/table">
            <a:tbl>
              <a:tblPr firstRow="1" bandRow="1">
                <a:tableStyleId>{5C22544A-7EE6-4342-B048-85BDC9FD1C3A}</a:tableStyleId>
              </a:tblPr>
              <a:tblGrid>
                <a:gridCol w="1880719"/>
                <a:gridCol w="3530178"/>
                <a:gridCol w="1043007"/>
                <a:gridCol w="1698235"/>
                <a:gridCol w="991860"/>
              </a:tblGrid>
              <a:tr h="746061">
                <a:tc>
                  <a:txBody>
                    <a:bodyPr/>
                    <a:lstStyle/>
                    <a:p>
                      <a:r>
                        <a:rPr lang="en-GB" sz="1400" b="1" dirty="0" smtClean="0">
                          <a:latin typeface="Arial" panose="020B0604020202020204" pitchFamily="34" charset="0"/>
                          <a:cs typeface="Arial" panose="020B0604020202020204" pitchFamily="34" charset="0"/>
                        </a:rPr>
                        <a:t>Issues</a:t>
                      </a:r>
                      <a:endParaRPr lang="en-GB" sz="1400" b="1" dirty="0">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latin typeface="Arial" panose="020B0604020202020204" pitchFamily="34" charset="0"/>
                          <a:cs typeface="Arial" panose="020B0604020202020204" pitchFamily="34" charset="0"/>
                        </a:rPr>
                        <a:t>Resolution</a:t>
                      </a:r>
                    </a:p>
                    <a:p>
                      <a:endParaRPr lang="en-GB" sz="1400" dirty="0">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latin typeface="Arial" panose="020B0604020202020204" pitchFamily="34" charset="0"/>
                          <a:cs typeface="Arial" panose="020B0604020202020204" pitchFamily="34" charset="0"/>
                        </a:rPr>
                        <a:t>Status Rating </a:t>
                      </a:r>
                    </a:p>
                    <a:p>
                      <a:endParaRPr lang="en-GB" sz="1400" dirty="0">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latin typeface="Arial" panose="020B0604020202020204" pitchFamily="34" charset="0"/>
                          <a:cs typeface="Arial" panose="020B0604020202020204" pitchFamily="34" charset="0"/>
                        </a:rPr>
                        <a:t>Progress</a:t>
                      </a:r>
                    </a:p>
                    <a:p>
                      <a:endParaRPr lang="en-GB" sz="1400" dirty="0">
                        <a:latin typeface="Arial" panose="020B0604020202020204" pitchFamily="34" charset="0"/>
                        <a:cs typeface="Arial" panose="020B0604020202020204" pitchFamily="34" charset="0"/>
                      </a:endParaRPr>
                    </a:p>
                  </a:txBody>
                  <a:tcPr>
                    <a:solidFill>
                      <a:srgbClr val="0070C0"/>
                    </a:solidFill>
                  </a:tcPr>
                </a:tc>
                <a:tc>
                  <a:txBody>
                    <a:bodyPr/>
                    <a:lstStyle/>
                    <a:p>
                      <a:r>
                        <a:rPr lang="en-GB" sz="1400" dirty="0" smtClean="0">
                          <a:latin typeface="Arial" panose="020B0604020202020204" pitchFamily="34" charset="0"/>
                          <a:cs typeface="Arial" panose="020B0604020202020204" pitchFamily="34" charset="0"/>
                        </a:rPr>
                        <a:t>Lead</a:t>
                      </a:r>
                      <a:endParaRPr lang="en-GB" sz="1400" dirty="0">
                        <a:latin typeface="Arial" panose="020B0604020202020204" pitchFamily="34" charset="0"/>
                        <a:cs typeface="Arial" panose="020B0604020202020204" pitchFamily="34" charset="0"/>
                      </a:endParaRPr>
                    </a:p>
                  </a:txBody>
                  <a:tcPr>
                    <a:solidFill>
                      <a:srgbClr val="0070C0"/>
                    </a:solidFill>
                  </a:tcPr>
                </a:tc>
              </a:tr>
              <a:tr h="3668131">
                <a:tc>
                  <a:txBody>
                    <a:bodyPr/>
                    <a:lstStyle/>
                    <a:p>
                      <a:r>
                        <a:rPr lang="en-GB" sz="1200" dirty="0" smtClean="0">
                          <a:solidFill>
                            <a:schemeClr val="bg1"/>
                          </a:solidFill>
                          <a:latin typeface="Arial" panose="020B0604020202020204" pitchFamily="34" charset="0"/>
                          <a:cs typeface="Arial" panose="020B0604020202020204" pitchFamily="34" charset="0"/>
                        </a:rPr>
                        <a:t>Everyone in Fulham JCP needs to be able to identify claimants with complex needs in a consistent way.</a:t>
                      </a:r>
                    </a:p>
                    <a:p>
                      <a:endParaRPr lang="en-GB" sz="1200" dirty="0">
                        <a:latin typeface="Arial" panose="020B0604020202020204" pitchFamily="34" charset="0"/>
                        <a:cs typeface="Arial" panose="020B0604020202020204" pitchFamily="34" charset="0"/>
                      </a:endParaRPr>
                    </a:p>
                  </a:txBody>
                  <a:tcPr>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Work Coach team leaders to deliver an awareness session to all staff at communications meeting by 31/05/2017 using the various products available on complex needs</a:t>
                      </a:r>
                      <a:endParaRPr kumimoji="0" lang="en-GB"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Green</a:t>
                      </a:r>
                    </a:p>
                    <a:p>
                      <a:endParaRPr lang="en-GB" sz="10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latin typeface="Arial" panose="020B0604020202020204" pitchFamily="34" charset="0"/>
                          <a:cs typeface="Arial" panose="020B0604020202020204" pitchFamily="34" charset="0"/>
                        </a:rPr>
                        <a:t> The complex Needs awareness pack was delivered to staff at the communications meeting on 31/05/2017. Updated version was delivered to staff on 26/07/2017. Health and Disability Master class has been delivered to all WCs</a:t>
                      </a:r>
                      <a:r>
                        <a:rPr lang="en-GB" sz="1000" baseline="0" dirty="0" smtClean="0">
                          <a:latin typeface="Arial" panose="020B0604020202020204" pitchFamily="34" charset="0"/>
                          <a:cs typeface="Arial" panose="020B0604020202020204" pitchFamily="34" charset="0"/>
                        </a:rPr>
                        <a:t> in order to gain a consistent approach and understanding of these difficult conversations. </a:t>
                      </a:r>
                      <a:r>
                        <a:rPr lang="en-GB" sz="1000" dirty="0" smtClean="0">
                          <a:latin typeface="Arial" panose="020B0604020202020204" pitchFamily="34" charset="0"/>
                          <a:cs typeface="Arial" panose="020B0604020202020204" pitchFamily="34" charset="0"/>
                        </a:rPr>
                        <a:t> DEA Case Conferencing will commence for all staff from 10/08/17.  This is an on – going activity which is continually discussed and reviewed at all </a:t>
                      </a:r>
                      <a:r>
                        <a:rPr lang="en-GB" sz="1000" dirty="0" err="1" smtClean="0">
                          <a:latin typeface="Arial" panose="020B0604020202020204" pitchFamily="34" charset="0"/>
                          <a:cs typeface="Arial" panose="020B0604020202020204" pitchFamily="34" charset="0"/>
                        </a:rPr>
                        <a:t>comms</a:t>
                      </a:r>
                      <a:r>
                        <a:rPr lang="en-GB" sz="1000" dirty="0" smtClean="0">
                          <a:latin typeface="Arial" panose="020B0604020202020204" pitchFamily="34" charset="0"/>
                          <a:cs typeface="Arial" panose="020B0604020202020204" pitchFamily="34" charset="0"/>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latin typeface="Arial" panose="020B0604020202020204" pitchFamily="34" charset="0"/>
                          <a:cs typeface="Arial" panose="020B0604020202020204" pitchFamily="34" charset="0"/>
                        </a:rPr>
                        <a:t> </a:t>
                      </a:r>
                      <a:r>
                        <a:rPr lang="en-GB" sz="1000" dirty="0" smtClean="0">
                          <a:latin typeface="Arial" panose="020B0604020202020204" pitchFamily="34" charset="0"/>
                          <a:cs typeface="Arial" panose="020B0604020202020204" pitchFamily="34" charset="0"/>
                        </a:rPr>
                        <a:t>Information Redacted</a:t>
                      </a:r>
                      <a:endParaRPr lang="en-GB" sz="1000" dirty="0">
                        <a:latin typeface="Arial" panose="020B0604020202020204" pitchFamily="34" charset="0"/>
                        <a:cs typeface="Arial" panose="020B0604020202020204" pitchFamily="34" charset="0"/>
                      </a:endParaRPr>
                    </a:p>
                  </a:txBody>
                  <a:tcPr/>
                </a:tc>
              </a:tr>
            </a:tbl>
          </a:graphicData>
        </a:graphic>
      </p:graphicFrame>
      <p:sp>
        <p:nvSpPr>
          <p:cNvPr id="5" name="Slide Number Placeholder 4"/>
          <p:cNvSpPr>
            <a:spLocks noGrp="1"/>
          </p:cNvSpPr>
          <p:nvPr>
            <p:ph type="sldNum" sz="quarter" idx="12"/>
          </p:nvPr>
        </p:nvSpPr>
        <p:spPr/>
        <p:txBody>
          <a:bodyPr/>
          <a:lstStyle/>
          <a:p>
            <a:fld id="{DD708C37-1345-4093-8824-C67F1AB4E230}" type="slidenum">
              <a:rPr lang="en-GB" smtClean="0"/>
              <a:t>9</a:t>
            </a:fld>
            <a:endParaRPr lang="en-GB"/>
          </a:p>
        </p:txBody>
      </p:sp>
      <p:sp>
        <p:nvSpPr>
          <p:cNvPr id="4" name="Rectangle 3"/>
          <p:cNvSpPr/>
          <p:nvPr/>
        </p:nvSpPr>
        <p:spPr>
          <a:xfrm>
            <a:off x="0" y="0"/>
            <a:ext cx="9144000" cy="573456"/>
          </a:xfrm>
          <a:prstGeom prst="rect">
            <a:avLst/>
          </a:prstGeom>
          <a:solidFill>
            <a:srgbClr val="0070C0"/>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GB" sz="2400" b="1" dirty="0">
                <a:solidFill>
                  <a:schemeClr val="bg1"/>
                </a:solidFill>
              </a:rPr>
              <a:t>Your Complex Needs Site Plan</a:t>
            </a:r>
            <a:r>
              <a:rPr lang="en-GB" sz="2400" b="1" dirty="0"/>
              <a:t> </a:t>
            </a:r>
          </a:p>
        </p:txBody>
      </p:sp>
      <p:sp>
        <p:nvSpPr>
          <p:cNvPr id="2" name="Rectangle 1"/>
          <p:cNvSpPr/>
          <p:nvPr/>
        </p:nvSpPr>
        <p:spPr>
          <a:xfrm>
            <a:off x="1674746" y="204124"/>
            <a:ext cx="7488832" cy="369332"/>
          </a:xfrm>
          <a:prstGeom prst="rect">
            <a:avLst/>
          </a:prstGeom>
        </p:spPr>
        <p:txBody>
          <a:bodyPr wrap="square">
            <a:spAutoFit/>
          </a:bodyPr>
          <a:lstStyle/>
          <a:p>
            <a:endParaRPr lang="en-GB" b="1" dirty="0">
              <a:solidFill>
                <a:schemeClr val="bg1"/>
              </a:solidFill>
            </a:endParaRPr>
          </a:p>
        </p:txBody>
      </p:sp>
      <p:sp>
        <p:nvSpPr>
          <p:cNvPr id="6" name="Rectangle 5"/>
          <p:cNvSpPr/>
          <p:nvPr/>
        </p:nvSpPr>
        <p:spPr>
          <a:xfrm>
            <a:off x="0" y="573456"/>
            <a:ext cx="9144000" cy="124966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pPr>
            <a:r>
              <a:rPr lang="en-GB" b="1" dirty="0">
                <a:solidFill>
                  <a:prstClr val="white"/>
                </a:solidFill>
                <a:latin typeface="Arial"/>
                <a:ea typeface="Calibri"/>
              </a:rPr>
              <a:t>Section 1 – How do we understand Complex Needs Customers in our area? </a:t>
            </a:r>
          </a:p>
          <a:p>
            <a:pPr lvl="0">
              <a:lnSpc>
                <a:spcPct val="107000"/>
              </a:lnSpc>
            </a:pPr>
            <a:r>
              <a:rPr lang="en-GB" sz="1100" b="1" dirty="0">
                <a:solidFill>
                  <a:prstClr val="white"/>
                </a:solidFill>
                <a:latin typeface="Arial"/>
                <a:ea typeface="Calibri"/>
              </a:rPr>
              <a:t>This should include </a:t>
            </a:r>
          </a:p>
          <a:p>
            <a:pPr marL="171450" lvl="0" indent="-171450">
              <a:lnSpc>
                <a:spcPct val="107000"/>
              </a:lnSpc>
              <a:buFont typeface="Arial" panose="020B0604020202020204" pitchFamily="34" charset="0"/>
              <a:buChar char="•"/>
            </a:pPr>
            <a:r>
              <a:rPr lang="en-GB" sz="1100" b="1" dirty="0">
                <a:solidFill>
                  <a:prstClr val="white"/>
                </a:solidFill>
                <a:latin typeface="Arial"/>
                <a:ea typeface="Calibri"/>
              </a:rPr>
              <a:t>Specific challenges in your Site picked up from feedback in Communication sessions .</a:t>
            </a:r>
          </a:p>
          <a:p>
            <a:pPr marL="171450" lvl="0" indent="-171450">
              <a:lnSpc>
                <a:spcPct val="107000"/>
              </a:lnSpc>
              <a:buFont typeface="Arial" panose="020B0604020202020204" pitchFamily="34" charset="0"/>
              <a:buChar char="•"/>
            </a:pPr>
            <a:r>
              <a:rPr lang="en-GB" sz="1100" b="1" dirty="0">
                <a:solidFill>
                  <a:prstClr val="white"/>
                </a:solidFill>
                <a:latin typeface="Arial"/>
                <a:ea typeface="Calibri"/>
              </a:rPr>
              <a:t>Gaps in local provision to be identified and recorded here.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0" y="0"/>
            <a:ext cx="1169987" cy="54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34924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5253</TotalTime>
  <Words>2974</Words>
  <Application>Microsoft Office PowerPoint</Application>
  <PresentationFormat>On-screen Show (4:3)</PresentationFormat>
  <Paragraphs>543</Paragraphs>
  <Slides>28</Slides>
  <Notes>26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Arial</vt:lpstr>
      <vt:lpstr>BlsW-Lt</vt:lpstr>
      <vt:lpstr>Calibri</vt:lpstr>
      <vt:lpstr>Courier New</vt:lpstr>
      <vt:lpstr>Lucida Sans Unicode</vt:lpstr>
      <vt:lpstr>Times New Roman</vt:lpstr>
      <vt:lpstr>Verdana</vt:lpstr>
      <vt:lpstr>Wingdings 2</vt:lpstr>
      <vt:lpstr>Wingdings 3</vt:lpstr>
      <vt:lpstr>Concourse</vt:lpstr>
      <vt:lpstr>Fulham Complex Needs Site Action Plan</vt:lpstr>
      <vt:lpstr>PowerPoint Presentation</vt:lpstr>
      <vt:lpstr>                 Vulnerable Claimant Areas, Leads &amp; Contact details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DWP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Panesar Gurpreet JCP ADVISER MANAGER</dc:creator>
  <cp:lastModifiedBy>Mitchell Beverley DWP LHC COMPLAINTS RESOLUTION TEAM</cp:lastModifiedBy>
  <cp:revision>213</cp:revision>
  <cp:lastPrinted>2017-07-28T17:56:31Z</cp:lastPrinted>
  <dcterms:created xsi:type="dcterms:W3CDTF">2017-05-24T08:33:42Z</dcterms:created>
  <dcterms:modified xsi:type="dcterms:W3CDTF">2018-03-15T10:30:08Z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362075358</vt:i4>
  </property>
  <property fmtid="{D5CDD505-2E9C-101B-9397-08002B2CF9AE}" pid="3" name="_NewReviewCycle">
    <vt:lpwstr/>
  </property>
  <property fmtid="{D5CDD505-2E9C-101B-9397-08002B2CF9AE}" pid="4" name="_EmailSubject">
    <vt:lpwstr>FOI request 780</vt:lpwstr>
  </property>
  <property fmtid="{D5CDD505-2E9C-101B-9397-08002B2CF9AE}" pid="5" name="_AuthorEmail">
    <vt:lpwstr>OPD.COOFOIREQUESTS@DWP.GSI.GOV.UK</vt:lpwstr>
  </property>
  <property fmtid="{D5CDD505-2E9C-101B-9397-08002B2CF9AE}" pid="6" name="_AuthorEmailDisplayName">
    <vt:lpwstr>Operations FOI Requests</vt:lpwstr>
  </property>
  <property fmtid="{D5CDD505-2E9C-101B-9397-08002B2CF9AE}" pid="7" name="_PreviousAdHocReviewCycleID">
    <vt:i4>-1356058481</vt:i4>
  </property>
</Properties>
</file>