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8" r:id="rId2"/>
    <p:sldId id="267" r:id="rId3"/>
    <p:sldId id="270" r:id="rId4"/>
    <p:sldId id="263" r:id="rId5"/>
    <p:sldId id="268" r:id="rId6"/>
    <p:sldId id="266" r:id="rId7"/>
    <p:sldId id="269"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96" autoAdjust="0"/>
    <p:restoredTop sz="85646" autoAdjust="0"/>
  </p:normalViewPr>
  <p:slideViewPr>
    <p:cSldViewPr snapToGrid="0">
      <p:cViewPr varScale="1">
        <p:scale>
          <a:sx n="92" d="100"/>
          <a:sy n="92" d="100"/>
        </p:scale>
        <p:origin x="-708" y="-102"/>
      </p:cViewPr>
      <p:guideLst>
        <p:guide orient="horz" pos="2160"/>
        <p:guide pos="384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68" d="100"/>
          <a:sy n="68" d="100"/>
        </p:scale>
        <p:origin x="2592" y="5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BECCC9ED-B0E0-4AFC-A696-36CA789329EC}" type="datetimeFigureOut">
              <a:rPr lang="en-GB" smtClean="0"/>
              <a:t>05/10/2018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B24995-FC57-44DE-B56D-97EE610969E5}" type="slidenum">
              <a:rPr lang="en-GB" smtClean="0"/>
              <a:t>‹#›</a:t>
            </a:fld>
            <a:endParaRPr lang="en-GB"/>
          </a:p>
        </p:txBody>
      </p:sp>
    </p:spTree>
    <p:extLst>
      <p:ext uri="{BB962C8B-B14F-4D97-AF65-F5344CB8AC3E}">
        <p14:creationId xmlns:p14="http://schemas.microsoft.com/office/powerpoint/2010/main" val="2646387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messages</a:t>
            </a:r>
          </a:p>
          <a:p>
            <a:endParaRPr lang="en-GB" dirty="0" smtClean="0"/>
          </a:p>
          <a:p>
            <a:pPr marL="171450" indent="-171450">
              <a:buFont typeface="Arial" panose="020B0604020202020204" pitchFamily="34" charset="0"/>
              <a:buChar char="•"/>
            </a:pPr>
            <a:r>
              <a:rPr lang="en-GB" b="1" dirty="0" smtClean="0"/>
              <a:t>All toolkits should be</a:t>
            </a:r>
            <a:r>
              <a:rPr lang="en-GB" b="1" baseline="0" dirty="0" smtClean="0"/>
              <a:t> converted onto the new standard excel template to ensure colleagues can find information efficiently and not have to navigate through different versions.  </a:t>
            </a:r>
            <a:endParaRPr lang="en-GB"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baseline="0" dirty="0" smtClean="0"/>
              <a:t>Sites need to make sure they are recording all information on the District Provision Tool. </a:t>
            </a:r>
            <a:r>
              <a:rPr lang="en-GB" sz="1200" b="1" dirty="0" smtClean="0">
                <a:latin typeface="Arial" panose="020B0604020202020204" pitchFamily="34" charset="0"/>
                <a:ea typeface="Times New Roman" panose="02020603050405020304" pitchFamily="18" charset="0"/>
                <a:cs typeface="Arial" panose="020B0604020202020204" pitchFamily="34" charset="0"/>
              </a:rPr>
              <a:t>(DWP have given an assurance to Ministers that all DPTs are up to date and hold all the relevant information for signposting in that area)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b="1" dirty="0" smtClean="0"/>
              <a:t>As part of these changes, Service Centres will no longer be required to have their own, tailored toolkit. Instead, they will work closely with their linked Jobcentres and, as appropriate, contribute to site toolkits.</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smtClean="0">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endParaRPr lang="en-GB" baseline="0" dirty="0" smtClean="0"/>
          </a:p>
          <a:p>
            <a:pPr marL="171450" indent="-171450">
              <a:buFont typeface="Arial" panose="020B0604020202020204" pitchFamily="34" charset="0"/>
              <a:buChar char="•"/>
            </a:pPr>
            <a:endParaRPr lang="en-GB" baseline="0" dirty="0" smtClean="0"/>
          </a:p>
          <a:p>
            <a:pPr marL="0" indent="0">
              <a:buFont typeface="Arial" panose="020B0604020202020204" pitchFamily="34" charset="0"/>
              <a:buNone/>
            </a:pPr>
            <a:r>
              <a:rPr lang="en-GB" baseline="0" dirty="0" smtClean="0"/>
              <a:t> </a:t>
            </a:r>
            <a:endParaRPr lang="en-GB" dirty="0"/>
          </a:p>
        </p:txBody>
      </p:sp>
      <p:sp>
        <p:nvSpPr>
          <p:cNvPr id="4" name="Slide Number Placeholder 3"/>
          <p:cNvSpPr>
            <a:spLocks noGrp="1"/>
          </p:cNvSpPr>
          <p:nvPr>
            <p:ph type="sldNum" sz="quarter" idx="10"/>
          </p:nvPr>
        </p:nvSpPr>
        <p:spPr/>
        <p:txBody>
          <a:bodyPr/>
          <a:lstStyle/>
          <a:p>
            <a:fld id="{A7B24995-FC57-44DE-B56D-97EE610969E5}" type="slidenum">
              <a:rPr lang="en-GB" smtClean="0"/>
              <a:t>2</a:t>
            </a:fld>
            <a:endParaRPr lang="en-GB"/>
          </a:p>
        </p:txBody>
      </p:sp>
    </p:spTree>
    <p:extLst>
      <p:ext uri="{BB962C8B-B14F-4D97-AF65-F5344CB8AC3E}">
        <p14:creationId xmlns:p14="http://schemas.microsoft.com/office/powerpoint/2010/main" val="4138416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Speaker</a:t>
            </a:r>
            <a:r>
              <a:rPr lang="en-GB" b="1" baseline="0" dirty="0" smtClean="0"/>
              <a:t> Notes </a:t>
            </a:r>
            <a:endParaRPr lang="en-GB" b="1" dirty="0" smtClean="0"/>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b="1" dirty="0" smtClean="0"/>
              <a:t>As mentioned in the previous slide. As a Department we</a:t>
            </a:r>
            <a:r>
              <a:rPr lang="en-GB" b="1" baseline="0" dirty="0" smtClean="0"/>
              <a:t> provide ministerial assurance that all our provision and support is recorded on the DPT . </a:t>
            </a:r>
          </a:p>
          <a:p>
            <a:pPr marL="171450" indent="-171450">
              <a:buFont typeface="Arial" panose="020B0604020202020204" pitchFamily="34" charset="0"/>
              <a:buChar char="•"/>
            </a:pPr>
            <a:r>
              <a:rPr lang="en-GB" b="1" baseline="0" dirty="0" smtClean="0"/>
              <a:t>There is a myth that the DPT is only used to record contracted and non contracted provision and to make 3</a:t>
            </a:r>
            <a:r>
              <a:rPr lang="en-GB" b="1" baseline="30000" dirty="0" smtClean="0"/>
              <a:t>rd</a:t>
            </a:r>
            <a:r>
              <a:rPr lang="en-GB" b="1" baseline="0" dirty="0" smtClean="0"/>
              <a:t> party referrals but its not .</a:t>
            </a:r>
          </a:p>
          <a:p>
            <a:pPr marL="171450" indent="-171450">
              <a:buFont typeface="Arial" panose="020B0604020202020204" pitchFamily="34" charset="0"/>
              <a:buChar char="•"/>
            </a:pPr>
            <a:r>
              <a:rPr lang="en-GB" b="1" baseline="0" dirty="0" smtClean="0"/>
              <a:t>In fact the DPT is a </a:t>
            </a:r>
            <a:r>
              <a:rPr lang="en-GB" b="1" spc="15" dirty="0" smtClean="0">
                <a:solidFill>
                  <a:srgbClr val="333335"/>
                </a:solidFill>
                <a:latin typeface="Arial" panose="020B0604020202020204" pitchFamily="34" charset="0"/>
                <a:ea typeface="Calibri" panose="020F0502020204030204" pitchFamily="34" charset="0"/>
              </a:rPr>
              <a:t>portal to everything; the sector pages linking to the National Employer Partnerships pages, the Specialist Support pages linking to national websites and the Vulnerability and Disadvantaged customers information e.g.</a:t>
            </a:r>
            <a:r>
              <a:rPr lang="en-GB" b="1" spc="15" baseline="0" dirty="0" smtClean="0">
                <a:solidFill>
                  <a:srgbClr val="333335"/>
                </a:solidFill>
                <a:latin typeface="Arial" panose="020B0604020202020204" pitchFamily="34" charset="0"/>
                <a:ea typeface="Calibri" panose="020F0502020204030204" pitchFamily="34" charset="0"/>
              </a:rPr>
              <a:t> local charities, organisations, food banks etc.. </a:t>
            </a:r>
            <a:endParaRPr lang="en-GB" b="1" dirty="0"/>
          </a:p>
        </p:txBody>
      </p:sp>
      <p:sp>
        <p:nvSpPr>
          <p:cNvPr id="4" name="Slide Number Placeholder 3"/>
          <p:cNvSpPr>
            <a:spLocks noGrp="1"/>
          </p:cNvSpPr>
          <p:nvPr>
            <p:ph type="sldNum" sz="quarter" idx="10"/>
          </p:nvPr>
        </p:nvSpPr>
        <p:spPr/>
        <p:txBody>
          <a:bodyPr/>
          <a:lstStyle/>
          <a:p>
            <a:fld id="{A7B24995-FC57-44DE-B56D-97EE610969E5}" type="slidenum">
              <a:rPr lang="en-GB" smtClean="0"/>
              <a:t>3</a:t>
            </a:fld>
            <a:endParaRPr lang="en-GB"/>
          </a:p>
        </p:txBody>
      </p:sp>
    </p:spTree>
    <p:extLst>
      <p:ext uri="{BB962C8B-B14F-4D97-AF65-F5344CB8AC3E}">
        <p14:creationId xmlns:p14="http://schemas.microsoft.com/office/powerpoint/2010/main" val="3601608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Speaker</a:t>
            </a:r>
            <a:r>
              <a:rPr lang="en-GB" b="1" baseline="0" dirty="0" smtClean="0"/>
              <a:t> Notes</a:t>
            </a:r>
          </a:p>
          <a:p>
            <a:r>
              <a:rPr lang="en-GB" b="1" baseline="0" dirty="0" smtClean="0"/>
              <a:t> </a:t>
            </a:r>
          </a:p>
          <a:p>
            <a:pPr marL="171450" indent="-171450">
              <a:buFont typeface="Arial" panose="020B0604020202020204" pitchFamily="34" charset="0"/>
              <a:buChar char="•"/>
            </a:pPr>
            <a:r>
              <a:rPr lang="en-GB" b="1" baseline="0" dirty="0" smtClean="0"/>
              <a:t>OED SDT  collaborated with operational colleague from both the jobcentre and service centre network  to develop a standard product. </a:t>
            </a:r>
          </a:p>
          <a:p>
            <a:pPr marL="171450" indent="-171450">
              <a:buFont typeface="Arial" panose="020B0604020202020204" pitchFamily="34" charset="0"/>
              <a:buChar char="•"/>
            </a:pPr>
            <a:r>
              <a:rPr lang="en-GB" b="1" baseline="0" dirty="0" smtClean="0"/>
              <a:t>We listened to their insight and opinions and looked at existing versions that had already created. </a:t>
            </a:r>
          </a:p>
          <a:p>
            <a:pPr marL="171450" indent="-171450">
              <a:buFont typeface="Arial" panose="020B0604020202020204" pitchFamily="34" charset="0"/>
              <a:buChar char="•"/>
            </a:pPr>
            <a:r>
              <a:rPr lang="en-GB" b="1" baseline="0" dirty="0" smtClean="0"/>
              <a:t>Their plans were a lot more interactive, user-friendly and held useful information for colleagues in a front facing role. </a:t>
            </a:r>
          </a:p>
          <a:p>
            <a:pPr marL="171450" indent="-171450">
              <a:buFont typeface="Arial" panose="020B0604020202020204" pitchFamily="34" charset="0"/>
              <a:buChar char="•"/>
            </a:pPr>
            <a:r>
              <a:rPr lang="en-GB" b="1" baseline="0" dirty="0" smtClean="0"/>
              <a:t>We took sections of each plan to create a standard toolkit.  </a:t>
            </a:r>
          </a:p>
          <a:p>
            <a:pPr marL="171450" indent="-171450">
              <a:buFont typeface="Arial" panose="020B0604020202020204" pitchFamily="34" charset="0"/>
              <a:buChar char="•"/>
            </a:pPr>
            <a:r>
              <a:rPr lang="en-GB" b="1" baseline="0" dirty="0" smtClean="0"/>
              <a:t>The new version is an interactive hub which signposts the user to all the necessary information required to support claimants with complex needs. </a:t>
            </a:r>
          </a:p>
          <a:p>
            <a:pPr marL="171450" indent="-171450">
              <a:buFont typeface="Arial" panose="020B0604020202020204" pitchFamily="34" charset="0"/>
              <a:buChar char="•"/>
            </a:pPr>
            <a:r>
              <a:rPr lang="en-GB" b="1" baseline="0" dirty="0" smtClean="0"/>
              <a:t>The Product has already been piloted in different areas. Feedback is excellent and the product has been well received. </a:t>
            </a:r>
          </a:p>
          <a:p>
            <a:pPr marL="171450" indent="-171450">
              <a:buFont typeface="Arial" panose="020B0604020202020204" pitchFamily="34" charset="0"/>
              <a:buChar char="•"/>
            </a:pPr>
            <a:r>
              <a:rPr lang="en-GB" b="1" baseline="0" dirty="0" smtClean="0"/>
              <a:t>We are currently working with colleagues in WA who are trialling the toolkit in one of their areas.        </a:t>
            </a:r>
            <a:endParaRPr lang="en-GB" b="1" dirty="0"/>
          </a:p>
        </p:txBody>
      </p:sp>
      <p:sp>
        <p:nvSpPr>
          <p:cNvPr id="4" name="Slide Number Placeholder 3"/>
          <p:cNvSpPr>
            <a:spLocks noGrp="1"/>
          </p:cNvSpPr>
          <p:nvPr>
            <p:ph type="sldNum" sz="quarter" idx="10"/>
          </p:nvPr>
        </p:nvSpPr>
        <p:spPr/>
        <p:txBody>
          <a:bodyPr/>
          <a:lstStyle/>
          <a:p>
            <a:fld id="{A7B24995-FC57-44DE-B56D-97EE610969E5}" type="slidenum">
              <a:rPr lang="en-GB" smtClean="0"/>
              <a:t>4</a:t>
            </a:fld>
            <a:endParaRPr lang="en-GB"/>
          </a:p>
        </p:txBody>
      </p:sp>
    </p:spTree>
    <p:extLst>
      <p:ext uri="{BB962C8B-B14F-4D97-AF65-F5344CB8AC3E}">
        <p14:creationId xmlns:p14="http://schemas.microsoft.com/office/powerpoint/2010/main" val="315219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sz="1400" b="1" kern="1200" dirty="0" smtClean="0">
                <a:solidFill>
                  <a:schemeClr val="tx1"/>
                </a:solidFill>
                <a:effectLst/>
                <a:latin typeface="+mn-lt"/>
                <a:ea typeface="+mn-ea"/>
                <a:cs typeface="+mn-cs"/>
              </a:rPr>
              <a:t>The Home Page tab hosts information and provision for the main complex needs groups. This information can be tailored for the</a:t>
            </a:r>
            <a:r>
              <a:rPr lang="en-GB" sz="1400" b="1" kern="1200" baseline="0" dirty="0" smtClean="0">
                <a:solidFill>
                  <a:schemeClr val="tx1"/>
                </a:solidFill>
                <a:effectLst/>
                <a:latin typeface="+mn-lt"/>
                <a:ea typeface="+mn-ea"/>
                <a:cs typeface="+mn-cs"/>
              </a:rPr>
              <a:t> </a:t>
            </a:r>
            <a:r>
              <a:rPr lang="en-GB" sz="1400" b="1" kern="1200" dirty="0" smtClean="0">
                <a:solidFill>
                  <a:schemeClr val="tx1"/>
                </a:solidFill>
                <a:effectLst/>
                <a:latin typeface="+mn-lt"/>
                <a:ea typeface="+mn-ea"/>
                <a:cs typeface="+mn-cs"/>
              </a:rPr>
              <a:t>site. (talk through</a:t>
            </a:r>
            <a:r>
              <a:rPr lang="en-GB" sz="1400" b="1" kern="1200" baseline="0" dirty="0" smtClean="0">
                <a:solidFill>
                  <a:schemeClr val="tx1"/>
                </a:solidFill>
                <a:effectLst/>
                <a:latin typeface="+mn-lt"/>
                <a:ea typeface="+mn-ea"/>
                <a:cs typeface="+mn-cs"/>
              </a:rPr>
              <a:t> the icons) </a:t>
            </a:r>
            <a:endParaRPr lang="en-GB" sz="14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400" b="1" kern="1200" dirty="0" smtClean="0">
                <a:solidFill>
                  <a:schemeClr val="tx1"/>
                </a:solidFill>
                <a:effectLst/>
                <a:latin typeface="+mn-lt"/>
                <a:ea typeface="+mn-ea"/>
                <a:cs typeface="+mn-cs"/>
              </a:rPr>
              <a:t>The Events tab on the toolkit is</a:t>
            </a:r>
            <a:r>
              <a:rPr lang="en-GB" sz="1400" b="1" kern="1200" baseline="0" dirty="0" smtClean="0">
                <a:solidFill>
                  <a:schemeClr val="tx1"/>
                </a:solidFill>
                <a:effectLst/>
                <a:latin typeface="+mn-lt"/>
                <a:ea typeface="+mn-ea"/>
                <a:cs typeface="+mn-cs"/>
              </a:rPr>
              <a:t> </a:t>
            </a:r>
            <a:r>
              <a:rPr lang="en-GB" sz="1400" b="1" kern="1200" dirty="0" smtClean="0">
                <a:solidFill>
                  <a:schemeClr val="tx1"/>
                </a:solidFill>
                <a:effectLst/>
                <a:latin typeface="+mn-lt"/>
                <a:ea typeface="+mn-ea"/>
                <a:cs typeface="+mn-cs"/>
              </a:rPr>
              <a:t>designed to record all your local events and activities. This can include any up-skilling sessions, or partnership/community events. This information may be useful to your linked service centre and other sites, who may ask to attend and send a representative.  </a:t>
            </a:r>
          </a:p>
          <a:p>
            <a:pPr marL="171450" indent="-171450">
              <a:buFont typeface="Arial" panose="020B0604020202020204" pitchFamily="34" charset="0"/>
              <a:buChar char="•"/>
            </a:pPr>
            <a:r>
              <a:rPr lang="en-GB" sz="1400" b="1" kern="1200" dirty="0" smtClean="0">
                <a:solidFill>
                  <a:schemeClr val="tx1"/>
                </a:solidFill>
                <a:effectLst/>
                <a:latin typeface="+mn-lt"/>
                <a:ea typeface="+mn-ea"/>
                <a:cs typeface="+mn-cs"/>
              </a:rPr>
              <a:t>The Action Plan tab is designed to record any complex needs issues/gaps identified at your site</a:t>
            </a:r>
            <a:r>
              <a:rPr lang="en-GB" sz="1400" b="1" kern="1200" baseline="0" dirty="0" smtClean="0">
                <a:solidFill>
                  <a:schemeClr val="tx1"/>
                </a:solidFill>
                <a:effectLst/>
                <a:latin typeface="+mn-lt"/>
                <a:ea typeface="+mn-ea"/>
                <a:cs typeface="+mn-cs"/>
              </a:rPr>
              <a:t> </a:t>
            </a:r>
            <a:r>
              <a:rPr lang="en-GB" sz="1400" b="1" kern="1200" dirty="0" smtClean="0">
                <a:solidFill>
                  <a:schemeClr val="tx1"/>
                </a:solidFill>
                <a:effectLst/>
                <a:latin typeface="+mn-lt"/>
                <a:ea typeface="+mn-ea"/>
                <a:cs typeface="+mn-cs"/>
              </a:rPr>
              <a:t>and the actions you are taking to resolve them. This information may be useful to other sites who are experiencing similar issues. It can also be used as an audit trail of actions taken in your area to support claimants with complex needs. </a:t>
            </a:r>
          </a:p>
          <a:p>
            <a:endParaRPr lang="en-GB"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A7B24995-FC57-44DE-B56D-97EE610969E5}" type="slidenum">
              <a:rPr lang="en-GB" smtClean="0"/>
              <a:t>5</a:t>
            </a:fld>
            <a:endParaRPr lang="en-GB"/>
          </a:p>
        </p:txBody>
      </p:sp>
    </p:spTree>
    <p:extLst>
      <p:ext uri="{BB962C8B-B14F-4D97-AF65-F5344CB8AC3E}">
        <p14:creationId xmlns:p14="http://schemas.microsoft.com/office/powerpoint/2010/main" val="1583454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smtClean="0"/>
              <a:t>Key messages </a:t>
            </a:r>
          </a:p>
          <a:p>
            <a:endParaRPr lang="en-GB"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We have designed a governance route</a:t>
            </a:r>
            <a:r>
              <a:rPr lang="en-GB" sz="1200" b="1" kern="1200" baseline="0" dirty="0" smtClean="0">
                <a:solidFill>
                  <a:schemeClr val="tx1"/>
                </a:solidFill>
                <a:effectLst/>
                <a:latin typeface="+mn-lt"/>
                <a:ea typeface="+mn-ea"/>
                <a:cs typeface="+mn-cs"/>
              </a:rPr>
              <a:t> and a</a:t>
            </a:r>
            <a:r>
              <a:rPr lang="en-GB" sz="1200" b="1" kern="1200" dirty="0" smtClean="0">
                <a:solidFill>
                  <a:schemeClr val="tx1"/>
                </a:solidFill>
                <a:effectLst/>
                <a:latin typeface="+mn-lt"/>
                <a:ea typeface="+mn-ea"/>
                <a:cs typeface="+mn-cs"/>
              </a:rPr>
              <a:t>ny Ideas</a:t>
            </a:r>
            <a:r>
              <a:rPr lang="en-GB" sz="1200" b="1" kern="1200" baseline="0" dirty="0" smtClean="0">
                <a:solidFill>
                  <a:schemeClr val="tx1"/>
                </a:solidFill>
                <a:effectLst/>
                <a:latin typeface="+mn-lt"/>
                <a:ea typeface="+mn-ea"/>
                <a:cs typeface="+mn-cs"/>
              </a:rPr>
              <a:t> or suggestions to</a:t>
            </a:r>
            <a:r>
              <a:rPr lang="en-GB" sz="1200" b="1" kern="1200" dirty="0" smtClean="0">
                <a:solidFill>
                  <a:schemeClr val="tx1"/>
                </a:solidFill>
                <a:effectLst/>
                <a:latin typeface="+mn-lt"/>
                <a:ea typeface="+mn-ea"/>
                <a:cs typeface="+mn-cs"/>
              </a:rPr>
              <a:t> improve to toolkit should be captured on the toolkit change request template and sent to the complex needs toolkit inbox:.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dirty="0" smtClean="0">
                <a:solidFill>
                  <a:schemeClr val="tx1"/>
                </a:solidFill>
                <a:effectLst/>
                <a:latin typeface="+mn-lt"/>
                <a:ea typeface="+mn-ea"/>
                <a:cs typeface="+mn-cs"/>
              </a:rPr>
              <a:t>All agreed changes</a:t>
            </a:r>
            <a:r>
              <a:rPr lang="en-GB" sz="1200" b="1" kern="1200" baseline="0" dirty="0" smtClean="0">
                <a:solidFill>
                  <a:schemeClr val="tx1"/>
                </a:solidFill>
                <a:effectLst/>
                <a:latin typeface="+mn-lt"/>
                <a:ea typeface="+mn-ea"/>
                <a:cs typeface="+mn-cs"/>
              </a:rPr>
              <a:t> and any</a:t>
            </a:r>
            <a:r>
              <a:rPr lang="en-GB" sz="1200" b="1" kern="1200" dirty="0" smtClean="0">
                <a:solidFill>
                  <a:schemeClr val="tx1"/>
                </a:solidFill>
                <a:effectLst/>
                <a:latin typeface="+mn-lt"/>
                <a:ea typeface="+mn-ea"/>
                <a:cs typeface="+mn-cs"/>
              </a:rPr>
              <a:t> best practises will be communicated via the Complex Needs Social intranet</a:t>
            </a:r>
            <a:r>
              <a:rPr lang="en-GB" sz="1200" b="1" kern="1200" baseline="0" dirty="0" smtClean="0">
                <a:solidFill>
                  <a:schemeClr val="tx1"/>
                </a:solidFill>
                <a:effectLst/>
                <a:latin typeface="+mn-lt"/>
                <a:ea typeface="+mn-ea"/>
                <a:cs typeface="+mn-cs"/>
              </a:rPr>
              <a:t> group.</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baseline="0" dirty="0" smtClean="0">
                <a:solidFill>
                  <a:schemeClr val="tx1"/>
                </a:solidFill>
                <a:effectLst/>
                <a:latin typeface="+mn-lt"/>
                <a:ea typeface="+mn-ea"/>
                <a:cs typeface="+mn-cs"/>
              </a:rPr>
              <a:t>We advise that Sites appoint a nominated SPOC who will be responsible for maintaining the toolkit, adding hyperlinks to support/DPT, ensuring action points are progressed and the calendar is updated, regularly checking the social intranet group.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baseline="0" dirty="0" smtClean="0">
                <a:solidFill>
                  <a:schemeClr val="tx1"/>
                </a:solidFill>
                <a:effectLst/>
                <a:latin typeface="+mn-lt"/>
                <a:ea typeface="+mn-ea"/>
                <a:cs typeface="+mn-cs"/>
              </a:rPr>
              <a:t>All Toolkits will be housed in a new Public Shared Folder which is organised by group and by district. We are aware that colleagues may not know which group or district a site belongs to so colleagues can search for a toolkit by putting the site name in the search field in the tool bar as they would in any shared folder.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baseline="0" dirty="0" smtClean="0">
                <a:solidFill>
                  <a:schemeClr val="tx1"/>
                </a:solidFill>
                <a:effectLst/>
                <a:latin typeface="+mn-lt"/>
                <a:ea typeface="+mn-ea"/>
                <a:cs typeface="+mn-cs"/>
              </a:rPr>
              <a:t>FOI – Recently a number FOI request for the complex needs toolkit have been received.  Whilst it is fine to share the toolkit, due to its nature of being a series of hyperlinks to the DPT, it wouldn’t work outside of the business.  Best practice so far has been to invite third parties in to see it working in office.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b="1" dirty="0"/>
          </a:p>
        </p:txBody>
      </p:sp>
      <p:sp>
        <p:nvSpPr>
          <p:cNvPr id="4" name="Slide Number Placeholder 3"/>
          <p:cNvSpPr>
            <a:spLocks noGrp="1"/>
          </p:cNvSpPr>
          <p:nvPr>
            <p:ph type="sldNum" sz="quarter" idx="10"/>
          </p:nvPr>
        </p:nvSpPr>
        <p:spPr/>
        <p:txBody>
          <a:bodyPr/>
          <a:lstStyle/>
          <a:p>
            <a:fld id="{A7B24995-FC57-44DE-B56D-97EE610969E5}" type="slidenum">
              <a:rPr lang="en-GB" smtClean="0"/>
              <a:t>6</a:t>
            </a:fld>
            <a:endParaRPr lang="en-GB"/>
          </a:p>
        </p:txBody>
      </p:sp>
    </p:spTree>
    <p:extLst>
      <p:ext uri="{BB962C8B-B14F-4D97-AF65-F5344CB8AC3E}">
        <p14:creationId xmlns:p14="http://schemas.microsoft.com/office/powerpoint/2010/main" val="4023110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B24995-FC57-44DE-B56D-97EE610969E5}" type="slidenum">
              <a:rPr lang="en-GB" smtClean="0"/>
              <a:t>7</a:t>
            </a:fld>
            <a:endParaRPr lang="en-GB"/>
          </a:p>
        </p:txBody>
      </p:sp>
    </p:spTree>
    <p:extLst>
      <p:ext uri="{BB962C8B-B14F-4D97-AF65-F5344CB8AC3E}">
        <p14:creationId xmlns:p14="http://schemas.microsoft.com/office/powerpoint/2010/main" val="33987171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descr="commscentre1"/>
          <p:cNvPicPr>
            <a:picLocks noChangeAspect="1" noChangeArrowheads="1"/>
          </p:cNvPicPr>
          <p:nvPr/>
        </p:nvPicPr>
        <p:blipFill>
          <a:blip r:embed="rId2">
            <a:extLst>
              <a:ext uri="{28A0092B-C50C-407E-A947-70E740481C1C}">
                <a14:useLocalDpi xmlns:a14="http://schemas.microsoft.com/office/drawing/2010/main" val="0"/>
              </a:ext>
            </a:extLst>
          </a:blip>
          <a:srcRect l="9267" t="11617" r="56169" b="16977"/>
          <a:stretch>
            <a:fillRect/>
          </a:stretch>
        </p:blipFill>
        <p:spPr bwMode="auto">
          <a:xfrm>
            <a:off x="6318251" y="1"/>
            <a:ext cx="5873749" cy="685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31"/>
          <p:cNvGrpSpPr>
            <a:grpSpLocks/>
          </p:cNvGrpSpPr>
          <p:nvPr/>
        </p:nvGrpSpPr>
        <p:grpSpPr bwMode="auto">
          <a:xfrm>
            <a:off x="-12700" y="-1588"/>
            <a:ext cx="8352367" cy="6858001"/>
            <a:chOff x="-6" y="-1"/>
            <a:chExt cx="3946" cy="4320"/>
          </a:xfrm>
        </p:grpSpPr>
        <p:sp>
          <p:nvSpPr>
            <p:cNvPr id="6" name="Freeform 28"/>
            <p:cNvSpPr>
              <a:spLocks/>
            </p:cNvSpPr>
            <p:nvPr/>
          </p:nvSpPr>
          <p:spPr bwMode="auto">
            <a:xfrm>
              <a:off x="-6" y="0"/>
              <a:ext cx="3744" cy="4314"/>
            </a:xfrm>
            <a:custGeom>
              <a:avLst/>
              <a:gdLst>
                <a:gd name="T0" fmla="*/ 0 w 3660"/>
                <a:gd name="T1" fmla="*/ 0 h 4326"/>
                <a:gd name="T2" fmla="*/ 17647 w 3660"/>
                <a:gd name="T3" fmla="*/ 0 h 4326"/>
                <a:gd name="T4" fmla="*/ 18329 w 3660"/>
                <a:gd name="T5" fmla="*/ 1780 h 4326"/>
                <a:gd name="T6" fmla="*/ 12595 w 3660"/>
                <a:gd name="T7" fmla="*/ 3552 h 4326"/>
                <a:gd name="T8" fmla="*/ 0 w 3660"/>
                <a:gd name="T9" fmla="*/ 3543 h 4326"/>
                <a:gd name="T10" fmla="*/ 0 w 3660"/>
                <a:gd name="T11" fmla="*/ 0 h 432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660" h="4326">
                  <a:moveTo>
                    <a:pt x="0" y="0"/>
                  </a:moveTo>
                  <a:lnTo>
                    <a:pt x="3522" y="0"/>
                  </a:lnTo>
                  <a:lnTo>
                    <a:pt x="3660" y="2166"/>
                  </a:lnTo>
                  <a:lnTo>
                    <a:pt x="2514" y="4326"/>
                  </a:lnTo>
                  <a:lnTo>
                    <a:pt x="0" y="4315"/>
                  </a:lnTo>
                  <a:lnTo>
                    <a:pt x="0" y="0"/>
                  </a:lnTo>
                  <a:close/>
                </a:path>
              </a:pathLst>
            </a:custGeom>
            <a:solidFill>
              <a:schemeClr val="bg1"/>
            </a:solidFill>
            <a:ln>
              <a:noFill/>
            </a:ln>
            <a:effectLst/>
            <a:extLst>
              <a:ext uri="{91240B29-F687-4F45-9708-019B960494DF}">
                <a14:hiddenLine xmlns:a14="http://schemas.microsoft.com/office/drawing/2010/main" w="9525" cap="flat" cmpd="sng">
                  <a:solidFill>
                    <a:schemeClr val="tx1"/>
                  </a:solidFill>
                  <a:prstDash val="solid"/>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457200" eaLnBrk="0" fontAlgn="base" hangingPunct="0">
                <a:spcBef>
                  <a:spcPct val="0"/>
                </a:spcBef>
                <a:spcAft>
                  <a:spcPct val="0"/>
                </a:spcAft>
              </a:pPr>
              <a:endParaRPr lang="en-GB" dirty="0">
                <a:solidFill>
                  <a:prstClr val="black"/>
                </a:solidFill>
                <a:latin typeface="Arial" charset="0"/>
              </a:endParaRPr>
            </a:p>
          </p:txBody>
        </p:sp>
        <p:grpSp>
          <p:nvGrpSpPr>
            <p:cNvPr id="7" name="Group 21"/>
            <p:cNvGrpSpPr>
              <a:grpSpLocks/>
            </p:cNvGrpSpPr>
            <p:nvPr/>
          </p:nvGrpSpPr>
          <p:grpSpPr bwMode="auto">
            <a:xfrm flipH="1">
              <a:off x="2523" y="-1"/>
              <a:ext cx="1417" cy="4320"/>
              <a:chOff x="1348" y="1080"/>
              <a:chExt cx="1121" cy="4320"/>
            </a:xfrm>
          </p:grpSpPr>
          <p:sp>
            <p:nvSpPr>
              <p:cNvPr id="8" name="Freeform 22"/>
              <p:cNvSpPr>
                <a:spLocks/>
              </p:cNvSpPr>
              <p:nvPr/>
            </p:nvSpPr>
            <p:spPr bwMode="auto">
              <a:xfrm flipH="1">
                <a:off x="1424" y="2329"/>
                <a:ext cx="133" cy="1396"/>
              </a:xfrm>
              <a:custGeom>
                <a:avLst/>
                <a:gdLst>
                  <a:gd name="T0" fmla="*/ 0 w 132"/>
                  <a:gd name="T1" fmla="*/ 2147483647 h 985"/>
                  <a:gd name="T2" fmla="*/ 142 w 132"/>
                  <a:gd name="T3" fmla="*/ 2147483647 h 985"/>
                  <a:gd name="T4" fmla="*/ 142 w 132"/>
                  <a:gd name="T5" fmla="*/ 2147483647 h 985"/>
                  <a:gd name="T6" fmla="*/ 145 w 132"/>
                  <a:gd name="T7" fmla="*/ 2147483647 h 985"/>
                  <a:gd name="T8" fmla="*/ 208 w 132"/>
                  <a:gd name="T9" fmla="*/ 2147483647 h 985"/>
                  <a:gd name="T10" fmla="*/ 208 w 132"/>
                  <a:gd name="T11" fmla="*/ 0 h 985"/>
                  <a:gd name="T12" fmla="*/ 0 w 132"/>
                  <a:gd name="T13" fmla="*/ 2147483647 h 9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2" h="985">
                    <a:moveTo>
                      <a:pt x="0" y="535"/>
                    </a:moveTo>
                    <a:cubicBezTo>
                      <a:pt x="0" y="535"/>
                      <a:pt x="62" y="793"/>
                      <a:pt x="71" y="984"/>
                    </a:cubicBezTo>
                    <a:cubicBezTo>
                      <a:pt x="71" y="985"/>
                      <a:pt x="71" y="985"/>
                      <a:pt x="71" y="985"/>
                    </a:cubicBezTo>
                    <a:cubicBezTo>
                      <a:pt x="72" y="972"/>
                      <a:pt x="73" y="955"/>
                      <a:pt x="74" y="934"/>
                    </a:cubicBezTo>
                    <a:cubicBezTo>
                      <a:pt x="78" y="854"/>
                      <a:pt x="132" y="2"/>
                      <a:pt x="132" y="2"/>
                    </a:cubicBezTo>
                    <a:cubicBezTo>
                      <a:pt x="132" y="0"/>
                      <a:pt x="132" y="0"/>
                      <a:pt x="132" y="0"/>
                    </a:cubicBezTo>
                    <a:cubicBezTo>
                      <a:pt x="111" y="173"/>
                      <a:pt x="70" y="353"/>
                      <a:pt x="0" y="535"/>
                    </a:cubicBezTo>
                  </a:path>
                </a:pathLst>
              </a:custGeom>
              <a:solidFill>
                <a:srgbClr val="0043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9" name="Freeform 23"/>
              <p:cNvSpPr>
                <a:spLocks/>
              </p:cNvSpPr>
              <p:nvPr/>
            </p:nvSpPr>
            <p:spPr bwMode="auto">
              <a:xfrm>
                <a:off x="1348" y="1080"/>
                <a:ext cx="460" cy="2009"/>
              </a:xfrm>
              <a:custGeom>
                <a:avLst/>
                <a:gdLst>
                  <a:gd name="T0" fmla="*/ 208 w 460"/>
                  <a:gd name="T1" fmla="*/ 2006 h 2009"/>
                  <a:gd name="T2" fmla="*/ 209 w 460"/>
                  <a:gd name="T3" fmla="*/ 2009 h 2009"/>
                  <a:gd name="T4" fmla="*/ 358 w 460"/>
                  <a:gd name="T5" fmla="*/ 0 h 2009"/>
                  <a:gd name="T6" fmla="*/ 114 w 460"/>
                  <a:gd name="T7" fmla="*/ 0 h 2009"/>
                  <a:gd name="T8" fmla="*/ 208 w 460"/>
                  <a:gd name="T9" fmla="*/ 2006 h 2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0" h="2009">
                    <a:moveTo>
                      <a:pt x="208" y="2006"/>
                    </a:moveTo>
                    <a:cubicBezTo>
                      <a:pt x="209" y="2009"/>
                      <a:pt x="209" y="2009"/>
                      <a:pt x="209" y="2009"/>
                    </a:cubicBezTo>
                    <a:cubicBezTo>
                      <a:pt x="209" y="2009"/>
                      <a:pt x="460" y="908"/>
                      <a:pt x="358" y="0"/>
                    </a:cubicBezTo>
                    <a:cubicBezTo>
                      <a:pt x="114" y="1"/>
                      <a:pt x="114" y="0"/>
                      <a:pt x="114" y="0"/>
                    </a:cubicBezTo>
                    <a:cubicBezTo>
                      <a:pt x="44" y="518"/>
                      <a:pt x="0" y="1255"/>
                      <a:pt x="208" y="2006"/>
                    </a:cubicBezTo>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0" name="Freeform 24"/>
              <p:cNvSpPr>
                <a:spLocks/>
              </p:cNvSpPr>
              <p:nvPr/>
            </p:nvSpPr>
            <p:spPr bwMode="auto">
              <a:xfrm flipH="1">
                <a:off x="1474" y="3086"/>
                <a:ext cx="995" cy="2314"/>
              </a:xfrm>
              <a:custGeom>
                <a:avLst/>
                <a:gdLst>
                  <a:gd name="T0" fmla="*/ 1605 w 987"/>
                  <a:gd name="T1" fmla="*/ 0 h 1632"/>
                  <a:gd name="T2" fmla="*/ 1732 w 987"/>
                  <a:gd name="T3" fmla="*/ 2147483647 h 1632"/>
                  <a:gd name="T4" fmla="*/ 1730 w 987"/>
                  <a:gd name="T5" fmla="*/ 2147483647 h 1632"/>
                  <a:gd name="T6" fmla="*/ 1431 w 987"/>
                  <a:gd name="T7" fmla="*/ 2147483647 h 1632"/>
                  <a:gd name="T8" fmla="*/ 854 w 987"/>
                  <a:gd name="T9" fmla="*/ 2147483647 h 1632"/>
                  <a:gd name="T10" fmla="*/ 0 w 987"/>
                  <a:gd name="T11" fmla="*/ 2147483647 h 1632"/>
                  <a:gd name="T12" fmla="*/ 1580 w 987"/>
                  <a:gd name="T13" fmla="*/ 2147483647 h 1632"/>
                  <a:gd name="T14" fmla="*/ 1605 w 987"/>
                  <a:gd name="T15" fmla="*/ 0 h 16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7" h="1632">
                    <a:moveTo>
                      <a:pt x="905" y="0"/>
                    </a:moveTo>
                    <a:cubicBezTo>
                      <a:pt x="905" y="0"/>
                      <a:pt x="987" y="340"/>
                      <a:pt x="977" y="528"/>
                    </a:cubicBezTo>
                    <a:cubicBezTo>
                      <a:pt x="976" y="529"/>
                      <a:pt x="976" y="529"/>
                      <a:pt x="976" y="529"/>
                    </a:cubicBezTo>
                    <a:cubicBezTo>
                      <a:pt x="976" y="529"/>
                      <a:pt x="962" y="825"/>
                      <a:pt x="806" y="1092"/>
                    </a:cubicBezTo>
                    <a:cubicBezTo>
                      <a:pt x="695" y="1281"/>
                      <a:pt x="556" y="1512"/>
                      <a:pt x="483" y="1632"/>
                    </a:cubicBezTo>
                    <a:cubicBezTo>
                      <a:pt x="0" y="1632"/>
                      <a:pt x="0" y="1632"/>
                      <a:pt x="0" y="1632"/>
                    </a:cubicBezTo>
                    <a:cubicBezTo>
                      <a:pt x="187" y="1320"/>
                      <a:pt x="700" y="527"/>
                      <a:pt x="892" y="33"/>
                    </a:cubicBezTo>
                    <a:lnTo>
                      <a:pt x="905" y="0"/>
                    </a:lnTo>
                    <a:close/>
                  </a:path>
                </a:pathLst>
              </a:custGeom>
              <a:solidFill>
                <a:srgbClr val="005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grpSp>
      </p:grpSp>
      <p:grpSp>
        <p:nvGrpSpPr>
          <p:cNvPr id="11" name="Group 32"/>
          <p:cNvGrpSpPr>
            <a:grpSpLocks noChangeAspect="1"/>
          </p:cNvGrpSpPr>
          <p:nvPr/>
        </p:nvGrpSpPr>
        <p:grpSpPr bwMode="auto">
          <a:xfrm>
            <a:off x="543984" y="414338"/>
            <a:ext cx="2836333" cy="539750"/>
            <a:chOff x="406" y="311"/>
            <a:chExt cx="1786" cy="453"/>
          </a:xfrm>
        </p:grpSpPr>
        <p:sp>
          <p:nvSpPr>
            <p:cNvPr id="12" name="Freeform 33"/>
            <p:cNvSpPr>
              <a:spLocks noChangeAspect="1"/>
            </p:cNvSpPr>
            <p:nvPr/>
          </p:nvSpPr>
          <p:spPr bwMode="auto">
            <a:xfrm>
              <a:off x="1251" y="408"/>
              <a:ext cx="140" cy="154"/>
            </a:xfrm>
            <a:custGeom>
              <a:avLst/>
              <a:gdLst>
                <a:gd name="T0" fmla="*/ 2147483647 w 106"/>
                <a:gd name="T1" fmla="*/ 0 h 116"/>
                <a:gd name="T2" fmla="*/ 2147483647 w 106"/>
                <a:gd name="T3" fmla="*/ 2147483647 h 116"/>
                <a:gd name="T4" fmla="*/ 2147483647 w 106"/>
                <a:gd name="T5" fmla="*/ 2147483647 h 116"/>
                <a:gd name="T6" fmla="*/ 2147483647 w 106"/>
                <a:gd name="T7" fmla="*/ 2147483647 h 116"/>
                <a:gd name="T8" fmla="*/ 0 w 106"/>
                <a:gd name="T9" fmla="*/ 2147483647 h 116"/>
                <a:gd name="T10" fmla="*/ 1159130959 w 106"/>
                <a:gd name="T11" fmla="*/ 2147483647 h 116"/>
                <a:gd name="T12" fmla="*/ 2147483647 w 106"/>
                <a:gd name="T13" fmla="*/ 0 h 116"/>
                <a:gd name="T14" fmla="*/ 2147483647 w 106"/>
                <a:gd name="T15" fmla="*/ 0 h 116"/>
                <a:gd name="T16" fmla="*/ 2147483647 w 106"/>
                <a:gd name="T17" fmla="*/ 2147483647 h 116"/>
                <a:gd name="T18" fmla="*/ 2147483647 w 106"/>
                <a:gd name="T19" fmla="*/ 2147483647 h 116"/>
                <a:gd name="T20" fmla="*/ 2147483647 w 106"/>
                <a:gd name="T21" fmla="*/ 2147483647 h 116"/>
                <a:gd name="T22" fmla="*/ 2147483647 w 106"/>
                <a:gd name="T23" fmla="*/ 2147483647 h 116"/>
                <a:gd name="T24" fmla="*/ 2147483647 w 106"/>
                <a:gd name="T25" fmla="*/ 2147483647 h 116"/>
                <a:gd name="T26" fmla="*/ 2147483647 w 106"/>
                <a:gd name="T27" fmla="*/ 0 h 116"/>
                <a:gd name="T28" fmla="*/ 2147483647 w 106"/>
                <a:gd name="T29" fmla="*/ 0 h 11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6" h="116">
                  <a:moveTo>
                    <a:pt x="106" y="0"/>
                  </a:moveTo>
                  <a:cubicBezTo>
                    <a:pt x="92" y="68"/>
                    <a:pt x="92" y="68"/>
                    <a:pt x="92" y="68"/>
                  </a:cubicBezTo>
                  <a:cubicBezTo>
                    <a:pt x="89" y="84"/>
                    <a:pt x="84" y="94"/>
                    <a:pt x="77" y="102"/>
                  </a:cubicBezTo>
                  <a:cubicBezTo>
                    <a:pt x="68" y="111"/>
                    <a:pt x="55" y="116"/>
                    <a:pt x="38" y="116"/>
                  </a:cubicBezTo>
                  <a:cubicBezTo>
                    <a:pt x="18" y="116"/>
                    <a:pt x="0" y="107"/>
                    <a:pt x="0" y="85"/>
                  </a:cubicBezTo>
                  <a:cubicBezTo>
                    <a:pt x="0" y="81"/>
                    <a:pt x="1" y="74"/>
                    <a:pt x="3" y="66"/>
                  </a:cubicBezTo>
                  <a:cubicBezTo>
                    <a:pt x="17" y="0"/>
                    <a:pt x="17" y="0"/>
                    <a:pt x="17" y="0"/>
                  </a:cubicBezTo>
                  <a:cubicBezTo>
                    <a:pt x="42" y="0"/>
                    <a:pt x="42" y="0"/>
                    <a:pt x="42" y="0"/>
                  </a:cubicBezTo>
                  <a:cubicBezTo>
                    <a:pt x="27" y="71"/>
                    <a:pt x="27" y="71"/>
                    <a:pt x="27" y="71"/>
                  </a:cubicBezTo>
                  <a:cubicBezTo>
                    <a:pt x="26" y="75"/>
                    <a:pt x="26" y="79"/>
                    <a:pt x="26" y="82"/>
                  </a:cubicBezTo>
                  <a:cubicBezTo>
                    <a:pt x="26" y="92"/>
                    <a:pt x="33" y="97"/>
                    <a:pt x="42" y="97"/>
                  </a:cubicBezTo>
                  <a:cubicBezTo>
                    <a:pt x="49" y="97"/>
                    <a:pt x="55" y="94"/>
                    <a:pt x="59" y="89"/>
                  </a:cubicBezTo>
                  <a:cubicBezTo>
                    <a:pt x="62" y="85"/>
                    <a:pt x="65" y="79"/>
                    <a:pt x="66" y="72"/>
                  </a:cubicBezTo>
                  <a:cubicBezTo>
                    <a:pt x="82" y="0"/>
                    <a:pt x="82" y="0"/>
                    <a:pt x="82" y="0"/>
                  </a:cubicBezTo>
                  <a:lnTo>
                    <a:pt x="106"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3" name="Freeform 34"/>
            <p:cNvSpPr>
              <a:spLocks noChangeAspect="1"/>
            </p:cNvSpPr>
            <p:nvPr/>
          </p:nvSpPr>
          <p:spPr bwMode="auto">
            <a:xfrm>
              <a:off x="1390" y="441"/>
              <a:ext cx="126" cy="121"/>
            </a:xfrm>
            <a:custGeom>
              <a:avLst/>
              <a:gdLst>
                <a:gd name="T0" fmla="*/ 2147483647 w 95"/>
                <a:gd name="T1" fmla="*/ 2147483647 h 91"/>
                <a:gd name="T2" fmla="*/ 2147483647 w 95"/>
                <a:gd name="T3" fmla="*/ 2147483647 h 91"/>
                <a:gd name="T4" fmla="*/ 2147483647 w 95"/>
                <a:gd name="T5" fmla="*/ 2147483647 h 91"/>
                <a:gd name="T6" fmla="*/ 2147483647 w 95"/>
                <a:gd name="T7" fmla="*/ 2147483647 h 91"/>
                <a:gd name="T8" fmla="*/ 2147483647 w 95"/>
                <a:gd name="T9" fmla="*/ 2147483647 h 91"/>
                <a:gd name="T10" fmla="*/ 2147483647 w 95"/>
                <a:gd name="T11" fmla="*/ 2147483647 h 91"/>
                <a:gd name="T12" fmla="*/ 2147483647 w 95"/>
                <a:gd name="T13" fmla="*/ 2147483647 h 91"/>
                <a:gd name="T14" fmla="*/ 2147483647 w 95"/>
                <a:gd name="T15" fmla="*/ 2147483647 h 91"/>
                <a:gd name="T16" fmla="*/ 2147483647 w 95"/>
                <a:gd name="T17" fmla="*/ 2147483647 h 91"/>
                <a:gd name="T18" fmla="*/ 2147483647 w 95"/>
                <a:gd name="T19" fmla="*/ 2147483647 h 91"/>
                <a:gd name="T20" fmla="*/ 2147483647 w 95"/>
                <a:gd name="T21" fmla="*/ 2147483647 h 91"/>
                <a:gd name="T22" fmla="*/ 0 w 95"/>
                <a:gd name="T23" fmla="*/ 2147483647 h 91"/>
                <a:gd name="T24" fmla="*/ 2147483647 w 95"/>
                <a:gd name="T25" fmla="*/ 2147483647 h 91"/>
                <a:gd name="T26" fmla="*/ 1476160194 w 95"/>
                <a:gd name="T27" fmla="*/ 2147483647 h 91"/>
                <a:gd name="T28" fmla="*/ 2147483647 w 95"/>
                <a:gd name="T29" fmla="*/ 1296300801 h 91"/>
                <a:gd name="T30" fmla="*/ 2147483647 w 95"/>
                <a:gd name="T31" fmla="*/ 1296300801 h 91"/>
                <a:gd name="T32" fmla="*/ 2147483647 w 95"/>
                <a:gd name="T33" fmla="*/ 2147483647 h 91"/>
                <a:gd name="T34" fmla="*/ 2147483647 w 95"/>
                <a:gd name="T35" fmla="*/ 0 h 91"/>
                <a:gd name="T36" fmla="*/ 2147483647 w 95"/>
                <a:gd name="T37" fmla="*/ 2147483647 h 91"/>
                <a:gd name="T38" fmla="*/ 2147483647 w 95"/>
                <a:gd name="T39" fmla="*/ 2147483647 h 91"/>
                <a:gd name="T40" fmla="*/ 2147483647 w 95"/>
                <a:gd name="T41" fmla="*/ 2147483647 h 91"/>
                <a:gd name="T42" fmla="*/ 2147483647 w 95"/>
                <a:gd name="T43" fmla="*/ 2147483647 h 91"/>
                <a:gd name="T44" fmla="*/ 2147483647 w 95"/>
                <a:gd name="T45" fmla="*/ 2147483647 h 91"/>
                <a:gd name="T46" fmla="*/ 2147483647 w 95"/>
                <a:gd name="T47" fmla="*/ 2147483647 h 91"/>
                <a:gd name="T48" fmla="*/ 2147483647 w 95"/>
                <a:gd name="T49" fmla="*/ 2147483647 h 9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95" h="91">
                  <a:moveTo>
                    <a:pt x="92" y="86"/>
                  </a:moveTo>
                  <a:cubicBezTo>
                    <a:pt x="87" y="89"/>
                    <a:pt x="81" y="91"/>
                    <a:pt x="75" y="91"/>
                  </a:cubicBezTo>
                  <a:cubicBezTo>
                    <a:pt x="65" y="91"/>
                    <a:pt x="58" y="87"/>
                    <a:pt x="58" y="76"/>
                  </a:cubicBezTo>
                  <a:cubicBezTo>
                    <a:pt x="58" y="74"/>
                    <a:pt x="59" y="70"/>
                    <a:pt x="59" y="66"/>
                  </a:cubicBezTo>
                  <a:cubicBezTo>
                    <a:pt x="65" y="39"/>
                    <a:pt x="65" y="39"/>
                    <a:pt x="65" y="39"/>
                  </a:cubicBezTo>
                  <a:cubicBezTo>
                    <a:pt x="66" y="34"/>
                    <a:pt x="67" y="31"/>
                    <a:pt x="67" y="28"/>
                  </a:cubicBezTo>
                  <a:cubicBezTo>
                    <a:pt x="67" y="25"/>
                    <a:pt x="66" y="22"/>
                    <a:pt x="64" y="21"/>
                  </a:cubicBezTo>
                  <a:cubicBezTo>
                    <a:pt x="62" y="19"/>
                    <a:pt x="59" y="18"/>
                    <a:pt x="56" y="18"/>
                  </a:cubicBezTo>
                  <a:cubicBezTo>
                    <a:pt x="50" y="18"/>
                    <a:pt x="44" y="21"/>
                    <a:pt x="41" y="26"/>
                  </a:cubicBezTo>
                  <a:cubicBezTo>
                    <a:pt x="37" y="31"/>
                    <a:pt x="35" y="39"/>
                    <a:pt x="33" y="50"/>
                  </a:cubicBezTo>
                  <a:cubicBezTo>
                    <a:pt x="24" y="89"/>
                    <a:pt x="24" y="89"/>
                    <a:pt x="24" y="89"/>
                  </a:cubicBezTo>
                  <a:cubicBezTo>
                    <a:pt x="0" y="89"/>
                    <a:pt x="0" y="89"/>
                    <a:pt x="0" y="89"/>
                  </a:cubicBezTo>
                  <a:cubicBezTo>
                    <a:pt x="15" y="19"/>
                    <a:pt x="15" y="19"/>
                    <a:pt x="15" y="19"/>
                  </a:cubicBezTo>
                  <a:cubicBezTo>
                    <a:pt x="3" y="19"/>
                    <a:pt x="3" y="19"/>
                    <a:pt x="3" y="19"/>
                  </a:cubicBezTo>
                  <a:cubicBezTo>
                    <a:pt x="7" y="2"/>
                    <a:pt x="7" y="2"/>
                    <a:pt x="7" y="2"/>
                  </a:cubicBezTo>
                  <a:cubicBezTo>
                    <a:pt x="33" y="2"/>
                    <a:pt x="33" y="2"/>
                    <a:pt x="33" y="2"/>
                  </a:cubicBezTo>
                  <a:cubicBezTo>
                    <a:pt x="34" y="15"/>
                    <a:pt x="34" y="15"/>
                    <a:pt x="34" y="15"/>
                  </a:cubicBezTo>
                  <a:cubicBezTo>
                    <a:pt x="40" y="7"/>
                    <a:pt x="51" y="0"/>
                    <a:pt x="64" y="0"/>
                  </a:cubicBezTo>
                  <a:cubicBezTo>
                    <a:pt x="80" y="0"/>
                    <a:pt x="91" y="9"/>
                    <a:pt x="91" y="24"/>
                  </a:cubicBezTo>
                  <a:cubicBezTo>
                    <a:pt x="91" y="29"/>
                    <a:pt x="90" y="34"/>
                    <a:pt x="89" y="39"/>
                  </a:cubicBezTo>
                  <a:cubicBezTo>
                    <a:pt x="83" y="66"/>
                    <a:pt x="83" y="66"/>
                    <a:pt x="83" y="66"/>
                  </a:cubicBezTo>
                  <a:cubicBezTo>
                    <a:pt x="83" y="68"/>
                    <a:pt x="83" y="70"/>
                    <a:pt x="83" y="71"/>
                  </a:cubicBezTo>
                  <a:cubicBezTo>
                    <a:pt x="83" y="74"/>
                    <a:pt x="84" y="75"/>
                    <a:pt x="87" y="75"/>
                  </a:cubicBezTo>
                  <a:cubicBezTo>
                    <a:pt x="89" y="75"/>
                    <a:pt x="92" y="74"/>
                    <a:pt x="95" y="72"/>
                  </a:cubicBezTo>
                  <a:lnTo>
                    <a:pt x="92" y="86"/>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4" name="Freeform 35"/>
            <p:cNvSpPr>
              <a:spLocks noChangeAspect="1"/>
            </p:cNvSpPr>
            <p:nvPr/>
          </p:nvSpPr>
          <p:spPr bwMode="auto">
            <a:xfrm>
              <a:off x="1530" y="444"/>
              <a:ext cx="53" cy="118"/>
            </a:xfrm>
            <a:custGeom>
              <a:avLst/>
              <a:gdLst>
                <a:gd name="T0" fmla="*/ 2147483647 w 40"/>
                <a:gd name="T1" fmla="*/ 0 h 89"/>
                <a:gd name="T2" fmla="*/ 2147483647 w 40"/>
                <a:gd name="T3" fmla="*/ 2147483647 h 89"/>
                <a:gd name="T4" fmla="*/ 2147483647 w 40"/>
                <a:gd name="T5" fmla="*/ 2147483647 h 89"/>
                <a:gd name="T6" fmla="*/ 2147483647 w 40"/>
                <a:gd name="T7" fmla="*/ 2147483647 h 89"/>
                <a:gd name="T8" fmla="*/ 2147483647 w 40"/>
                <a:gd name="T9" fmla="*/ 2147483647 h 89"/>
                <a:gd name="T10" fmla="*/ 2147483647 w 40"/>
                <a:gd name="T11" fmla="*/ 2147483647 h 89"/>
                <a:gd name="T12" fmla="*/ 2147483647 w 40"/>
                <a:gd name="T13" fmla="*/ 2147483647 h 89"/>
                <a:gd name="T14" fmla="*/ 1 w 40"/>
                <a:gd name="T15" fmla="*/ 2147483647 h 89"/>
                <a:gd name="T16" fmla="*/ 1052833074 w 40"/>
                <a:gd name="T17" fmla="*/ 2147483647 h 89"/>
                <a:gd name="T18" fmla="*/ 2147483647 w 40"/>
                <a:gd name="T19" fmla="*/ 2147483647 h 89"/>
                <a:gd name="T20" fmla="*/ 0 w 40"/>
                <a:gd name="T21" fmla="*/ 2147483647 h 89"/>
                <a:gd name="T22" fmla="*/ 1848380065 w 40"/>
                <a:gd name="T23" fmla="*/ 0 h 89"/>
                <a:gd name="T24" fmla="*/ 2147483647 w 40"/>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0" h="89">
                  <a:moveTo>
                    <a:pt x="40" y="0"/>
                  </a:moveTo>
                  <a:cubicBezTo>
                    <a:pt x="26" y="64"/>
                    <a:pt x="26" y="64"/>
                    <a:pt x="26" y="64"/>
                  </a:cubicBezTo>
                  <a:cubicBezTo>
                    <a:pt x="26" y="66"/>
                    <a:pt x="25" y="68"/>
                    <a:pt x="25" y="69"/>
                  </a:cubicBezTo>
                  <a:cubicBezTo>
                    <a:pt x="25" y="72"/>
                    <a:pt x="27" y="73"/>
                    <a:pt x="29" y="73"/>
                  </a:cubicBezTo>
                  <a:cubicBezTo>
                    <a:pt x="32" y="73"/>
                    <a:pt x="35" y="72"/>
                    <a:pt x="37" y="70"/>
                  </a:cubicBezTo>
                  <a:cubicBezTo>
                    <a:pt x="34" y="84"/>
                    <a:pt x="34" y="84"/>
                    <a:pt x="34" y="84"/>
                  </a:cubicBezTo>
                  <a:cubicBezTo>
                    <a:pt x="30" y="87"/>
                    <a:pt x="24" y="89"/>
                    <a:pt x="17" y="89"/>
                  </a:cubicBezTo>
                  <a:cubicBezTo>
                    <a:pt x="8" y="89"/>
                    <a:pt x="1" y="85"/>
                    <a:pt x="1" y="74"/>
                  </a:cubicBezTo>
                  <a:cubicBezTo>
                    <a:pt x="1" y="72"/>
                    <a:pt x="1" y="68"/>
                    <a:pt x="2" y="64"/>
                  </a:cubicBezTo>
                  <a:cubicBezTo>
                    <a:pt x="12" y="17"/>
                    <a:pt x="12" y="17"/>
                    <a:pt x="12" y="17"/>
                  </a:cubicBezTo>
                  <a:cubicBezTo>
                    <a:pt x="0" y="17"/>
                    <a:pt x="0" y="17"/>
                    <a:pt x="0" y="17"/>
                  </a:cubicBezTo>
                  <a:cubicBezTo>
                    <a:pt x="4" y="0"/>
                    <a:pt x="4" y="0"/>
                    <a:pt x="4" y="0"/>
                  </a:cubicBezTo>
                  <a:lnTo>
                    <a:pt x="40"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5" name="Freeform 36"/>
            <p:cNvSpPr>
              <a:spLocks noChangeAspect="1"/>
            </p:cNvSpPr>
            <p:nvPr/>
          </p:nvSpPr>
          <p:spPr bwMode="auto">
            <a:xfrm>
              <a:off x="1553" y="395"/>
              <a:ext cx="37" cy="34"/>
            </a:xfrm>
            <a:custGeom>
              <a:avLst/>
              <a:gdLst>
                <a:gd name="T0" fmla="*/ 2147483647 w 27"/>
                <a:gd name="T1" fmla="*/ 2147483647 h 26"/>
                <a:gd name="T2" fmla="*/ 0 w 27"/>
                <a:gd name="T3" fmla="*/ 2147483647 h 26"/>
                <a:gd name="T4" fmla="*/ 2147483647 w 27"/>
                <a:gd name="T5" fmla="*/ 0 h 26"/>
                <a:gd name="T6" fmla="*/ 2147483647 w 27"/>
                <a:gd name="T7" fmla="*/ 1851576480 h 26"/>
                <a:gd name="T8" fmla="*/ 2147483647 w 27"/>
                <a:gd name="T9" fmla="*/ 214748364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 h="26">
                  <a:moveTo>
                    <a:pt x="11" y="26"/>
                  </a:moveTo>
                  <a:cubicBezTo>
                    <a:pt x="5" y="26"/>
                    <a:pt x="0" y="22"/>
                    <a:pt x="0" y="16"/>
                  </a:cubicBezTo>
                  <a:cubicBezTo>
                    <a:pt x="0" y="7"/>
                    <a:pt x="8" y="0"/>
                    <a:pt x="17" y="0"/>
                  </a:cubicBezTo>
                  <a:cubicBezTo>
                    <a:pt x="23" y="0"/>
                    <a:pt x="27" y="4"/>
                    <a:pt x="27" y="10"/>
                  </a:cubicBezTo>
                  <a:cubicBezTo>
                    <a:pt x="27" y="19"/>
                    <a:pt x="19" y="26"/>
                    <a:pt x="11" y="26"/>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6" name="Freeform 37"/>
            <p:cNvSpPr>
              <a:spLocks noChangeAspect="1"/>
            </p:cNvSpPr>
            <p:nvPr/>
          </p:nvSpPr>
          <p:spPr bwMode="auto">
            <a:xfrm>
              <a:off x="1595" y="444"/>
              <a:ext cx="113" cy="115"/>
            </a:xfrm>
            <a:custGeom>
              <a:avLst/>
              <a:gdLst>
                <a:gd name="T0" fmla="*/ 2147483647 w 85"/>
                <a:gd name="T1" fmla="*/ 0 h 87"/>
                <a:gd name="T2" fmla="*/ 2147483647 w 85"/>
                <a:gd name="T3" fmla="*/ 2147483647 h 87"/>
                <a:gd name="T4" fmla="*/ 2147483647 w 85"/>
                <a:gd name="T5" fmla="*/ 2147483647 h 87"/>
                <a:gd name="T6" fmla="*/ 0 w 85"/>
                <a:gd name="T7" fmla="*/ 0 h 87"/>
                <a:gd name="T8" fmla="*/ 2147483647 w 85"/>
                <a:gd name="T9" fmla="*/ 0 h 87"/>
                <a:gd name="T10" fmla="*/ 2147483647 w 85"/>
                <a:gd name="T11" fmla="*/ 2147483647 h 87"/>
                <a:gd name="T12" fmla="*/ 2147483647 w 85"/>
                <a:gd name="T13" fmla="*/ 2147483647 h 87"/>
                <a:gd name="T14" fmla="*/ 2147483647 w 85"/>
                <a:gd name="T15" fmla="*/ 2147483647 h 87"/>
                <a:gd name="T16" fmla="*/ 2147483647 w 85"/>
                <a:gd name="T17" fmla="*/ 0 h 87"/>
                <a:gd name="T18" fmla="*/ 2147483647 w 85"/>
                <a:gd name="T19" fmla="*/ 0 h 8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5" h="87">
                  <a:moveTo>
                    <a:pt x="85" y="0"/>
                  </a:moveTo>
                  <a:cubicBezTo>
                    <a:pt x="35" y="87"/>
                    <a:pt x="35" y="87"/>
                    <a:pt x="35" y="87"/>
                  </a:cubicBezTo>
                  <a:cubicBezTo>
                    <a:pt x="13" y="87"/>
                    <a:pt x="13" y="87"/>
                    <a:pt x="13" y="87"/>
                  </a:cubicBezTo>
                  <a:cubicBezTo>
                    <a:pt x="0" y="0"/>
                    <a:pt x="0" y="0"/>
                    <a:pt x="0" y="0"/>
                  </a:cubicBezTo>
                  <a:cubicBezTo>
                    <a:pt x="24" y="0"/>
                    <a:pt x="24" y="0"/>
                    <a:pt x="24" y="0"/>
                  </a:cubicBezTo>
                  <a:cubicBezTo>
                    <a:pt x="29" y="48"/>
                    <a:pt x="29" y="48"/>
                    <a:pt x="29" y="48"/>
                  </a:cubicBezTo>
                  <a:cubicBezTo>
                    <a:pt x="30" y="54"/>
                    <a:pt x="30" y="60"/>
                    <a:pt x="29" y="64"/>
                  </a:cubicBezTo>
                  <a:cubicBezTo>
                    <a:pt x="31" y="60"/>
                    <a:pt x="34" y="53"/>
                    <a:pt x="37" y="48"/>
                  </a:cubicBezTo>
                  <a:cubicBezTo>
                    <a:pt x="63" y="0"/>
                    <a:pt x="63" y="0"/>
                    <a:pt x="63" y="0"/>
                  </a:cubicBezTo>
                  <a:lnTo>
                    <a:pt x="85"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7" name="Freeform 38"/>
            <p:cNvSpPr>
              <a:spLocks noChangeAspect="1" noEditPoints="1"/>
            </p:cNvSpPr>
            <p:nvPr/>
          </p:nvSpPr>
          <p:spPr bwMode="auto">
            <a:xfrm>
              <a:off x="1695" y="441"/>
              <a:ext cx="111" cy="121"/>
            </a:xfrm>
            <a:custGeom>
              <a:avLst/>
              <a:gdLst>
                <a:gd name="T0" fmla="*/ 2147483647 w 84"/>
                <a:gd name="T1" fmla="*/ 2147483647 h 91"/>
                <a:gd name="T2" fmla="*/ 2147483647 w 84"/>
                <a:gd name="T3" fmla="*/ 2147483647 h 91"/>
                <a:gd name="T4" fmla="*/ 2147483647 w 84"/>
                <a:gd name="T5" fmla="*/ 2147483647 h 91"/>
                <a:gd name="T6" fmla="*/ 2147483647 w 84"/>
                <a:gd name="T7" fmla="*/ 2147483647 h 91"/>
                <a:gd name="T8" fmla="*/ 2147483647 w 84"/>
                <a:gd name="T9" fmla="*/ 2147483647 h 91"/>
                <a:gd name="T10" fmla="*/ 2147483647 w 84"/>
                <a:gd name="T11" fmla="*/ 2147483647 h 91"/>
                <a:gd name="T12" fmla="*/ 2147483647 w 84"/>
                <a:gd name="T13" fmla="*/ 2147483647 h 91"/>
                <a:gd name="T14" fmla="*/ 0 w 84"/>
                <a:gd name="T15" fmla="*/ 2147483647 h 91"/>
                <a:gd name="T16" fmla="*/ 2147483647 w 84"/>
                <a:gd name="T17" fmla="*/ 0 h 91"/>
                <a:gd name="T18" fmla="*/ 2147483647 w 84"/>
                <a:gd name="T19" fmla="*/ 2147483647 h 91"/>
                <a:gd name="T20" fmla="*/ 2147483647 w 84"/>
                <a:gd name="T21" fmla="*/ 2147483647 h 91"/>
                <a:gd name="T22" fmla="*/ 2147483647 w 84"/>
                <a:gd name="T23" fmla="*/ 2147483647 h 91"/>
                <a:gd name="T24" fmla="*/ 2147483647 w 84"/>
                <a:gd name="T25" fmla="*/ 2147483647 h 91"/>
                <a:gd name="T26" fmla="*/ 2147483647 w 84"/>
                <a:gd name="T27" fmla="*/ 2147483647 h 91"/>
                <a:gd name="T28" fmla="*/ 2147483647 w 84"/>
                <a:gd name="T29" fmla="*/ 2147483647 h 91"/>
                <a:gd name="T30" fmla="*/ 2147483647 w 84"/>
                <a:gd name="T31" fmla="*/ 2147483647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4" h="91">
                  <a:moveTo>
                    <a:pt x="40" y="57"/>
                  </a:moveTo>
                  <a:cubicBezTo>
                    <a:pt x="36" y="57"/>
                    <a:pt x="29" y="56"/>
                    <a:pt x="25" y="55"/>
                  </a:cubicBezTo>
                  <a:cubicBezTo>
                    <a:pt x="25" y="56"/>
                    <a:pt x="24" y="57"/>
                    <a:pt x="24" y="57"/>
                  </a:cubicBezTo>
                  <a:cubicBezTo>
                    <a:pt x="24" y="68"/>
                    <a:pt x="32" y="75"/>
                    <a:pt x="43" y="75"/>
                  </a:cubicBezTo>
                  <a:cubicBezTo>
                    <a:pt x="52" y="75"/>
                    <a:pt x="65" y="70"/>
                    <a:pt x="73" y="66"/>
                  </a:cubicBezTo>
                  <a:cubicBezTo>
                    <a:pt x="69" y="82"/>
                    <a:pt x="69" y="82"/>
                    <a:pt x="69" y="82"/>
                  </a:cubicBezTo>
                  <a:cubicBezTo>
                    <a:pt x="61" y="87"/>
                    <a:pt x="48" y="91"/>
                    <a:pt x="37" y="91"/>
                  </a:cubicBezTo>
                  <a:cubicBezTo>
                    <a:pt x="16" y="91"/>
                    <a:pt x="0" y="80"/>
                    <a:pt x="0" y="58"/>
                  </a:cubicBezTo>
                  <a:cubicBezTo>
                    <a:pt x="0" y="29"/>
                    <a:pt x="24" y="0"/>
                    <a:pt x="56" y="0"/>
                  </a:cubicBezTo>
                  <a:cubicBezTo>
                    <a:pt x="72" y="0"/>
                    <a:pt x="84" y="8"/>
                    <a:pt x="84" y="24"/>
                  </a:cubicBezTo>
                  <a:cubicBezTo>
                    <a:pt x="84" y="42"/>
                    <a:pt x="67" y="57"/>
                    <a:pt x="40" y="57"/>
                  </a:cubicBezTo>
                  <a:close/>
                  <a:moveTo>
                    <a:pt x="53" y="16"/>
                  </a:moveTo>
                  <a:cubicBezTo>
                    <a:pt x="41" y="16"/>
                    <a:pt x="31" y="28"/>
                    <a:pt x="27" y="42"/>
                  </a:cubicBezTo>
                  <a:cubicBezTo>
                    <a:pt x="30" y="42"/>
                    <a:pt x="34" y="43"/>
                    <a:pt x="37" y="43"/>
                  </a:cubicBezTo>
                  <a:cubicBezTo>
                    <a:pt x="54" y="43"/>
                    <a:pt x="62" y="35"/>
                    <a:pt x="62" y="24"/>
                  </a:cubicBezTo>
                  <a:cubicBezTo>
                    <a:pt x="62" y="19"/>
                    <a:pt x="59" y="16"/>
                    <a:pt x="53" y="16"/>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8" name="Freeform 39"/>
            <p:cNvSpPr>
              <a:spLocks noChangeAspect="1"/>
            </p:cNvSpPr>
            <p:nvPr/>
          </p:nvSpPr>
          <p:spPr bwMode="auto">
            <a:xfrm>
              <a:off x="1813" y="441"/>
              <a:ext cx="88" cy="118"/>
            </a:xfrm>
            <a:custGeom>
              <a:avLst/>
              <a:gdLst>
                <a:gd name="T0" fmla="*/ 2147483647 w 66"/>
                <a:gd name="T1" fmla="*/ 2147483647 h 89"/>
                <a:gd name="T2" fmla="*/ 2147483647 w 66"/>
                <a:gd name="T3" fmla="*/ 2147483647 h 89"/>
                <a:gd name="T4" fmla="*/ 2147483647 w 66"/>
                <a:gd name="T5" fmla="*/ 2147483647 h 89"/>
                <a:gd name="T6" fmla="*/ 2147483647 w 66"/>
                <a:gd name="T7" fmla="*/ 2147483647 h 89"/>
                <a:gd name="T8" fmla="*/ 2147483647 w 66"/>
                <a:gd name="T9" fmla="*/ 2147483647 h 89"/>
                <a:gd name="T10" fmla="*/ 0 w 66"/>
                <a:gd name="T11" fmla="*/ 2147483647 h 89"/>
                <a:gd name="T12" fmla="*/ 2147483647 w 66"/>
                <a:gd name="T13" fmla="*/ 2147483647 h 89"/>
                <a:gd name="T14" fmla="*/ 2055413303 w 66"/>
                <a:gd name="T15" fmla="*/ 2147483647 h 89"/>
                <a:gd name="T16" fmla="*/ 2147483647 w 66"/>
                <a:gd name="T17" fmla="*/ 1090640586 h 89"/>
                <a:gd name="T18" fmla="*/ 2147483647 w 66"/>
                <a:gd name="T19" fmla="*/ 1090640586 h 89"/>
                <a:gd name="T20" fmla="*/ 2147483647 w 66"/>
                <a:gd name="T21" fmla="*/ 2147483647 h 89"/>
                <a:gd name="T22" fmla="*/ 2147483647 w 66"/>
                <a:gd name="T23" fmla="*/ 0 h 89"/>
                <a:gd name="T24" fmla="*/ 2147483647 w 66"/>
                <a:gd name="T25" fmla="*/ 1 h 89"/>
                <a:gd name="T26" fmla="*/ 2147483647 w 66"/>
                <a:gd name="T27" fmla="*/ 2147483647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6" h="89">
                  <a:moveTo>
                    <a:pt x="62" y="20"/>
                  </a:moveTo>
                  <a:cubicBezTo>
                    <a:pt x="61" y="20"/>
                    <a:pt x="57" y="19"/>
                    <a:pt x="55" y="19"/>
                  </a:cubicBezTo>
                  <a:cubicBezTo>
                    <a:pt x="49" y="19"/>
                    <a:pt x="45" y="21"/>
                    <a:pt x="42" y="25"/>
                  </a:cubicBezTo>
                  <a:cubicBezTo>
                    <a:pt x="37" y="30"/>
                    <a:pt x="35" y="39"/>
                    <a:pt x="33" y="49"/>
                  </a:cubicBezTo>
                  <a:cubicBezTo>
                    <a:pt x="24" y="89"/>
                    <a:pt x="24" y="89"/>
                    <a:pt x="24" y="89"/>
                  </a:cubicBezTo>
                  <a:cubicBezTo>
                    <a:pt x="0" y="89"/>
                    <a:pt x="0" y="89"/>
                    <a:pt x="0" y="89"/>
                  </a:cubicBezTo>
                  <a:cubicBezTo>
                    <a:pt x="15" y="19"/>
                    <a:pt x="15" y="19"/>
                    <a:pt x="15" y="19"/>
                  </a:cubicBezTo>
                  <a:cubicBezTo>
                    <a:pt x="3" y="19"/>
                    <a:pt x="3" y="19"/>
                    <a:pt x="3" y="19"/>
                  </a:cubicBezTo>
                  <a:cubicBezTo>
                    <a:pt x="7" y="2"/>
                    <a:pt x="7" y="2"/>
                    <a:pt x="7" y="2"/>
                  </a:cubicBezTo>
                  <a:cubicBezTo>
                    <a:pt x="33" y="2"/>
                    <a:pt x="33" y="2"/>
                    <a:pt x="33" y="2"/>
                  </a:cubicBezTo>
                  <a:cubicBezTo>
                    <a:pt x="34" y="16"/>
                    <a:pt x="34" y="16"/>
                    <a:pt x="34" y="16"/>
                  </a:cubicBezTo>
                  <a:cubicBezTo>
                    <a:pt x="39" y="7"/>
                    <a:pt x="48" y="0"/>
                    <a:pt x="60" y="0"/>
                  </a:cubicBezTo>
                  <a:cubicBezTo>
                    <a:pt x="62" y="0"/>
                    <a:pt x="65" y="0"/>
                    <a:pt x="66" y="1"/>
                  </a:cubicBezTo>
                  <a:lnTo>
                    <a:pt x="62" y="2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19" name="Freeform 40"/>
            <p:cNvSpPr>
              <a:spLocks noChangeAspect="1"/>
            </p:cNvSpPr>
            <p:nvPr/>
          </p:nvSpPr>
          <p:spPr bwMode="auto">
            <a:xfrm>
              <a:off x="1893" y="441"/>
              <a:ext cx="100" cy="121"/>
            </a:xfrm>
            <a:custGeom>
              <a:avLst/>
              <a:gdLst>
                <a:gd name="T0" fmla="*/ 2147483647 w 75"/>
                <a:gd name="T1" fmla="*/ 2147483647 h 91"/>
                <a:gd name="T2" fmla="*/ 2147483647 w 75"/>
                <a:gd name="T3" fmla="*/ 2147483647 h 91"/>
                <a:gd name="T4" fmla="*/ 2147483647 w 75"/>
                <a:gd name="T5" fmla="*/ 2147483647 h 91"/>
                <a:gd name="T6" fmla="*/ 2147483647 w 75"/>
                <a:gd name="T7" fmla="*/ 2147483647 h 91"/>
                <a:gd name="T8" fmla="*/ 2147483647 w 75"/>
                <a:gd name="T9" fmla="*/ 2147483647 h 91"/>
                <a:gd name="T10" fmla="*/ 2147483647 w 75"/>
                <a:gd name="T11" fmla="*/ 2147483647 h 91"/>
                <a:gd name="T12" fmla="*/ 0 w 75"/>
                <a:gd name="T13" fmla="*/ 2147483647 h 91"/>
                <a:gd name="T14" fmla="*/ 2147483647 w 75"/>
                <a:gd name="T15" fmla="*/ 2147483647 h 91"/>
                <a:gd name="T16" fmla="*/ 2147483647 w 75"/>
                <a:gd name="T17" fmla="*/ 2147483647 h 91"/>
                <a:gd name="T18" fmla="*/ 2147483647 w 75"/>
                <a:gd name="T19" fmla="*/ 2147483647 h 91"/>
                <a:gd name="T20" fmla="*/ 2147483647 w 75"/>
                <a:gd name="T21" fmla="*/ 2147483647 h 91"/>
                <a:gd name="T22" fmla="*/ 2147483647 w 75"/>
                <a:gd name="T23" fmla="*/ 2147483647 h 91"/>
                <a:gd name="T24" fmla="*/ 2147483647 w 75"/>
                <a:gd name="T25" fmla="*/ 0 h 91"/>
                <a:gd name="T26" fmla="*/ 2147483647 w 75"/>
                <a:gd name="T27" fmla="*/ 2147483647 h 91"/>
                <a:gd name="T28" fmla="*/ 2147483647 w 75"/>
                <a:gd name="T29" fmla="*/ 2147483647 h 91"/>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75" h="91">
                  <a:moveTo>
                    <a:pt x="72" y="22"/>
                  </a:moveTo>
                  <a:cubicBezTo>
                    <a:pt x="65" y="18"/>
                    <a:pt x="56" y="16"/>
                    <a:pt x="48" y="16"/>
                  </a:cubicBezTo>
                  <a:cubicBezTo>
                    <a:pt x="39" y="16"/>
                    <a:pt x="32" y="20"/>
                    <a:pt x="32" y="25"/>
                  </a:cubicBezTo>
                  <a:cubicBezTo>
                    <a:pt x="32" y="30"/>
                    <a:pt x="37" y="32"/>
                    <a:pt x="48" y="37"/>
                  </a:cubicBezTo>
                  <a:cubicBezTo>
                    <a:pt x="60" y="42"/>
                    <a:pt x="70" y="48"/>
                    <a:pt x="70" y="61"/>
                  </a:cubicBezTo>
                  <a:cubicBezTo>
                    <a:pt x="70" y="80"/>
                    <a:pt x="53" y="91"/>
                    <a:pt x="29" y="91"/>
                  </a:cubicBezTo>
                  <a:cubicBezTo>
                    <a:pt x="19" y="91"/>
                    <a:pt x="8" y="88"/>
                    <a:pt x="0" y="83"/>
                  </a:cubicBezTo>
                  <a:cubicBezTo>
                    <a:pt x="4" y="67"/>
                    <a:pt x="4" y="67"/>
                    <a:pt x="4" y="67"/>
                  </a:cubicBezTo>
                  <a:cubicBezTo>
                    <a:pt x="11" y="72"/>
                    <a:pt x="22" y="75"/>
                    <a:pt x="30" y="75"/>
                  </a:cubicBezTo>
                  <a:cubicBezTo>
                    <a:pt x="41" y="75"/>
                    <a:pt x="47" y="71"/>
                    <a:pt x="47" y="65"/>
                  </a:cubicBezTo>
                  <a:cubicBezTo>
                    <a:pt x="47" y="60"/>
                    <a:pt x="42" y="58"/>
                    <a:pt x="31" y="54"/>
                  </a:cubicBezTo>
                  <a:cubicBezTo>
                    <a:pt x="21" y="49"/>
                    <a:pt x="10" y="44"/>
                    <a:pt x="10" y="30"/>
                  </a:cubicBezTo>
                  <a:cubicBezTo>
                    <a:pt x="10" y="12"/>
                    <a:pt x="27" y="0"/>
                    <a:pt x="50" y="0"/>
                  </a:cubicBezTo>
                  <a:cubicBezTo>
                    <a:pt x="58" y="0"/>
                    <a:pt x="69" y="2"/>
                    <a:pt x="75" y="6"/>
                  </a:cubicBezTo>
                  <a:lnTo>
                    <a:pt x="72" y="22"/>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0" name="Freeform 41"/>
            <p:cNvSpPr>
              <a:spLocks noChangeAspect="1" noEditPoints="1"/>
            </p:cNvSpPr>
            <p:nvPr/>
          </p:nvSpPr>
          <p:spPr bwMode="auto">
            <a:xfrm>
              <a:off x="1998" y="441"/>
              <a:ext cx="122" cy="121"/>
            </a:xfrm>
            <a:custGeom>
              <a:avLst/>
              <a:gdLst>
                <a:gd name="T0" fmla="*/ 2147483647 w 92"/>
                <a:gd name="T1" fmla="*/ 1296300801 h 91"/>
                <a:gd name="T2" fmla="*/ 2147483647 w 92"/>
                <a:gd name="T3" fmla="*/ 2147483647 h 91"/>
                <a:gd name="T4" fmla="*/ 2147483647 w 92"/>
                <a:gd name="T5" fmla="*/ 2147483647 h 91"/>
                <a:gd name="T6" fmla="*/ 2147483647 w 92"/>
                <a:gd name="T7" fmla="*/ 2147483647 h 91"/>
                <a:gd name="T8" fmla="*/ 2147483647 w 92"/>
                <a:gd name="T9" fmla="*/ 2147483647 h 91"/>
                <a:gd name="T10" fmla="*/ 2147483647 w 92"/>
                <a:gd name="T11" fmla="*/ 2147483647 h 91"/>
                <a:gd name="T12" fmla="*/ 2147483647 w 92"/>
                <a:gd name="T13" fmla="*/ 2147483647 h 91"/>
                <a:gd name="T14" fmla="*/ 2147483647 w 92"/>
                <a:gd name="T15" fmla="*/ 2147483647 h 91"/>
                <a:gd name="T16" fmla="*/ 2147483647 w 92"/>
                <a:gd name="T17" fmla="*/ 2147483647 h 91"/>
                <a:gd name="T18" fmla="*/ 0 w 92"/>
                <a:gd name="T19" fmla="*/ 2147483647 h 91"/>
                <a:gd name="T20" fmla="*/ 2147483647 w 92"/>
                <a:gd name="T21" fmla="*/ 0 h 91"/>
                <a:gd name="T22" fmla="*/ 2147483647 w 92"/>
                <a:gd name="T23" fmla="*/ 2147483647 h 91"/>
                <a:gd name="T24" fmla="*/ 2147483647 w 92"/>
                <a:gd name="T25" fmla="*/ 1296300801 h 91"/>
                <a:gd name="T26" fmla="*/ 2147483647 w 92"/>
                <a:gd name="T27" fmla="*/ 2147483647 h 91"/>
                <a:gd name="T28" fmla="*/ 2147483647 w 92"/>
                <a:gd name="T29" fmla="*/ 2147483647 h 91"/>
                <a:gd name="T30" fmla="*/ 2147483647 w 92"/>
                <a:gd name="T31" fmla="*/ 2147483647 h 91"/>
                <a:gd name="T32" fmla="*/ 2147483647 w 92"/>
                <a:gd name="T33" fmla="*/ 2147483647 h 91"/>
                <a:gd name="T34" fmla="*/ 2147483647 w 92"/>
                <a:gd name="T35" fmla="*/ 2147483647 h 91"/>
                <a:gd name="T36" fmla="*/ 2147483647 w 92"/>
                <a:gd name="T37" fmla="*/ 2147483647 h 91"/>
                <a:gd name="T38" fmla="*/ 2147483647 w 92"/>
                <a:gd name="T39" fmla="*/ 2147483647 h 91"/>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92" h="91">
                  <a:moveTo>
                    <a:pt x="92" y="2"/>
                  </a:moveTo>
                  <a:cubicBezTo>
                    <a:pt x="78" y="66"/>
                    <a:pt x="78" y="66"/>
                    <a:pt x="78" y="66"/>
                  </a:cubicBezTo>
                  <a:cubicBezTo>
                    <a:pt x="78" y="68"/>
                    <a:pt x="77" y="70"/>
                    <a:pt x="77" y="71"/>
                  </a:cubicBezTo>
                  <a:cubicBezTo>
                    <a:pt x="77" y="73"/>
                    <a:pt x="78" y="74"/>
                    <a:pt x="81" y="74"/>
                  </a:cubicBezTo>
                  <a:cubicBezTo>
                    <a:pt x="83" y="74"/>
                    <a:pt x="87" y="73"/>
                    <a:pt x="89" y="72"/>
                  </a:cubicBezTo>
                  <a:cubicBezTo>
                    <a:pt x="86" y="85"/>
                    <a:pt x="86" y="85"/>
                    <a:pt x="86" y="85"/>
                  </a:cubicBezTo>
                  <a:cubicBezTo>
                    <a:pt x="82" y="88"/>
                    <a:pt x="76" y="90"/>
                    <a:pt x="69" y="90"/>
                  </a:cubicBezTo>
                  <a:cubicBezTo>
                    <a:pt x="62" y="90"/>
                    <a:pt x="56" y="87"/>
                    <a:pt x="54" y="81"/>
                  </a:cubicBezTo>
                  <a:cubicBezTo>
                    <a:pt x="49" y="87"/>
                    <a:pt x="40" y="91"/>
                    <a:pt x="29" y="91"/>
                  </a:cubicBezTo>
                  <a:cubicBezTo>
                    <a:pt x="11" y="91"/>
                    <a:pt x="0" y="79"/>
                    <a:pt x="0" y="60"/>
                  </a:cubicBezTo>
                  <a:cubicBezTo>
                    <a:pt x="0" y="27"/>
                    <a:pt x="26" y="0"/>
                    <a:pt x="59" y="0"/>
                  </a:cubicBezTo>
                  <a:cubicBezTo>
                    <a:pt x="66" y="0"/>
                    <a:pt x="74" y="2"/>
                    <a:pt x="79" y="5"/>
                  </a:cubicBezTo>
                  <a:lnTo>
                    <a:pt x="92" y="2"/>
                  </a:lnTo>
                  <a:close/>
                  <a:moveTo>
                    <a:pt x="64" y="17"/>
                  </a:moveTo>
                  <a:cubicBezTo>
                    <a:pt x="63" y="16"/>
                    <a:pt x="61" y="15"/>
                    <a:pt x="59" y="15"/>
                  </a:cubicBezTo>
                  <a:cubicBezTo>
                    <a:pt x="38" y="15"/>
                    <a:pt x="24" y="41"/>
                    <a:pt x="24" y="59"/>
                  </a:cubicBezTo>
                  <a:cubicBezTo>
                    <a:pt x="24" y="69"/>
                    <a:pt x="29" y="75"/>
                    <a:pt x="37" y="75"/>
                  </a:cubicBezTo>
                  <a:cubicBezTo>
                    <a:pt x="43" y="75"/>
                    <a:pt x="47" y="72"/>
                    <a:pt x="50" y="69"/>
                  </a:cubicBezTo>
                  <a:cubicBezTo>
                    <a:pt x="53" y="65"/>
                    <a:pt x="55" y="59"/>
                    <a:pt x="57" y="53"/>
                  </a:cubicBezTo>
                  <a:lnTo>
                    <a:pt x="64" y="17"/>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1" name="Freeform 42"/>
            <p:cNvSpPr>
              <a:spLocks noChangeAspect="1"/>
            </p:cNvSpPr>
            <p:nvPr/>
          </p:nvSpPr>
          <p:spPr bwMode="auto">
            <a:xfrm>
              <a:off x="2130" y="396"/>
              <a:ext cx="62" cy="166"/>
            </a:xfrm>
            <a:custGeom>
              <a:avLst/>
              <a:gdLst>
                <a:gd name="T0" fmla="*/ 2147483647 w 47"/>
                <a:gd name="T1" fmla="*/ 0 h 125"/>
                <a:gd name="T2" fmla="*/ 2147483647 w 47"/>
                <a:gd name="T3" fmla="*/ 2147483647 h 125"/>
                <a:gd name="T4" fmla="*/ 2147483647 w 47"/>
                <a:gd name="T5" fmla="*/ 2147483647 h 125"/>
                <a:gd name="T6" fmla="*/ 2147483647 w 47"/>
                <a:gd name="T7" fmla="*/ 2147483647 h 125"/>
                <a:gd name="T8" fmla="*/ 2147483647 w 47"/>
                <a:gd name="T9" fmla="*/ 2147483647 h 125"/>
                <a:gd name="T10" fmla="*/ 2147483647 w 47"/>
                <a:gd name="T11" fmla="*/ 2147483647 h 125"/>
                <a:gd name="T12" fmla="*/ 2147483647 w 47"/>
                <a:gd name="T13" fmla="*/ 2147483647 h 125"/>
                <a:gd name="T14" fmla="*/ 0 w 47"/>
                <a:gd name="T15" fmla="*/ 2147483647 h 125"/>
                <a:gd name="T16" fmla="*/ 813275129 w 47"/>
                <a:gd name="T17" fmla="*/ 2147483647 h 125"/>
                <a:gd name="T18" fmla="*/ 2147483647 w 47"/>
                <a:gd name="T19" fmla="*/ 2147483647 h 125"/>
                <a:gd name="T20" fmla="*/ 2147483647 w 47"/>
                <a:gd name="T21" fmla="*/ 2147483647 h 125"/>
                <a:gd name="T22" fmla="*/ 2147483647 w 47"/>
                <a:gd name="T23" fmla="*/ 0 h 125"/>
                <a:gd name="T24" fmla="*/ 2147483647 w 47"/>
                <a:gd name="T25" fmla="*/ 0 h 12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7" h="125">
                  <a:moveTo>
                    <a:pt x="47" y="0"/>
                  </a:moveTo>
                  <a:cubicBezTo>
                    <a:pt x="25" y="100"/>
                    <a:pt x="25" y="100"/>
                    <a:pt x="25" y="100"/>
                  </a:cubicBezTo>
                  <a:cubicBezTo>
                    <a:pt x="25" y="102"/>
                    <a:pt x="25" y="104"/>
                    <a:pt x="25" y="105"/>
                  </a:cubicBezTo>
                  <a:cubicBezTo>
                    <a:pt x="25" y="108"/>
                    <a:pt x="26" y="109"/>
                    <a:pt x="29" y="109"/>
                  </a:cubicBezTo>
                  <a:cubicBezTo>
                    <a:pt x="31" y="109"/>
                    <a:pt x="34" y="108"/>
                    <a:pt x="37" y="106"/>
                  </a:cubicBezTo>
                  <a:cubicBezTo>
                    <a:pt x="34" y="120"/>
                    <a:pt x="34" y="120"/>
                    <a:pt x="34" y="120"/>
                  </a:cubicBezTo>
                  <a:cubicBezTo>
                    <a:pt x="29" y="123"/>
                    <a:pt x="23" y="125"/>
                    <a:pt x="17" y="125"/>
                  </a:cubicBezTo>
                  <a:cubicBezTo>
                    <a:pt x="7" y="125"/>
                    <a:pt x="0" y="121"/>
                    <a:pt x="0" y="110"/>
                  </a:cubicBezTo>
                  <a:cubicBezTo>
                    <a:pt x="0" y="108"/>
                    <a:pt x="1" y="104"/>
                    <a:pt x="2" y="100"/>
                  </a:cubicBezTo>
                  <a:cubicBezTo>
                    <a:pt x="19" y="17"/>
                    <a:pt x="19" y="17"/>
                    <a:pt x="19" y="17"/>
                  </a:cubicBezTo>
                  <a:cubicBezTo>
                    <a:pt x="8" y="17"/>
                    <a:pt x="8" y="17"/>
                    <a:pt x="8" y="17"/>
                  </a:cubicBezTo>
                  <a:cubicBezTo>
                    <a:pt x="11" y="0"/>
                    <a:pt x="11" y="0"/>
                    <a:pt x="11" y="0"/>
                  </a:cubicBezTo>
                  <a:lnTo>
                    <a:pt x="47"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2" name="Freeform 43"/>
            <p:cNvSpPr>
              <a:spLocks noChangeAspect="1"/>
            </p:cNvSpPr>
            <p:nvPr/>
          </p:nvSpPr>
          <p:spPr bwMode="auto">
            <a:xfrm>
              <a:off x="1247" y="607"/>
              <a:ext cx="130" cy="156"/>
            </a:xfrm>
            <a:custGeom>
              <a:avLst/>
              <a:gdLst>
                <a:gd name="T0" fmla="*/ 2147483647 w 98"/>
                <a:gd name="T1" fmla="*/ 2147483647 h 117"/>
                <a:gd name="T2" fmla="*/ 2147483647 w 98"/>
                <a:gd name="T3" fmla="*/ 2147483647 h 117"/>
                <a:gd name="T4" fmla="*/ 2147483647 w 98"/>
                <a:gd name="T5" fmla="*/ 2147483647 h 117"/>
                <a:gd name="T6" fmla="*/ 2147483647 w 98"/>
                <a:gd name="T7" fmla="*/ 2147483647 h 117"/>
                <a:gd name="T8" fmla="*/ 2147483647 w 98"/>
                <a:gd name="T9" fmla="*/ 2147483647 h 117"/>
                <a:gd name="T10" fmla="*/ 2147483647 w 98"/>
                <a:gd name="T11" fmla="*/ 2147483647 h 117"/>
                <a:gd name="T12" fmla="*/ 2147483647 w 98"/>
                <a:gd name="T13" fmla="*/ 2147483647 h 117"/>
                <a:gd name="T14" fmla="*/ 2147483647 w 98"/>
                <a:gd name="T15" fmla="*/ 2147483647 h 117"/>
                <a:gd name="T16" fmla="*/ 2147483647 w 98"/>
                <a:gd name="T17" fmla="*/ 2147483647 h 117"/>
                <a:gd name="T18" fmla="*/ 2147483647 w 98"/>
                <a:gd name="T19" fmla="*/ 2147483647 h 117"/>
                <a:gd name="T20" fmla="*/ 0 w 98"/>
                <a:gd name="T21" fmla="*/ 2147483647 h 117"/>
                <a:gd name="T22" fmla="*/ 2147483647 w 98"/>
                <a:gd name="T23" fmla="*/ 0 h 117"/>
                <a:gd name="T24" fmla="*/ 2147483647 w 98"/>
                <a:gd name="T25" fmla="*/ 2147483647 h 117"/>
                <a:gd name="T26" fmla="*/ 2147483647 w 98"/>
                <a:gd name="T27" fmla="*/ 2147483647 h 117"/>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98" h="117">
                  <a:moveTo>
                    <a:pt x="98" y="37"/>
                  </a:moveTo>
                  <a:cubicBezTo>
                    <a:pt x="72" y="37"/>
                    <a:pt x="72" y="37"/>
                    <a:pt x="72" y="37"/>
                  </a:cubicBezTo>
                  <a:cubicBezTo>
                    <a:pt x="72" y="36"/>
                    <a:pt x="72" y="34"/>
                    <a:pt x="72" y="32"/>
                  </a:cubicBezTo>
                  <a:cubicBezTo>
                    <a:pt x="72" y="25"/>
                    <a:pt x="69" y="18"/>
                    <a:pt x="60" y="18"/>
                  </a:cubicBezTo>
                  <a:cubicBezTo>
                    <a:pt x="39" y="18"/>
                    <a:pt x="25" y="52"/>
                    <a:pt x="25" y="75"/>
                  </a:cubicBezTo>
                  <a:cubicBezTo>
                    <a:pt x="25" y="90"/>
                    <a:pt x="33" y="98"/>
                    <a:pt x="48" y="98"/>
                  </a:cubicBezTo>
                  <a:cubicBezTo>
                    <a:pt x="60" y="98"/>
                    <a:pt x="74" y="93"/>
                    <a:pt x="84" y="87"/>
                  </a:cubicBezTo>
                  <a:cubicBezTo>
                    <a:pt x="80" y="106"/>
                    <a:pt x="80" y="106"/>
                    <a:pt x="80" y="106"/>
                  </a:cubicBezTo>
                  <a:cubicBezTo>
                    <a:pt x="70" y="113"/>
                    <a:pt x="56" y="117"/>
                    <a:pt x="42" y="117"/>
                  </a:cubicBezTo>
                  <a:cubicBezTo>
                    <a:pt x="30" y="117"/>
                    <a:pt x="19" y="114"/>
                    <a:pt x="12" y="107"/>
                  </a:cubicBezTo>
                  <a:cubicBezTo>
                    <a:pt x="4" y="100"/>
                    <a:pt x="0" y="89"/>
                    <a:pt x="0" y="76"/>
                  </a:cubicBezTo>
                  <a:cubicBezTo>
                    <a:pt x="0" y="39"/>
                    <a:pt x="24" y="0"/>
                    <a:pt x="62" y="0"/>
                  </a:cubicBezTo>
                  <a:cubicBezTo>
                    <a:pt x="82" y="0"/>
                    <a:pt x="98" y="10"/>
                    <a:pt x="98" y="31"/>
                  </a:cubicBezTo>
                  <a:cubicBezTo>
                    <a:pt x="98" y="33"/>
                    <a:pt x="98" y="36"/>
                    <a:pt x="98" y="37"/>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3" name="Freeform 44"/>
            <p:cNvSpPr>
              <a:spLocks noChangeAspect="1"/>
            </p:cNvSpPr>
            <p:nvPr/>
          </p:nvSpPr>
          <p:spPr bwMode="auto">
            <a:xfrm>
              <a:off x="1378" y="642"/>
              <a:ext cx="89" cy="118"/>
            </a:xfrm>
            <a:custGeom>
              <a:avLst/>
              <a:gdLst>
                <a:gd name="T0" fmla="*/ 2147483647 w 67"/>
                <a:gd name="T1" fmla="*/ 2147483647 h 89"/>
                <a:gd name="T2" fmla="*/ 2147483647 w 67"/>
                <a:gd name="T3" fmla="*/ 2147483647 h 89"/>
                <a:gd name="T4" fmla="*/ 2147483647 w 67"/>
                <a:gd name="T5" fmla="*/ 2147483647 h 89"/>
                <a:gd name="T6" fmla="*/ 2147483647 w 67"/>
                <a:gd name="T7" fmla="*/ 2147483647 h 89"/>
                <a:gd name="T8" fmla="*/ 2147483647 w 67"/>
                <a:gd name="T9" fmla="*/ 2147483647 h 89"/>
                <a:gd name="T10" fmla="*/ 0 w 67"/>
                <a:gd name="T11" fmla="*/ 2147483647 h 89"/>
                <a:gd name="T12" fmla="*/ 2147483647 w 67"/>
                <a:gd name="T13" fmla="*/ 2147483647 h 89"/>
                <a:gd name="T14" fmla="*/ 2147483647 w 67"/>
                <a:gd name="T15" fmla="*/ 2147483647 h 89"/>
                <a:gd name="T16" fmla="*/ 2147483647 w 67"/>
                <a:gd name="T17" fmla="*/ 1090640586 h 89"/>
                <a:gd name="T18" fmla="*/ 2147483647 w 67"/>
                <a:gd name="T19" fmla="*/ 1090640586 h 89"/>
                <a:gd name="T20" fmla="*/ 2147483647 w 67"/>
                <a:gd name="T21" fmla="*/ 2147483647 h 89"/>
                <a:gd name="T22" fmla="*/ 2147483647 w 67"/>
                <a:gd name="T23" fmla="*/ 0 h 89"/>
                <a:gd name="T24" fmla="*/ 2147483647 w 67"/>
                <a:gd name="T25" fmla="*/ 1 h 89"/>
                <a:gd name="T26" fmla="*/ 2147483647 w 67"/>
                <a:gd name="T27" fmla="*/ 2147483647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7" h="89">
                  <a:moveTo>
                    <a:pt x="63" y="20"/>
                  </a:moveTo>
                  <a:cubicBezTo>
                    <a:pt x="61" y="20"/>
                    <a:pt x="58" y="19"/>
                    <a:pt x="55" y="19"/>
                  </a:cubicBezTo>
                  <a:cubicBezTo>
                    <a:pt x="49" y="19"/>
                    <a:pt x="45" y="21"/>
                    <a:pt x="42" y="25"/>
                  </a:cubicBezTo>
                  <a:cubicBezTo>
                    <a:pt x="37" y="30"/>
                    <a:pt x="35" y="39"/>
                    <a:pt x="33" y="49"/>
                  </a:cubicBezTo>
                  <a:cubicBezTo>
                    <a:pt x="24" y="89"/>
                    <a:pt x="24" y="89"/>
                    <a:pt x="24" y="89"/>
                  </a:cubicBezTo>
                  <a:cubicBezTo>
                    <a:pt x="0" y="89"/>
                    <a:pt x="0" y="89"/>
                    <a:pt x="0" y="89"/>
                  </a:cubicBezTo>
                  <a:cubicBezTo>
                    <a:pt x="15" y="19"/>
                    <a:pt x="15" y="19"/>
                    <a:pt x="15" y="19"/>
                  </a:cubicBezTo>
                  <a:cubicBezTo>
                    <a:pt x="4" y="19"/>
                    <a:pt x="4" y="19"/>
                    <a:pt x="4" y="19"/>
                  </a:cubicBezTo>
                  <a:cubicBezTo>
                    <a:pt x="7" y="2"/>
                    <a:pt x="7" y="2"/>
                    <a:pt x="7" y="2"/>
                  </a:cubicBezTo>
                  <a:cubicBezTo>
                    <a:pt x="33" y="2"/>
                    <a:pt x="33" y="2"/>
                    <a:pt x="33" y="2"/>
                  </a:cubicBezTo>
                  <a:cubicBezTo>
                    <a:pt x="34" y="16"/>
                    <a:pt x="34" y="16"/>
                    <a:pt x="34" y="16"/>
                  </a:cubicBezTo>
                  <a:cubicBezTo>
                    <a:pt x="39" y="7"/>
                    <a:pt x="48" y="0"/>
                    <a:pt x="60" y="0"/>
                  </a:cubicBezTo>
                  <a:cubicBezTo>
                    <a:pt x="62" y="0"/>
                    <a:pt x="65" y="1"/>
                    <a:pt x="67" y="1"/>
                  </a:cubicBezTo>
                  <a:lnTo>
                    <a:pt x="63" y="20"/>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4" name="Freeform 45"/>
            <p:cNvSpPr>
              <a:spLocks noChangeAspect="1" noEditPoints="1"/>
            </p:cNvSpPr>
            <p:nvPr/>
          </p:nvSpPr>
          <p:spPr bwMode="auto">
            <a:xfrm>
              <a:off x="1459" y="642"/>
              <a:ext cx="112" cy="121"/>
            </a:xfrm>
            <a:custGeom>
              <a:avLst/>
              <a:gdLst>
                <a:gd name="T0" fmla="*/ 2147483647 w 84"/>
                <a:gd name="T1" fmla="*/ 2147483647 h 91"/>
                <a:gd name="T2" fmla="*/ 2147483647 w 84"/>
                <a:gd name="T3" fmla="*/ 2147483647 h 91"/>
                <a:gd name="T4" fmla="*/ 2147483647 w 84"/>
                <a:gd name="T5" fmla="*/ 2147483647 h 91"/>
                <a:gd name="T6" fmla="*/ 2147483647 w 84"/>
                <a:gd name="T7" fmla="*/ 2147483647 h 91"/>
                <a:gd name="T8" fmla="*/ 2147483647 w 84"/>
                <a:gd name="T9" fmla="*/ 2147483647 h 91"/>
                <a:gd name="T10" fmla="*/ 2147483647 w 84"/>
                <a:gd name="T11" fmla="*/ 2147483647 h 91"/>
                <a:gd name="T12" fmla="*/ 2147483647 w 84"/>
                <a:gd name="T13" fmla="*/ 2147483647 h 91"/>
                <a:gd name="T14" fmla="*/ 0 w 84"/>
                <a:gd name="T15" fmla="*/ 2147483647 h 91"/>
                <a:gd name="T16" fmla="*/ 2147483647 w 84"/>
                <a:gd name="T17" fmla="*/ 0 h 91"/>
                <a:gd name="T18" fmla="*/ 2147483647 w 84"/>
                <a:gd name="T19" fmla="*/ 2147483647 h 91"/>
                <a:gd name="T20" fmla="*/ 2147483647 w 84"/>
                <a:gd name="T21" fmla="*/ 2147483647 h 91"/>
                <a:gd name="T22" fmla="*/ 2147483647 w 84"/>
                <a:gd name="T23" fmla="*/ 2147483647 h 91"/>
                <a:gd name="T24" fmla="*/ 2147483647 w 84"/>
                <a:gd name="T25" fmla="*/ 2147483647 h 91"/>
                <a:gd name="T26" fmla="*/ 2147483647 w 84"/>
                <a:gd name="T27" fmla="*/ 2147483647 h 91"/>
                <a:gd name="T28" fmla="*/ 2147483647 w 84"/>
                <a:gd name="T29" fmla="*/ 2147483647 h 91"/>
                <a:gd name="T30" fmla="*/ 2147483647 w 84"/>
                <a:gd name="T31" fmla="*/ 2147483647 h 9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84" h="91">
                  <a:moveTo>
                    <a:pt x="40" y="57"/>
                  </a:moveTo>
                  <a:cubicBezTo>
                    <a:pt x="35" y="57"/>
                    <a:pt x="28" y="57"/>
                    <a:pt x="24" y="56"/>
                  </a:cubicBezTo>
                  <a:cubicBezTo>
                    <a:pt x="24" y="56"/>
                    <a:pt x="24" y="57"/>
                    <a:pt x="24" y="58"/>
                  </a:cubicBezTo>
                  <a:cubicBezTo>
                    <a:pt x="24" y="69"/>
                    <a:pt x="31" y="75"/>
                    <a:pt x="42" y="75"/>
                  </a:cubicBezTo>
                  <a:cubicBezTo>
                    <a:pt x="51" y="75"/>
                    <a:pt x="64" y="71"/>
                    <a:pt x="72" y="66"/>
                  </a:cubicBezTo>
                  <a:cubicBezTo>
                    <a:pt x="68" y="83"/>
                    <a:pt x="68" y="83"/>
                    <a:pt x="68" y="83"/>
                  </a:cubicBezTo>
                  <a:cubicBezTo>
                    <a:pt x="60" y="88"/>
                    <a:pt x="47" y="91"/>
                    <a:pt x="36" y="91"/>
                  </a:cubicBezTo>
                  <a:cubicBezTo>
                    <a:pt x="15" y="91"/>
                    <a:pt x="0" y="80"/>
                    <a:pt x="0" y="59"/>
                  </a:cubicBezTo>
                  <a:cubicBezTo>
                    <a:pt x="0" y="29"/>
                    <a:pt x="23" y="0"/>
                    <a:pt x="55" y="0"/>
                  </a:cubicBezTo>
                  <a:cubicBezTo>
                    <a:pt x="71" y="0"/>
                    <a:pt x="84" y="8"/>
                    <a:pt x="84" y="24"/>
                  </a:cubicBezTo>
                  <a:cubicBezTo>
                    <a:pt x="84" y="43"/>
                    <a:pt x="66" y="57"/>
                    <a:pt x="40" y="57"/>
                  </a:cubicBezTo>
                  <a:close/>
                  <a:moveTo>
                    <a:pt x="53" y="16"/>
                  </a:moveTo>
                  <a:cubicBezTo>
                    <a:pt x="40" y="16"/>
                    <a:pt x="30" y="28"/>
                    <a:pt x="26" y="42"/>
                  </a:cubicBezTo>
                  <a:cubicBezTo>
                    <a:pt x="29" y="42"/>
                    <a:pt x="33" y="43"/>
                    <a:pt x="36" y="43"/>
                  </a:cubicBezTo>
                  <a:cubicBezTo>
                    <a:pt x="53" y="43"/>
                    <a:pt x="62" y="35"/>
                    <a:pt x="62" y="24"/>
                  </a:cubicBezTo>
                  <a:cubicBezTo>
                    <a:pt x="62" y="20"/>
                    <a:pt x="59" y="16"/>
                    <a:pt x="53" y="16"/>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5" name="Freeform 46"/>
            <p:cNvSpPr>
              <a:spLocks noChangeAspect="1" noEditPoints="1"/>
            </p:cNvSpPr>
            <p:nvPr/>
          </p:nvSpPr>
          <p:spPr bwMode="auto">
            <a:xfrm>
              <a:off x="1575" y="597"/>
              <a:ext cx="133" cy="166"/>
            </a:xfrm>
            <a:custGeom>
              <a:avLst/>
              <a:gdLst>
                <a:gd name="T0" fmla="*/ 2147483647 w 100"/>
                <a:gd name="T1" fmla="*/ 0 h 125"/>
                <a:gd name="T2" fmla="*/ 2147483647 w 100"/>
                <a:gd name="T3" fmla="*/ 2147483647 h 125"/>
                <a:gd name="T4" fmla="*/ 2147483647 w 100"/>
                <a:gd name="T5" fmla="*/ 2147483647 h 125"/>
                <a:gd name="T6" fmla="*/ 2147483647 w 100"/>
                <a:gd name="T7" fmla="*/ 2147483647 h 125"/>
                <a:gd name="T8" fmla="*/ 2147483647 w 100"/>
                <a:gd name="T9" fmla="*/ 2147483647 h 125"/>
                <a:gd name="T10" fmla="*/ 2147483647 w 100"/>
                <a:gd name="T11" fmla="*/ 2147483647 h 125"/>
                <a:gd name="T12" fmla="*/ 2147483647 w 100"/>
                <a:gd name="T13" fmla="*/ 2147483647 h 125"/>
                <a:gd name="T14" fmla="*/ 2147483647 w 100"/>
                <a:gd name="T15" fmla="*/ 2147483647 h 125"/>
                <a:gd name="T16" fmla="*/ 2147483647 w 100"/>
                <a:gd name="T17" fmla="*/ 2147483647 h 125"/>
                <a:gd name="T18" fmla="*/ 0 w 100"/>
                <a:gd name="T19" fmla="*/ 2147483647 h 125"/>
                <a:gd name="T20" fmla="*/ 2147483647 w 100"/>
                <a:gd name="T21" fmla="*/ 2147483647 h 125"/>
                <a:gd name="T22" fmla="*/ 2147483647 w 100"/>
                <a:gd name="T23" fmla="*/ 2147483647 h 125"/>
                <a:gd name="T24" fmla="*/ 2147483647 w 100"/>
                <a:gd name="T25" fmla="*/ 2147483647 h 125"/>
                <a:gd name="T26" fmla="*/ 2147483647 w 100"/>
                <a:gd name="T27" fmla="*/ 2147483647 h 125"/>
                <a:gd name="T28" fmla="*/ 2147483647 w 100"/>
                <a:gd name="T29" fmla="*/ 0 h 125"/>
                <a:gd name="T30" fmla="*/ 2147483647 w 100"/>
                <a:gd name="T31" fmla="*/ 0 h 125"/>
                <a:gd name="T32" fmla="*/ 2147483647 w 100"/>
                <a:gd name="T33" fmla="*/ 2147483647 h 125"/>
                <a:gd name="T34" fmla="*/ 2147483647 w 100"/>
                <a:gd name="T35" fmla="*/ 2147483647 h 125"/>
                <a:gd name="T36" fmla="*/ 2147483647 w 100"/>
                <a:gd name="T37" fmla="*/ 2147483647 h 125"/>
                <a:gd name="T38" fmla="*/ 2147483647 w 100"/>
                <a:gd name="T39" fmla="*/ 2147483647 h 125"/>
                <a:gd name="T40" fmla="*/ 2147483647 w 100"/>
                <a:gd name="T41" fmla="*/ 2147483647 h 125"/>
                <a:gd name="T42" fmla="*/ 2147483647 w 100"/>
                <a:gd name="T43" fmla="*/ 2147483647 h 125"/>
                <a:gd name="T44" fmla="*/ 2147483647 w 100"/>
                <a:gd name="T45" fmla="*/ 2147483647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100" h="125">
                  <a:moveTo>
                    <a:pt x="100" y="0"/>
                  </a:moveTo>
                  <a:cubicBezTo>
                    <a:pt x="79" y="100"/>
                    <a:pt x="79" y="100"/>
                    <a:pt x="79" y="100"/>
                  </a:cubicBezTo>
                  <a:cubicBezTo>
                    <a:pt x="78" y="102"/>
                    <a:pt x="78" y="104"/>
                    <a:pt x="78" y="105"/>
                  </a:cubicBezTo>
                  <a:cubicBezTo>
                    <a:pt x="78" y="107"/>
                    <a:pt x="79" y="108"/>
                    <a:pt x="82" y="108"/>
                  </a:cubicBezTo>
                  <a:cubicBezTo>
                    <a:pt x="84" y="108"/>
                    <a:pt x="88" y="107"/>
                    <a:pt x="90" y="106"/>
                  </a:cubicBezTo>
                  <a:cubicBezTo>
                    <a:pt x="87" y="120"/>
                    <a:pt x="87" y="120"/>
                    <a:pt x="87" y="120"/>
                  </a:cubicBezTo>
                  <a:cubicBezTo>
                    <a:pt x="83" y="123"/>
                    <a:pt x="77" y="124"/>
                    <a:pt x="70" y="124"/>
                  </a:cubicBezTo>
                  <a:cubicBezTo>
                    <a:pt x="63" y="124"/>
                    <a:pt x="57" y="121"/>
                    <a:pt x="55" y="115"/>
                  </a:cubicBezTo>
                  <a:cubicBezTo>
                    <a:pt x="50" y="121"/>
                    <a:pt x="41" y="125"/>
                    <a:pt x="30" y="125"/>
                  </a:cubicBezTo>
                  <a:cubicBezTo>
                    <a:pt x="12" y="125"/>
                    <a:pt x="0" y="113"/>
                    <a:pt x="0" y="94"/>
                  </a:cubicBezTo>
                  <a:cubicBezTo>
                    <a:pt x="0" y="62"/>
                    <a:pt x="25" y="34"/>
                    <a:pt x="59" y="34"/>
                  </a:cubicBezTo>
                  <a:cubicBezTo>
                    <a:pt x="63" y="34"/>
                    <a:pt x="66" y="35"/>
                    <a:pt x="68" y="35"/>
                  </a:cubicBezTo>
                  <a:cubicBezTo>
                    <a:pt x="72" y="17"/>
                    <a:pt x="72" y="17"/>
                    <a:pt x="72" y="17"/>
                  </a:cubicBezTo>
                  <a:cubicBezTo>
                    <a:pt x="61" y="17"/>
                    <a:pt x="61" y="17"/>
                    <a:pt x="61" y="17"/>
                  </a:cubicBezTo>
                  <a:cubicBezTo>
                    <a:pt x="64" y="0"/>
                    <a:pt x="64" y="0"/>
                    <a:pt x="64" y="0"/>
                  </a:cubicBezTo>
                  <a:lnTo>
                    <a:pt x="100" y="0"/>
                  </a:lnTo>
                  <a:close/>
                  <a:moveTo>
                    <a:pt x="65" y="51"/>
                  </a:moveTo>
                  <a:cubicBezTo>
                    <a:pt x="64" y="50"/>
                    <a:pt x="61" y="49"/>
                    <a:pt x="58" y="49"/>
                  </a:cubicBezTo>
                  <a:cubicBezTo>
                    <a:pt x="40" y="49"/>
                    <a:pt x="24" y="72"/>
                    <a:pt x="24" y="93"/>
                  </a:cubicBezTo>
                  <a:cubicBezTo>
                    <a:pt x="24" y="103"/>
                    <a:pt x="29" y="109"/>
                    <a:pt x="38" y="109"/>
                  </a:cubicBezTo>
                  <a:cubicBezTo>
                    <a:pt x="43" y="109"/>
                    <a:pt x="47" y="107"/>
                    <a:pt x="51" y="103"/>
                  </a:cubicBezTo>
                  <a:cubicBezTo>
                    <a:pt x="54" y="99"/>
                    <a:pt x="56" y="94"/>
                    <a:pt x="57" y="87"/>
                  </a:cubicBezTo>
                  <a:lnTo>
                    <a:pt x="65" y="51"/>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6" name="Freeform 47"/>
            <p:cNvSpPr>
              <a:spLocks noChangeAspect="1"/>
            </p:cNvSpPr>
            <p:nvPr/>
          </p:nvSpPr>
          <p:spPr bwMode="auto">
            <a:xfrm>
              <a:off x="1711" y="645"/>
              <a:ext cx="51" cy="118"/>
            </a:xfrm>
            <a:custGeom>
              <a:avLst/>
              <a:gdLst>
                <a:gd name="T0" fmla="*/ 2147483647 w 39"/>
                <a:gd name="T1" fmla="*/ 0 h 89"/>
                <a:gd name="T2" fmla="*/ 2147483647 w 39"/>
                <a:gd name="T3" fmla="*/ 2147483647 h 89"/>
                <a:gd name="T4" fmla="*/ 2147483647 w 39"/>
                <a:gd name="T5" fmla="*/ 2147483647 h 89"/>
                <a:gd name="T6" fmla="*/ 2147483647 w 39"/>
                <a:gd name="T7" fmla="*/ 2147483647 h 89"/>
                <a:gd name="T8" fmla="*/ 2147483647 w 39"/>
                <a:gd name="T9" fmla="*/ 2147483647 h 89"/>
                <a:gd name="T10" fmla="*/ 2147483647 w 39"/>
                <a:gd name="T11" fmla="*/ 2147483647 h 89"/>
                <a:gd name="T12" fmla="*/ 2147483647 w 39"/>
                <a:gd name="T13" fmla="*/ 2147483647 h 89"/>
                <a:gd name="T14" fmla="*/ 1 w 39"/>
                <a:gd name="T15" fmla="*/ 2147483647 h 89"/>
                <a:gd name="T16" fmla="*/ 446032769 w 39"/>
                <a:gd name="T17" fmla="*/ 2147483647 h 89"/>
                <a:gd name="T18" fmla="*/ 2147483647 w 39"/>
                <a:gd name="T19" fmla="*/ 2147483647 h 89"/>
                <a:gd name="T20" fmla="*/ 0 w 39"/>
                <a:gd name="T21" fmla="*/ 2147483647 h 89"/>
                <a:gd name="T22" fmla="*/ 762742427 w 39"/>
                <a:gd name="T23" fmla="*/ 0 h 89"/>
                <a:gd name="T24" fmla="*/ 2147483647 w 39"/>
                <a:gd name="T25" fmla="*/ 0 h 8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 h="89">
                  <a:moveTo>
                    <a:pt x="39" y="0"/>
                  </a:moveTo>
                  <a:cubicBezTo>
                    <a:pt x="26" y="65"/>
                    <a:pt x="26" y="65"/>
                    <a:pt x="26" y="65"/>
                  </a:cubicBezTo>
                  <a:cubicBezTo>
                    <a:pt x="25" y="67"/>
                    <a:pt x="25" y="69"/>
                    <a:pt x="25" y="70"/>
                  </a:cubicBezTo>
                  <a:cubicBezTo>
                    <a:pt x="25" y="72"/>
                    <a:pt x="26" y="73"/>
                    <a:pt x="29" y="73"/>
                  </a:cubicBezTo>
                  <a:cubicBezTo>
                    <a:pt x="32" y="73"/>
                    <a:pt x="35" y="72"/>
                    <a:pt x="37" y="71"/>
                  </a:cubicBezTo>
                  <a:cubicBezTo>
                    <a:pt x="34" y="84"/>
                    <a:pt x="34" y="84"/>
                    <a:pt x="34" y="84"/>
                  </a:cubicBezTo>
                  <a:cubicBezTo>
                    <a:pt x="30" y="87"/>
                    <a:pt x="24" y="89"/>
                    <a:pt x="17" y="89"/>
                  </a:cubicBezTo>
                  <a:cubicBezTo>
                    <a:pt x="8" y="89"/>
                    <a:pt x="1" y="85"/>
                    <a:pt x="1" y="74"/>
                  </a:cubicBezTo>
                  <a:cubicBezTo>
                    <a:pt x="1" y="72"/>
                    <a:pt x="1" y="69"/>
                    <a:pt x="2" y="65"/>
                  </a:cubicBezTo>
                  <a:cubicBezTo>
                    <a:pt x="12" y="17"/>
                    <a:pt x="12" y="17"/>
                    <a:pt x="12" y="17"/>
                  </a:cubicBezTo>
                  <a:cubicBezTo>
                    <a:pt x="0" y="17"/>
                    <a:pt x="0" y="17"/>
                    <a:pt x="0" y="17"/>
                  </a:cubicBezTo>
                  <a:cubicBezTo>
                    <a:pt x="4" y="0"/>
                    <a:pt x="4" y="0"/>
                    <a:pt x="4" y="0"/>
                  </a:cubicBezTo>
                  <a:lnTo>
                    <a:pt x="39" y="0"/>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7" name="Freeform 48"/>
            <p:cNvSpPr>
              <a:spLocks noChangeAspect="1"/>
            </p:cNvSpPr>
            <p:nvPr/>
          </p:nvSpPr>
          <p:spPr bwMode="auto">
            <a:xfrm>
              <a:off x="1735" y="595"/>
              <a:ext cx="35" cy="35"/>
            </a:xfrm>
            <a:custGeom>
              <a:avLst/>
              <a:gdLst>
                <a:gd name="T0" fmla="*/ 1082185627 w 27"/>
                <a:gd name="T1" fmla="*/ 2147483647 h 26"/>
                <a:gd name="T2" fmla="*/ 0 w 27"/>
                <a:gd name="T3" fmla="*/ 2147483647 h 26"/>
                <a:gd name="T4" fmla="*/ 1584031989 w 27"/>
                <a:gd name="T5" fmla="*/ 0 h 26"/>
                <a:gd name="T6" fmla="*/ 2147483647 w 27"/>
                <a:gd name="T7" fmla="*/ 2147483647 h 26"/>
                <a:gd name="T8" fmla="*/ 1082185627 w 27"/>
                <a:gd name="T9" fmla="*/ 2147483647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 h="26">
                  <a:moveTo>
                    <a:pt x="11" y="26"/>
                  </a:moveTo>
                  <a:cubicBezTo>
                    <a:pt x="4" y="26"/>
                    <a:pt x="0" y="22"/>
                    <a:pt x="0" y="16"/>
                  </a:cubicBezTo>
                  <a:cubicBezTo>
                    <a:pt x="0" y="7"/>
                    <a:pt x="8" y="0"/>
                    <a:pt x="16" y="0"/>
                  </a:cubicBezTo>
                  <a:cubicBezTo>
                    <a:pt x="23" y="0"/>
                    <a:pt x="27" y="4"/>
                    <a:pt x="27" y="10"/>
                  </a:cubicBezTo>
                  <a:cubicBezTo>
                    <a:pt x="27" y="19"/>
                    <a:pt x="19" y="26"/>
                    <a:pt x="11" y="26"/>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8" name="Freeform 49"/>
            <p:cNvSpPr>
              <a:spLocks noChangeAspect="1"/>
            </p:cNvSpPr>
            <p:nvPr/>
          </p:nvSpPr>
          <p:spPr bwMode="auto">
            <a:xfrm>
              <a:off x="1773" y="607"/>
              <a:ext cx="83" cy="156"/>
            </a:xfrm>
            <a:custGeom>
              <a:avLst/>
              <a:gdLst>
                <a:gd name="T0" fmla="*/ 2147483647 w 62"/>
                <a:gd name="T1" fmla="*/ 2147483647 h 117"/>
                <a:gd name="T2" fmla="*/ 2147483647 w 62"/>
                <a:gd name="T3" fmla="*/ 2147483647 h 117"/>
                <a:gd name="T4" fmla="*/ 2147483647 w 62"/>
                <a:gd name="T5" fmla="*/ 2147483647 h 117"/>
                <a:gd name="T6" fmla="*/ 2147483647 w 62"/>
                <a:gd name="T7" fmla="*/ 2147483647 h 117"/>
                <a:gd name="T8" fmla="*/ 2147483647 w 62"/>
                <a:gd name="T9" fmla="*/ 2147483647 h 117"/>
                <a:gd name="T10" fmla="*/ 2147483647 w 62"/>
                <a:gd name="T11" fmla="*/ 2147483647 h 117"/>
                <a:gd name="T12" fmla="*/ 2147483647 w 62"/>
                <a:gd name="T13" fmla="*/ 2147483647 h 117"/>
                <a:gd name="T14" fmla="*/ 2147483647 w 62"/>
                <a:gd name="T15" fmla="*/ 2147483647 h 117"/>
                <a:gd name="T16" fmla="*/ 2147483647 w 62"/>
                <a:gd name="T17" fmla="*/ 2147483647 h 117"/>
                <a:gd name="T18" fmla="*/ 2147483647 w 62"/>
                <a:gd name="T19" fmla="*/ 2147483647 h 117"/>
                <a:gd name="T20" fmla="*/ 2147483647 w 62"/>
                <a:gd name="T21" fmla="*/ 2147483647 h 117"/>
                <a:gd name="T22" fmla="*/ 2147483647 w 62"/>
                <a:gd name="T23" fmla="*/ 2147483647 h 117"/>
                <a:gd name="T24" fmla="*/ 0 w 62"/>
                <a:gd name="T25" fmla="*/ 2147483647 h 117"/>
                <a:gd name="T26" fmla="*/ 2147483647 w 62"/>
                <a:gd name="T27" fmla="*/ 2147483647 h 117"/>
                <a:gd name="T28" fmla="*/ 2147483647 w 62"/>
                <a:gd name="T29" fmla="*/ 2147483647 h 117"/>
                <a:gd name="T30" fmla="*/ 2147483647 w 62"/>
                <a:gd name="T31" fmla="*/ 2147483647 h 117"/>
                <a:gd name="T32" fmla="*/ 2147483647 w 62"/>
                <a:gd name="T33" fmla="*/ 0 h 117"/>
                <a:gd name="T34" fmla="*/ 2147483647 w 62"/>
                <a:gd name="T35" fmla="*/ 2147483647 h 117"/>
                <a:gd name="T36" fmla="*/ 2147483647 w 62"/>
                <a:gd name="T37" fmla="*/ 2147483647 h 11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2" h="117">
                  <a:moveTo>
                    <a:pt x="62" y="28"/>
                  </a:moveTo>
                  <a:cubicBezTo>
                    <a:pt x="58" y="45"/>
                    <a:pt x="58" y="45"/>
                    <a:pt x="58" y="45"/>
                  </a:cubicBezTo>
                  <a:cubicBezTo>
                    <a:pt x="38" y="45"/>
                    <a:pt x="38" y="45"/>
                    <a:pt x="38" y="45"/>
                  </a:cubicBezTo>
                  <a:cubicBezTo>
                    <a:pt x="29" y="86"/>
                    <a:pt x="29" y="86"/>
                    <a:pt x="29" y="86"/>
                  </a:cubicBezTo>
                  <a:cubicBezTo>
                    <a:pt x="29" y="89"/>
                    <a:pt x="29" y="91"/>
                    <a:pt x="29" y="93"/>
                  </a:cubicBezTo>
                  <a:cubicBezTo>
                    <a:pt x="29" y="98"/>
                    <a:pt x="32" y="100"/>
                    <a:pt x="38" y="100"/>
                  </a:cubicBezTo>
                  <a:cubicBezTo>
                    <a:pt x="43" y="100"/>
                    <a:pt x="50" y="98"/>
                    <a:pt x="55" y="96"/>
                  </a:cubicBezTo>
                  <a:cubicBezTo>
                    <a:pt x="52" y="111"/>
                    <a:pt x="52" y="111"/>
                    <a:pt x="52" y="111"/>
                  </a:cubicBezTo>
                  <a:cubicBezTo>
                    <a:pt x="46" y="115"/>
                    <a:pt x="37" y="117"/>
                    <a:pt x="29" y="117"/>
                  </a:cubicBezTo>
                  <a:cubicBezTo>
                    <a:pt x="15" y="117"/>
                    <a:pt x="4" y="110"/>
                    <a:pt x="4" y="96"/>
                  </a:cubicBezTo>
                  <a:cubicBezTo>
                    <a:pt x="4" y="93"/>
                    <a:pt x="5" y="88"/>
                    <a:pt x="6" y="85"/>
                  </a:cubicBezTo>
                  <a:cubicBezTo>
                    <a:pt x="14" y="45"/>
                    <a:pt x="14" y="45"/>
                    <a:pt x="14" y="45"/>
                  </a:cubicBezTo>
                  <a:cubicBezTo>
                    <a:pt x="0" y="45"/>
                    <a:pt x="0" y="45"/>
                    <a:pt x="0" y="45"/>
                  </a:cubicBezTo>
                  <a:cubicBezTo>
                    <a:pt x="4" y="28"/>
                    <a:pt x="4" y="28"/>
                    <a:pt x="4" y="28"/>
                  </a:cubicBezTo>
                  <a:cubicBezTo>
                    <a:pt x="18" y="28"/>
                    <a:pt x="18" y="28"/>
                    <a:pt x="18" y="28"/>
                  </a:cubicBezTo>
                  <a:cubicBezTo>
                    <a:pt x="22" y="6"/>
                    <a:pt x="22" y="6"/>
                    <a:pt x="22" y="6"/>
                  </a:cubicBezTo>
                  <a:cubicBezTo>
                    <a:pt x="48" y="0"/>
                    <a:pt x="48" y="0"/>
                    <a:pt x="48" y="0"/>
                  </a:cubicBezTo>
                  <a:cubicBezTo>
                    <a:pt x="42" y="28"/>
                    <a:pt x="42" y="28"/>
                    <a:pt x="42" y="28"/>
                  </a:cubicBezTo>
                  <a:lnTo>
                    <a:pt x="62" y="28"/>
                  </a:ln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29" name="Freeform 50"/>
            <p:cNvSpPr>
              <a:spLocks noChangeAspect="1"/>
            </p:cNvSpPr>
            <p:nvPr/>
          </p:nvSpPr>
          <p:spPr bwMode="auto">
            <a:xfrm>
              <a:off x="669" y="316"/>
              <a:ext cx="92" cy="371"/>
            </a:xfrm>
            <a:custGeom>
              <a:avLst/>
              <a:gdLst>
                <a:gd name="T0" fmla="*/ 0 w 69"/>
                <a:gd name="T1" fmla="*/ 0 h 279"/>
                <a:gd name="T2" fmla="*/ 0 w 69"/>
                <a:gd name="T3" fmla="*/ 2147483647 h 279"/>
                <a:gd name="T4" fmla="*/ 2147483647 w 69"/>
                <a:gd name="T5" fmla="*/ 2147483647 h 279"/>
                <a:gd name="T6" fmla="*/ 2147483647 w 69"/>
                <a:gd name="T7" fmla="*/ 2147483647 h 279"/>
                <a:gd name="T8" fmla="*/ 2147483647 w 69"/>
                <a:gd name="T9" fmla="*/ 2147483647 h 279"/>
                <a:gd name="T10" fmla="*/ 2147483647 w 69"/>
                <a:gd name="T11" fmla="*/ 0 h 279"/>
                <a:gd name="T12" fmla="*/ 0 w 69"/>
                <a:gd name="T13" fmla="*/ 0 h 27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9" h="279">
                  <a:moveTo>
                    <a:pt x="0" y="0"/>
                  </a:moveTo>
                  <a:cubicBezTo>
                    <a:pt x="0" y="279"/>
                    <a:pt x="0" y="279"/>
                    <a:pt x="0" y="279"/>
                  </a:cubicBezTo>
                  <a:cubicBezTo>
                    <a:pt x="34" y="263"/>
                    <a:pt x="59" y="232"/>
                    <a:pt x="67" y="194"/>
                  </a:cubicBezTo>
                  <a:cubicBezTo>
                    <a:pt x="68" y="188"/>
                    <a:pt x="69" y="182"/>
                    <a:pt x="69" y="175"/>
                  </a:cubicBezTo>
                  <a:cubicBezTo>
                    <a:pt x="69" y="175"/>
                    <a:pt x="69" y="175"/>
                    <a:pt x="69" y="175"/>
                  </a:cubicBezTo>
                  <a:cubicBezTo>
                    <a:pt x="69" y="0"/>
                    <a:pt x="69" y="0"/>
                    <a:pt x="69" y="0"/>
                  </a:cubicBezTo>
                  <a:lnTo>
                    <a:pt x="0" y="0"/>
                  </a:ln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0" name="Freeform 51"/>
            <p:cNvSpPr>
              <a:spLocks noChangeAspect="1"/>
            </p:cNvSpPr>
            <p:nvPr/>
          </p:nvSpPr>
          <p:spPr bwMode="auto">
            <a:xfrm>
              <a:off x="406" y="316"/>
              <a:ext cx="92" cy="371"/>
            </a:xfrm>
            <a:custGeom>
              <a:avLst/>
              <a:gdLst>
                <a:gd name="T0" fmla="*/ 2147483647 w 69"/>
                <a:gd name="T1" fmla="*/ 2147483647 h 279"/>
                <a:gd name="T2" fmla="*/ 2147483647 w 69"/>
                <a:gd name="T3" fmla="*/ 0 h 279"/>
                <a:gd name="T4" fmla="*/ 0 w 69"/>
                <a:gd name="T5" fmla="*/ 0 h 279"/>
                <a:gd name="T6" fmla="*/ 0 w 69"/>
                <a:gd name="T7" fmla="*/ 2147483647 h 279"/>
                <a:gd name="T8" fmla="*/ 0 w 69"/>
                <a:gd name="T9" fmla="*/ 2147483647 h 279"/>
                <a:gd name="T10" fmla="*/ 0 w 69"/>
                <a:gd name="T11" fmla="*/ 2147483647 h 279"/>
                <a:gd name="T12" fmla="*/ 0 w 69"/>
                <a:gd name="T13" fmla="*/ 2147483647 h 279"/>
                <a:gd name="T14" fmla="*/ 0 w 69"/>
                <a:gd name="T15" fmla="*/ 2147483647 h 279"/>
                <a:gd name="T16" fmla="*/ 2147483647 w 69"/>
                <a:gd name="T17" fmla="*/ 2147483647 h 27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9" h="279">
                  <a:moveTo>
                    <a:pt x="69" y="279"/>
                  </a:moveTo>
                  <a:cubicBezTo>
                    <a:pt x="69" y="0"/>
                    <a:pt x="69" y="0"/>
                    <a:pt x="69" y="0"/>
                  </a:cubicBezTo>
                  <a:cubicBezTo>
                    <a:pt x="0" y="0"/>
                    <a:pt x="0" y="0"/>
                    <a:pt x="0" y="0"/>
                  </a:cubicBezTo>
                  <a:cubicBezTo>
                    <a:pt x="0" y="171"/>
                    <a:pt x="0" y="171"/>
                    <a:pt x="0" y="171"/>
                  </a:cubicBezTo>
                  <a:cubicBezTo>
                    <a:pt x="0" y="171"/>
                    <a:pt x="0" y="171"/>
                    <a:pt x="0" y="171"/>
                  </a:cubicBezTo>
                  <a:cubicBezTo>
                    <a:pt x="0" y="171"/>
                    <a:pt x="0" y="171"/>
                    <a:pt x="0" y="171"/>
                  </a:cubicBezTo>
                  <a:cubicBezTo>
                    <a:pt x="0" y="176"/>
                    <a:pt x="0" y="176"/>
                    <a:pt x="0" y="176"/>
                  </a:cubicBezTo>
                  <a:cubicBezTo>
                    <a:pt x="0" y="176"/>
                    <a:pt x="0" y="176"/>
                    <a:pt x="0" y="176"/>
                  </a:cubicBezTo>
                  <a:cubicBezTo>
                    <a:pt x="2" y="221"/>
                    <a:pt x="29" y="261"/>
                    <a:pt x="69" y="279"/>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1" name="Freeform 52"/>
            <p:cNvSpPr>
              <a:spLocks noChangeAspect="1"/>
            </p:cNvSpPr>
            <p:nvPr/>
          </p:nvSpPr>
          <p:spPr bwMode="auto">
            <a:xfrm>
              <a:off x="939" y="339"/>
              <a:ext cx="257" cy="132"/>
            </a:xfrm>
            <a:custGeom>
              <a:avLst/>
              <a:gdLst>
                <a:gd name="T0" fmla="*/ 2147483647 w 193"/>
                <a:gd name="T1" fmla="*/ 0 h 99"/>
                <a:gd name="T2" fmla="*/ 0 w 193"/>
                <a:gd name="T3" fmla="*/ 2147483647 h 99"/>
                <a:gd name="T4" fmla="*/ 2147483647 w 193"/>
                <a:gd name="T5" fmla="*/ 2147483647 h 99"/>
                <a:gd name="T6" fmla="*/ 2147483647 w 193"/>
                <a:gd name="T7" fmla="*/ 2147483647 h 99"/>
                <a:gd name="T8" fmla="*/ 2147483647 w 193"/>
                <a:gd name="T9" fmla="*/ 2147483647 h 99"/>
                <a:gd name="T10" fmla="*/ 2147483647 w 193"/>
                <a:gd name="T11" fmla="*/ 2147483647 h 99"/>
                <a:gd name="T12" fmla="*/ 2147483647 w 193"/>
                <a:gd name="T13" fmla="*/ 2147483647 h 99"/>
                <a:gd name="T14" fmla="*/ 2147483647 w 193"/>
                <a:gd name="T15" fmla="*/ 0 h 99"/>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93" h="99">
                  <a:moveTo>
                    <a:pt x="89" y="0"/>
                  </a:moveTo>
                  <a:cubicBezTo>
                    <a:pt x="55" y="0"/>
                    <a:pt x="24" y="11"/>
                    <a:pt x="0" y="31"/>
                  </a:cubicBezTo>
                  <a:cubicBezTo>
                    <a:pt x="9" y="30"/>
                    <a:pt x="19" y="29"/>
                    <a:pt x="29" y="29"/>
                  </a:cubicBezTo>
                  <a:cubicBezTo>
                    <a:pt x="44" y="29"/>
                    <a:pt x="61" y="32"/>
                    <a:pt x="78" y="40"/>
                  </a:cubicBezTo>
                  <a:cubicBezTo>
                    <a:pt x="104" y="52"/>
                    <a:pt x="130" y="69"/>
                    <a:pt x="145" y="99"/>
                  </a:cubicBezTo>
                  <a:cubicBezTo>
                    <a:pt x="193" y="51"/>
                    <a:pt x="193" y="51"/>
                    <a:pt x="193" y="51"/>
                  </a:cubicBezTo>
                  <a:cubicBezTo>
                    <a:pt x="187" y="42"/>
                    <a:pt x="181" y="35"/>
                    <a:pt x="174" y="28"/>
                  </a:cubicBezTo>
                  <a:cubicBezTo>
                    <a:pt x="151" y="10"/>
                    <a:pt x="121" y="0"/>
                    <a:pt x="89" y="0"/>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2" name="Freeform 53"/>
            <p:cNvSpPr>
              <a:spLocks noChangeAspect="1"/>
            </p:cNvSpPr>
            <p:nvPr/>
          </p:nvSpPr>
          <p:spPr bwMode="auto">
            <a:xfrm>
              <a:off x="938" y="615"/>
              <a:ext cx="253" cy="123"/>
            </a:xfrm>
            <a:custGeom>
              <a:avLst/>
              <a:gdLst>
                <a:gd name="T0" fmla="*/ 2147483647 w 191"/>
                <a:gd name="T1" fmla="*/ 2147483647 h 92"/>
                <a:gd name="T2" fmla="*/ 0 w 191"/>
                <a:gd name="T3" fmla="*/ 2147483647 h 92"/>
                <a:gd name="T4" fmla="*/ 2147483647 w 191"/>
                <a:gd name="T5" fmla="*/ 2147483647 h 92"/>
                <a:gd name="T6" fmla="*/ 2147483647 w 191"/>
                <a:gd name="T7" fmla="*/ 2147483647 h 92"/>
                <a:gd name="T8" fmla="*/ 2147483647 w 191"/>
                <a:gd name="T9" fmla="*/ 2147483647 h 92"/>
                <a:gd name="T10" fmla="*/ 2147483647 w 191"/>
                <a:gd name="T11" fmla="*/ 0 h 92"/>
                <a:gd name="T12" fmla="*/ 2147483647 w 191"/>
                <a:gd name="T13" fmla="*/ 2147483647 h 9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91" h="92">
                  <a:moveTo>
                    <a:pt x="31" y="62"/>
                  </a:moveTo>
                  <a:cubicBezTo>
                    <a:pt x="20" y="62"/>
                    <a:pt x="10" y="61"/>
                    <a:pt x="0" y="59"/>
                  </a:cubicBezTo>
                  <a:cubicBezTo>
                    <a:pt x="25" y="80"/>
                    <a:pt x="57" y="92"/>
                    <a:pt x="91" y="92"/>
                  </a:cubicBezTo>
                  <a:cubicBezTo>
                    <a:pt x="120" y="92"/>
                    <a:pt x="146" y="84"/>
                    <a:pt x="169" y="69"/>
                  </a:cubicBezTo>
                  <a:cubicBezTo>
                    <a:pt x="177" y="62"/>
                    <a:pt x="184" y="53"/>
                    <a:pt x="191" y="44"/>
                  </a:cubicBezTo>
                  <a:cubicBezTo>
                    <a:pt x="148" y="0"/>
                    <a:pt x="148" y="0"/>
                    <a:pt x="148" y="0"/>
                  </a:cubicBezTo>
                  <a:cubicBezTo>
                    <a:pt x="121" y="42"/>
                    <a:pt x="64" y="62"/>
                    <a:pt x="31" y="62"/>
                  </a:cubicBezTo>
                  <a:close/>
                </a:path>
              </a:pathLst>
            </a:custGeom>
            <a:solidFill>
              <a:srgbClr val="004C9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3" name="Freeform 54"/>
            <p:cNvSpPr>
              <a:spLocks noChangeAspect="1"/>
            </p:cNvSpPr>
            <p:nvPr/>
          </p:nvSpPr>
          <p:spPr bwMode="auto">
            <a:xfrm>
              <a:off x="497" y="687"/>
              <a:ext cx="173" cy="77"/>
            </a:xfrm>
            <a:custGeom>
              <a:avLst/>
              <a:gdLst>
                <a:gd name="T0" fmla="*/ 2147483647 w 129"/>
                <a:gd name="T1" fmla="*/ 2147483647 h 58"/>
                <a:gd name="T2" fmla="*/ 2147483647 w 129"/>
                <a:gd name="T3" fmla="*/ 2147483647 h 58"/>
                <a:gd name="T4" fmla="*/ 2147483647 w 129"/>
                <a:gd name="T5" fmla="*/ 2147483647 h 58"/>
                <a:gd name="T6" fmla="*/ 2147483647 w 129"/>
                <a:gd name="T7" fmla="*/ 0 h 58"/>
                <a:gd name="T8" fmla="*/ 2147483647 w 129"/>
                <a:gd name="T9" fmla="*/ 2147483647 h 58"/>
                <a:gd name="T10" fmla="*/ 0 w 129"/>
                <a:gd name="T11" fmla="*/ 0 h 58"/>
                <a:gd name="T12" fmla="*/ 0 w 129"/>
                <a:gd name="T13" fmla="*/ 2147483647 h 58"/>
                <a:gd name="T14" fmla="*/ 0 w 129"/>
                <a:gd name="T15" fmla="*/ 2147483647 h 58"/>
                <a:gd name="T16" fmla="*/ 2147483647 w 129"/>
                <a:gd name="T17" fmla="*/ 2147483647 h 58"/>
                <a:gd name="T18" fmla="*/ 2147483647 w 129"/>
                <a:gd name="T19" fmla="*/ 2147483647 h 58"/>
                <a:gd name="T20" fmla="*/ 2147483647 w 129"/>
                <a:gd name="T21" fmla="*/ 2147483647 h 58"/>
                <a:gd name="T22" fmla="*/ 2147483647 w 129"/>
                <a:gd name="T23" fmla="*/ 2147483647 h 5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29" h="58">
                  <a:moveTo>
                    <a:pt x="129" y="9"/>
                  </a:moveTo>
                  <a:cubicBezTo>
                    <a:pt x="129" y="8"/>
                    <a:pt x="129" y="8"/>
                    <a:pt x="129" y="8"/>
                  </a:cubicBezTo>
                  <a:cubicBezTo>
                    <a:pt x="129" y="6"/>
                    <a:pt x="129" y="6"/>
                    <a:pt x="129" y="6"/>
                  </a:cubicBezTo>
                  <a:cubicBezTo>
                    <a:pt x="129" y="0"/>
                    <a:pt x="129" y="0"/>
                    <a:pt x="129" y="0"/>
                  </a:cubicBezTo>
                  <a:cubicBezTo>
                    <a:pt x="109" y="8"/>
                    <a:pt x="87" y="12"/>
                    <a:pt x="64" y="12"/>
                  </a:cubicBezTo>
                  <a:cubicBezTo>
                    <a:pt x="41" y="12"/>
                    <a:pt x="19" y="8"/>
                    <a:pt x="0" y="0"/>
                  </a:cubicBezTo>
                  <a:cubicBezTo>
                    <a:pt x="0" y="6"/>
                    <a:pt x="0" y="6"/>
                    <a:pt x="0" y="6"/>
                  </a:cubicBezTo>
                  <a:cubicBezTo>
                    <a:pt x="0" y="8"/>
                    <a:pt x="0" y="8"/>
                    <a:pt x="0" y="8"/>
                  </a:cubicBezTo>
                  <a:cubicBezTo>
                    <a:pt x="1" y="32"/>
                    <a:pt x="19" y="52"/>
                    <a:pt x="43" y="57"/>
                  </a:cubicBezTo>
                  <a:cubicBezTo>
                    <a:pt x="47" y="57"/>
                    <a:pt x="52" y="58"/>
                    <a:pt x="69" y="58"/>
                  </a:cubicBezTo>
                  <a:cubicBezTo>
                    <a:pt x="75" y="58"/>
                    <a:pt x="81" y="57"/>
                    <a:pt x="87" y="57"/>
                  </a:cubicBezTo>
                  <a:cubicBezTo>
                    <a:pt x="110" y="52"/>
                    <a:pt x="127" y="33"/>
                    <a:pt x="129" y="9"/>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4" name="Freeform 55"/>
            <p:cNvSpPr>
              <a:spLocks noChangeAspect="1"/>
            </p:cNvSpPr>
            <p:nvPr/>
          </p:nvSpPr>
          <p:spPr bwMode="auto">
            <a:xfrm>
              <a:off x="795" y="381"/>
              <a:ext cx="144" cy="312"/>
            </a:xfrm>
            <a:custGeom>
              <a:avLst/>
              <a:gdLst>
                <a:gd name="T0" fmla="*/ 2147483647 w 109"/>
                <a:gd name="T1" fmla="*/ 2147483647 h 234"/>
                <a:gd name="T2" fmla="*/ 2147483647 w 109"/>
                <a:gd name="T3" fmla="*/ 0 h 234"/>
                <a:gd name="T4" fmla="*/ 0 w 109"/>
                <a:gd name="T5" fmla="*/ 2147483647 h 234"/>
                <a:gd name="T6" fmla="*/ 2147483647 w 109"/>
                <a:gd name="T7" fmla="*/ 2147483647 h 234"/>
                <a:gd name="T8" fmla="*/ 2147483647 w 109"/>
                <a:gd name="T9" fmla="*/ 2147483647 h 23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9" h="234">
                  <a:moveTo>
                    <a:pt x="52" y="118"/>
                  </a:moveTo>
                  <a:cubicBezTo>
                    <a:pt x="52" y="70"/>
                    <a:pt x="74" y="28"/>
                    <a:pt x="109" y="0"/>
                  </a:cubicBezTo>
                  <a:cubicBezTo>
                    <a:pt x="49" y="11"/>
                    <a:pt x="0" y="54"/>
                    <a:pt x="0" y="117"/>
                  </a:cubicBezTo>
                  <a:cubicBezTo>
                    <a:pt x="0" y="180"/>
                    <a:pt x="48" y="223"/>
                    <a:pt x="107" y="234"/>
                  </a:cubicBezTo>
                  <a:cubicBezTo>
                    <a:pt x="74" y="207"/>
                    <a:pt x="52" y="165"/>
                    <a:pt x="52" y="118"/>
                  </a:cubicBezTo>
                  <a:close/>
                </a:path>
              </a:pathLst>
            </a:custGeom>
            <a:solidFill>
              <a:srgbClr val="00A3E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5" name="Freeform 56"/>
            <p:cNvSpPr>
              <a:spLocks noChangeAspect="1"/>
            </p:cNvSpPr>
            <p:nvPr/>
          </p:nvSpPr>
          <p:spPr bwMode="auto">
            <a:xfrm>
              <a:off x="406" y="549"/>
              <a:ext cx="149" cy="213"/>
            </a:xfrm>
            <a:custGeom>
              <a:avLst/>
              <a:gdLst>
                <a:gd name="T0" fmla="*/ 0 w 112"/>
                <a:gd name="T1" fmla="*/ 2147483647 h 160"/>
                <a:gd name="T2" fmla="*/ 0 w 112"/>
                <a:gd name="T3" fmla="*/ 2147483647 h 160"/>
                <a:gd name="T4" fmla="*/ 0 w 112"/>
                <a:gd name="T5" fmla="*/ 2147483647 h 160"/>
                <a:gd name="T6" fmla="*/ 0 w 112"/>
                <a:gd name="T7" fmla="*/ 2147483647 h 160"/>
                <a:gd name="T8" fmla="*/ 0 w 112"/>
                <a:gd name="T9" fmla="*/ 2147483647 h 160"/>
                <a:gd name="T10" fmla="*/ 0 w 112"/>
                <a:gd name="T11" fmla="*/ 2147483647 h 160"/>
                <a:gd name="T12" fmla="*/ 0 w 112"/>
                <a:gd name="T13" fmla="*/ 2147483647 h 160"/>
                <a:gd name="T14" fmla="*/ 0 w 112"/>
                <a:gd name="T15" fmla="*/ 2147483647 h 160"/>
                <a:gd name="T16" fmla="*/ 0 w 112"/>
                <a:gd name="T17" fmla="*/ 0 h 160"/>
                <a:gd name="T18" fmla="*/ 0 w 112"/>
                <a:gd name="T19" fmla="*/ 0 h 160"/>
                <a:gd name="T20" fmla="*/ 0 w 112"/>
                <a:gd name="T21" fmla="*/ 0 h 160"/>
                <a:gd name="T22" fmla="*/ 2147483647 w 112"/>
                <a:gd name="T23" fmla="*/ 2147483647 h 160"/>
                <a:gd name="T24" fmla="*/ 2147483647 w 112"/>
                <a:gd name="T25" fmla="*/ 2147483647 h 160"/>
                <a:gd name="T26" fmla="*/ 2147483647 w 112"/>
                <a:gd name="T27" fmla="*/ 2147483647 h 160"/>
                <a:gd name="T28" fmla="*/ 2147483647 w 112"/>
                <a:gd name="T29" fmla="*/ 2147483647 h 160"/>
                <a:gd name="T30" fmla="*/ 0 w 112"/>
                <a:gd name="T31" fmla="*/ 2147483647 h 16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12" h="160">
                  <a:moveTo>
                    <a:pt x="0" y="44"/>
                  </a:moveTo>
                  <a:cubicBezTo>
                    <a:pt x="0" y="44"/>
                    <a:pt x="0" y="44"/>
                    <a:pt x="0" y="44"/>
                  </a:cubicBezTo>
                  <a:cubicBezTo>
                    <a:pt x="0" y="39"/>
                    <a:pt x="0" y="39"/>
                    <a:pt x="0" y="39"/>
                  </a:cubicBezTo>
                  <a:cubicBezTo>
                    <a:pt x="0" y="39"/>
                    <a:pt x="0" y="39"/>
                    <a:pt x="0" y="39"/>
                  </a:cubicBezTo>
                  <a:cubicBezTo>
                    <a:pt x="0" y="39"/>
                    <a:pt x="0" y="39"/>
                    <a:pt x="0" y="39"/>
                  </a:cubicBezTo>
                  <a:cubicBezTo>
                    <a:pt x="0" y="38"/>
                    <a:pt x="0" y="38"/>
                    <a:pt x="0" y="38"/>
                  </a:cubicBezTo>
                  <a:cubicBezTo>
                    <a:pt x="0" y="38"/>
                    <a:pt x="0" y="38"/>
                    <a:pt x="0" y="38"/>
                  </a:cubicBezTo>
                  <a:cubicBezTo>
                    <a:pt x="0" y="38"/>
                    <a:pt x="0" y="38"/>
                    <a:pt x="0" y="38"/>
                  </a:cubicBezTo>
                  <a:cubicBezTo>
                    <a:pt x="0" y="0"/>
                    <a:pt x="0" y="0"/>
                    <a:pt x="0" y="0"/>
                  </a:cubicBezTo>
                  <a:cubicBezTo>
                    <a:pt x="0" y="0"/>
                    <a:pt x="0" y="0"/>
                    <a:pt x="0" y="0"/>
                  </a:cubicBezTo>
                  <a:cubicBezTo>
                    <a:pt x="0" y="0"/>
                    <a:pt x="0" y="0"/>
                    <a:pt x="0" y="0"/>
                  </a:cubicBezTo>
                  <a:cubicBezTo>
                    <a:pt x="2" y="45"/>
                    <a:pt x="29" y="85"/>
                    <a:pt x="69" y="103"/>
                  </a:cubicBezTo>
                  <a:cubicBezTo>
                    <a:pt x="69" y="109"/>
                    <a:pt x="69" y="109"/>
                    <a:pt x="69" y="109"/>
                  </a:cubicBezTo>
                  <a:cubicBezTo>
                    <a:pt x="69" y="111"/>
                    <a:pt x="69" y="111"/>
                    <a:pt x="69" y="111"/>
                  </a:cubicBezTo>
                  <a:cubicBezTo>
                    <a:pt x="70" y="135"/>
                    <a:pt x="88" y="155"/>
                    <a:pt x="112" y="160"/>
                  </a:cubicBezTo>
                  <a:cubicBezTo>
                    <a:pt x="51" y="155"/>
                    <a:pt x="3" y="106"/>
                    <a:pt x="0" y="44"/>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6" name="Freeform 57"/>
            <p:cNvSpPr>
              <a:spLocks noChangeAspect="1"/>
            </p:cNvSpPr>
            <p:nvPr/>
          </p:nvSpPr>
          <p:spPr bwMode="auto">
            <a:xfrm>
              <a:off x="612" y="549"/>
              <a:ext cx="149" cy="213"/>
            </a:xfrm>
            <a:custGeom>
              <a:avLst/>
              <a:gdLst>
                <a:gd name="T0" fmla="*/ 2147483647 w 112"/>
                <a:gd name="T1" fmla="*/ 2147483647 h 160"/>
                <a:gd name="T2" fmla="*/ 2147483647 w 112"/>
                <a:gd name="T3" fmla="*/ 2147483647 h 160"/>
                <a:gd name="T4" fmla="*/ 2147483647 w 112"/>
                <a:gd name="T5" fmla="*/ 2147483647 h 160"/>
                <a:gd name="T6" fmla="*/ 0 w 112"/>
                <a:gd name="T7" fmla="*/ 2147483647 h 160"/>
                <a:gd name="T8" fmla="*/ 2147483647 w 112"/>
                <a:gd name="T9" fmla="*/ 2147483647 h 160"/>
                <a:gd name="T10" fmla="*/ 2147483647 w 112"/>
                <a:gd name="T11" fmla="*/ 2147483647 h 160"/>
                <a:gd name="T12" fmla="*/ 2147483647 w 112"/>
                <a:gd name="T13" fmla="*/ 0 h 160"/>
                <a:gd name="T14" fmla="*/ 2147483647 w 112"/>
                <a:gd name="T15" fmla="*/ 0 h 160"/>
                <a:gd name="T16" fmla="*/ 2147483647 w 112"/>
                <a:gd name="T17" fmla="*/ 0 h 160"/>
                <a:gd name="T18" fmla="*/ 2147483647 w 112"/>
                <a:gd name="T19" fmla="*/ 2147483647 h 16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12" h="160">
                  <a:moveTo>
                    <a:pt x="43" y="103"/>
                  </a:moveTo>
                  <a:cubicBezTo>
                    <a:pt x="43" y="109"/>
                    <a:pt x="43" y="109"/>
                    <a:pt x="43" y="109"/>
                  </a:cubicBezTo>
                  <a:cubicBezTo>
                    <a:pt x="43" y="111"/>
                    <a:pt x="43" y="111"/>
                    <a:pt x="43" y="111"/>
                  </a:cubicBezTo>
                  <a:cubicBezTo>
                    <a:pt x="42" y="135"/>
                    <a:pt x="24" y="155"/>
                    <a:pt x="0" y="160"/>
                  </a:cubicBezTo>
                  <a:cubicBezTo>
                    <a:pt x="61" y="155"/>
                    <a:pt x="109" y="106"/>
                    <a:pt x="112" y="44"/>
                  </a:cubicBezTo>
                  <a:cubicBezTo>
                    <a:pt x="112" y="44"/>
                    <a:pt x="112" y="44"/>
                    <a:pt x="112" y="44"/>
                  </a:cubicBezTo>
                  <a:cubicBezTo>
                    <a:pt x="112" y="0"/>
                    <a:pt x="112" y="0"/>
                    <a:pt x="112" y="0"/>
                  </a:cubicBezTo>
                  <a:cubicBezTo>
                    <a:pt x="112" y="0"/>
                    <a:pt x="112" y="0"/>
                    <a:pt x="112" y="0"/>
                  </a:cubicBezTo>
                  <a:cubicBezTo>
                    <a:pt x="112" y="0"/>
                    <a:pt x="112" y="0"/>
                    <a:pt x="112" y="0"/>
                  </a:cubicBezTo>
                  <a:cubicBezTo>
                    <a:pt x="110" y="45"/>
                    <a:pt x="82" y="85"/>
                    <a:pt x="43" y="103"/>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7" name="Freeform 58"/>
            <p:cNvSpPr>
              <a:spLocks noChangeAspect="1"/>
            </p:cNvSpPr>
            <p:nvPr/>
          </p:nvSpPr>
          <p:spPr bwMode="auto">
            <a:xfrm>
              <a:off x="795" y="311"/>
              <a:ext cx="377" cy="226"/>
            </a:xfrm>
            <a:custGeom>
              <a:avLst/>
              <a:gdLst>
                <a:gd name="T0" fmla="*/ 2147483647 w 284"/>
                <a:gd name="T1" fmla="*/ 0 h 170"/>
                <a:gd name="T2" fmla="*/ 2147483647 w 284"/>
                <a:gd name="T3" fmla="*/ 0 h 170"/>
                <a:gd name="T4" fmla="*/ 2147483647 w 284"/>
                <a:gd name="T5" fmla="*/ 2147483647 h 170"/>
                <a:gd name="T6" fmla="*/ 2147483647 w 284"/>
                <a:gd name="T7" fmla="*/ 2147483647 h 170"/>
                <a:gd name="T8" fmla="*/ 2147483647 w 284"/>
                <a:gd name="T9" fmla="*/ 2147483647 h 170"/>
                <a:gd name="T10" fmla="*/ 2147483647 w 284"/>
                <a:gd name="T11" fmla="*/ 2147483647 h 170"/>
                <a:gd name="T12" fmla="*/ 2147483647 w 284"/>
                <a:gd name="T13" fmla="*/ 2147483647 h 170"/>
                <a:gd name="T14" fmla="*/ 2147483647 w 284"/>
                <a:gd name="T15" fmla="*/ 2147483647 h 170"/>
                <a:gd name="T16" fmla="*/ 0 w 284"/>
                <a:gd name="T17" fmla="*/ 2147483647 h 170"/>
                <a:gd name="T18" fmla="*/ 0 w 284"/>
                <a:gd name="T19" fmla="*/ 2147483647 h 170"/>
                <a:gd name="T20" fmla="*/ 0 w 284"/>
                <a:gd name="T21" fmla="*/ 2147483647 h 170"/>
                <a:gd name="T22" fmla="*/ 0 w 284"/>
                <a:gd name="T23" fmla="*/ 2147483647 h 170"/>
                <a:gd name="T24" fmla="*/ 2147483647 w 284"/>
                <a:gd name="T25" fmla="*/ 0 h 17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84" h="170">
                  <a:moveTo>
                    <a:pt x="166" y="0"/>
                  </a:moveTo>
                  <a:cubicBezTo>
                    <a:pt x="166" y="0"/>
                    <a:pt x="167" y="0"/>
                    <a:pt x="167" y="0"/>
                  </a:cubicBezTo>
                  <a:cubicBezTo>
                    <a:pt x="196" y="0"/>
                    <a:pt x="241" y="12"/>
                    <a:pt x="275" y="42"/>
                  </a:cubicBezTo>
                  <a:cubicBezTo>
                    <a:pt x="276" y="43"/>
                    <a:pt x="277" y="43"/>
                    <a:pt x="278" y="44"/>
                  </a:cubicBezTo>
                  <a:cubicBezTo>
                    <a:pt x="278" y="44"/>
                    <a:pt x="278" y="44"/>
                    <a:pt x="278" y="44"/>
                  </a:cubicBezTo>
                  <a:cubicBezTo>
                    <a:pt x="280" y="46"/>
                    <a:pt x="282" y="48"/>
                    <a:pt x="284" y="50"/>
                  </a:cubicBezTo>
                  <a:cubicBezTo>
                    <a:pt x="260" y="32"/>
                    <a:pt x="230" y="22"/>
                    <a:pt x="198" y="22"/>
                  </a:cubicBezTo>
                  <a:cubicBezTo>
                    <a:pt x="164" y="22"/>
                    <a:pt x="133" y="33"/>
                    <a:pt x="109" y="53"/>
                  </a:cubicBezTo>
                  <a:cubicBezTo>
                    <a:pt x="49" y="64"/>
                    <a:pt x="0" y="107"/>
                    <a:pt x="0" y="170"/>
                  </a:cubicBezTo>
                  <a:cubicBezTo>
                    <a:pt x="0" y="170"/>
                    <a:pt x="0" y="170"/>
                    <a:pt x="0" y="170"/>
                  </a:cubicBezTo>
                  <a:cubicBezTo>
                    <a:pt x="0" y="170"/>
                    <a:pt x="0" y="170"/>
                    <a:pt x="0" y="170"/>
                  </a:cubicBezTo>
                  <a:cubicBezTo>
                    <a:pt x="0" y="170"/>
                    <a:pt x="0" y="170"/>
                    <a:pt x="0" y="170"/>
                  </a:cubicBezTo>
                  <a:cubicBezTo>
                    <a:pt x="0" y="76"/>
                    <a:pt x="74" y="0"/>
                    <a:pt x="166" y="0"/>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38" name="Freeform 59"/>
            <p:cNvSpPr>
              <a:spLocks noChangeAspect="1"/>
            </p:cNvSpPr>
            <p:nvPr/>
          </p:nvSpPr>
          <p:spPr bwMode="auto">
            <a:xfrm>
              <a:off x="795" y="537"/>
              <a:ext cx="367" cy="226"/>
            </a:xfrm>
            <a:custGeom>
              <a:avLst/>
              <a:gdLst>
                <a:gd name="T0" fmla="*/ 2147483647 w 276"/>
                <a:gd name="T1" fmla="*/ 2147483647 h 170"/>
                <a:gd name="T2" fmla="*/ 0 w 276"/>
                <a:gd name="T3" fmla="*/ 0 h 170"/>
                <a:gd name="T4" fmla="*/ 0 w 276"/>
                <a:gd name="T5" fmla="*/ 1 h 170"/>
                <a:gd name="T6" fmla="*/ 0 w 276"/>
                <a:gd name="T7" fmla="*/ 0 h 170"/>
                <a:gd name="T8" fmla="*/ 2147483647 w 276"/>
                <a:gd name="T9" fmla="*/ 2147483647 h 170"/>
                <a:gd name="T10" fmla="*/ 2147483647 w 276"/>
                <a:gd name="T11" fmla="*/ 2147483647 h 170"/>
                <a:gd name="T12" fmla="*/ 2147483647 w 276"/>
                <a:gd name="T13" fmla="*/ 2147483647 h 170"/>
                <a:gd name="T14" fmla="*/ 2147483647 w 276"/>
                <a:gd name="T15" fmla="*/ 2147483647 h 170"/>
                <a:gd name="T16" fmla="*/ 2147483647 w 276"/>
                <a:gd name="T17" fmla="*/ 2147483647 h 17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76" h="170">
                  <a:moveTo>
                    <a:pt x="107" y="117"/>
                  </a:moveTo>
                  <a:cubicBezTo>
                    <a:pt x="48" y="106"/>
                    <a:pt x="0" y="63"/>
                    <a:pt x="0" y="0"/>
                  </a:cubicBezTo>
                  <a:cubicBezTo>
                    <a:pt x="0" y="0"/>
                    <a:pt x="0" y="0"/>
                    <a:pt x="0" y="1"/>
                  </a:cubicBezTo>
                  <a:cubicBezTo>
                    <a:pt x="0" y="0"/>
                    <a:pt x="0" y="0"/>
                    <a:pt x="0" y="0"/>
                  </a:cubicBezTo>
                  <a:cubicBezTo>
                    <a:pt x="0" y="94"/>
                    <a:pt x="74" y="170"/>
                    <a:pt x="166" y="170"/>
                  </a:cubicBezTo>
                  <a:cubicBezTo>
                    <a:pt x="167" y="170"/>
                    <a:pt x="167" y="170"/>
                    <a:pt x="168" y="170"/>
                  </a:cubicBezTo>
                  <a:cubicBezTo>
                    <a:pt x="198" y="170"/>
                    <a:pt x="241" y="159"/>
                    <a:pt x="276" y="127"/>
                  </a:cubicBezTo>
                  <a:cubicBezTo>
                    <a:pt x="253" y="142"/>
                    <a:pt x="227" y="150"/>
                    <a:pt x="198" y="150"/>
                  </a:cubicBezTo>
                  <a:cubicBezTo>
                    <a:pt x="164" y="150"/>
                    <a:pt x="132" y="138"/>
                    <a:pt x="107" y="117"/>
                  </a:cubicBezTo>
                  <a:close/>
                </a:path>
              </a:pathLst>
            </a:custGeom>
            <a:solidFill>
              <a:srgbClr val="002F6C"/>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grpSp>
      <p:sp>
        <p:nvSpPr>
          <p:cNvPr id="72707" name="Title Placeholder 1"/>
          <p:cNvSpPr>
            <a:spLocks noGrp="1"/>
          </p:cNvSpPr>
          <p:nvPr>
            <p:ph type="ctrTitle"/>
          </p:nvPr>
        </p:nvSpPr>
        <p:spPr>
          <a:xfrm>
            <a:off x="541867" y="2444751"/>
            <a:ext cx="6631517" cy="1768475"/>
          </a:xfrm>
        </p:spPr>
        <p:txBody>
          <a:bodyPr lIns="0" tIns="0" rIns="0" bIns="0"/>
          <a:lstStyle>
            <a:lvl1pPr>
              <a:defRPr sz="3600" smtClean="0">
                <a:latin typeface="Arial" charset="0"/>
              </a:defRPr>
            </a:lvl1pPr>
          </a:lstStyle>
          <a:p>
            <a:pPr lvl="0"/>
            <a:r>
              <a:rPr lang="en-GB" noProof="0" smtClean="0"/>
              <a:t>Click to edit Master title style</a:t>
            </a:r>
          </a:p>
        </p:txBody>
      </p:sp>
      <p:sp>
        <p:nvSpPr>
          <p:cNvPr id="72708" name="Text Placeholder 2"/>
          <p:cNvSpPr>
            <a:spLocks noGrp="1"/>
          </p:cNvSpPr>
          <p:nvPr>
            <p:ph type="subTitle" idx="1"/>
          </p:nvPr>
        </p:nvSpPr>
        <p:spPr>
          <a:xfrm>
            <a:off x="609600" y="5194300"/>
            <a:ext cx="5232400" cy="1087438"/>
          </a:xfrm>
        </p:spPr>
        <p:txBody>
          <a:bodyPr lIns="0" tIns="0" rIns="0" bIns="0"/>
          <a:lstStyle>
            <a:lvl1pPr marL="0" indent="0">
              <a:buFont typeface="Arial" charset="0"/>
              <a:buNone/>
              <a:defRPr sz="1600" b="1" smtClean="0">
                <a:latin typeface="Arial" charset="0"/>
              </a:defRPr>
            </a:lvl1pPr>
          </a:lstStyle>
          <a:p>
            <a:pPr lvl="0"/>
            <a:r>
              <a:rPr lang="en-GB" noProof="0" smtClean="0"/>
              <a:t>Click to edit Master subtitle style</a:t>
            </a:r>
          </a:p>
        </p:txBody>
      </p:sp>
    </p:spTree>
    <p:extLst>
      <p:ext uri="{BB962C8B-B14F-4D97-AF65-F5344CB8AC3E}">
        <p14:creationId xmlns:p14="http://schemas.microsoft.com/office/powerpoint/2010/main" val="51448325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Cover WHITE">
    <p:spTree>
      <p:nvGrpSpPr>
        <p:cNvPr id="1" name=""/>
        <p:cNvGrpSpPr/>
        <p:nvPr/>
      </p:nvGrpSpPr>
      <p:grpSpPr>
        <a:xfrm>
          <a:off x="0" y="0"/>
          <a:ext cx="0" cy="0"/>
          <a:chOff x="0" y="0"/>
          <a:chExt cx="0" cy="0"/>
        </a:xfrm>
      </p:grpSpPr>
      <p:sp>
        <p:nvSpPr>
          <p:cNvPr id="4" name="Slide Number Placeholder 5"/>
          <p:cNvSpPr txBox="1">
            <a:spLocks/>
          </p:cNvSpPr>
          <p:nvPr/>
        </p:nvSpPr>
        <p:spPr bwMode="auto">
          <a:xfrm>
            <a:off x="285751" y="6518276"/>
            <a:ext cx="677333" cy="14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C0B5"/>
                </a:solidFill>
                <a:miter lim="800000"/>
                <a:headEnd/>
                <a:tailEnd/>
              </a14:hiddenLine>
            </a:ext>
          </a:extLst>
        </p:spPr>
        <p:txBody>
          <a:bodyPr lIns="0" tIns="0" rIns="0" bIns="0"/>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fontAlgn="base">
              <a:lnSpc>
                <a:spcPct val="110000"/>
              </a:lnSpc>
              <a:spcBef>
                <a:spcPct val="50000"/>
              </a:spcBef>
              <a:spcAft>
                <a:spcPct val="0"/>
              </a:spcAft>
              <a:buClr>
                <a:srgbClr val="000000"/>
              </a:buClr>
              <a:defRPr/>
            </a:pPr>
            <a:fld id="{59E9A56F-58C0-4C1F-9C1B-4627F47C89FA}" type="slidenum">
              <a:rPr lang="en-GB" altLang="en-US" sz="1000" smtClean="0">
                <a:solidFill>
                  <a:srgbClr val="005F9E"/>
                </a:solidFill>
                <a:cs typeface="Arial" charset="0"/>
              </a:rPr>
              <a:pPr fontAlgn="base">
                <a:lnSpc>
                  <a:spcPct val="110000"/>
                </a:lnSpc>
                <a:spcBef>
                  <a:spcPct val="50000"/>
                </a:spcBef>
                <a:spcAft>
                  <a:spcPct val="0"/>
                </a:spcAft>
                <a:buClr>
                  <a:srgbClr val="000000"/>
                </a:buClr>
                <a:defRPr/>
              </a:pPr>
              <a:t>‹#›</a:t>
            </a:fld>
            <a:endParaRPr lang="en-GB" altLang="en-US" sz="1000" dirty="0" smtClean="0">
              <a:solidFill>
                <a:srgbClr val="005F9E"/>
              </a:solidFill>
              <a:cs typeface="Arial" charset="0"/>
            </a:endParaRPr>
          </a:p>
        </p:txBody>
      </p:sp>
      <p:grpSp>
        <p:nvGrpSpPr>
          <p:cNvPr id="5" name="Group 11"/>
          <p:cNvGrpSpPr>
            <a:grpSpLocks/>
          </p:cNvGrpSpPr>
          <p:nvPr/>
        </p:nvGrpSpPr>
        <p:grpSpPr bwMode="auto">
          <a:xfrm>
            <a:off x="-80433" y="0"/>
            <a:ext cx="2296584" cy="6858000"/>
            <a:chOff x="1348" y="1080"/>
            <a:chExt cx="1121" cy="4320"/>
          </a:xfrm>
        </p:grpSpPr>
        <p:sp>
          <p:nvSpPr>
            <p:cNvPr id="6" name="Freeform 12"/>
            <p:cNvSpPr>
              <a:spLocks/>
            </p:cNvSpPr>
            <p:nvPr/>
          </p:nvSpPr>
          <p:spPr bwMode="auto">
            <a:xfrm flipH="1">
              <a:off x="1424" y="2329"/>
              <a:ext cx="133" cy="1396"/>
            </a:xfrm>
            <a:custGeom>
              <a:avLst/>
              <a:gdLst>
                <a:gd name="T0" fmla="*/ 0 w 132"/>
                <a:gd name="T1" fmla="*/ 2147483647 h 985"/>
                <a:gd name="T2" fmla="*/ 142 w 132"/>
                <a:gd name="T3" fmla="*/ 2147483647 h 985"/>
                <a:gd name="T4" fmla="*/ 142 w 132"/>
                <a:gd name="T5" fmla="*/ 2147483647 h 985"/>
                <a:gd name="T6" fmla="*/ 145 w 132"/>
                <a:gd name="T7" fmla="*/ 2147483647 h 985"/>
                <a:gd name="T8" fmla="*/ 208 w 132"/>
                <a:gd name="T9" fmla="*/ 2147483647 h 985"/>
                <a:gd name="T10" fmla="*/ 208 w 132"/>
                <a:gd name="T11" fmla="*/ 0 h 985"/>
                <a:gd name="T12" fmla="*/ 0 w 132"/>
                <a:gd name="T13" fmla="*/ 2147483647 h 98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2" h="985">
                  <a:moveTo>
                    <a:pt x="0" y="535"/>
                  </a:moveTo>
                  <a:cubicBezTo>
                    <a:pt x="0" y="535"/>
                    <a:pt x="62" y="793"/>
                    <a:pt x="71" y="984"/>
                  </a:cubicBezTo>
                  <a:cubicBezTo>
                    <a:pt x="71" y="985"/>
                    <a:pt x="71" y="985"/>
                    <a:pt x="71" y="985"/>
                  </a:cubicBezTo>
                  <a:cubicBezTo>
                    <a:pt x="72" y="972"/>
                    <a:pt x="73" y="955"/>
                    <a:pt x="74" y="934"/>
                  </a:cubicBezTo>
                  <a:cubicBezTo>
                    <a:pt x="78" y="854"/>
                    <a:pt x="132" y="2"/>
                    <a:pt x="132" y="2"/>
                  </a:cubicBezTo>
                  <a:cubicBezTo>
                    <a:pt x="132" y="0"/>
                    <a:pt x="132" y="0"/>
                    <a:pt x="132" y="0"/>
                  </a:cubicBezTo>
                  <a:cubicBezTo>
                    <a:pt x="111" y="173"/>
                    <a:pt x="70" y="353"/>
                    <a:pt x="0" y="535"/>
                  </a:cubicBezTo>
                </a:path>
              </a:pathLst>
            </a:custGeom>
            <a:solidFill>
              <a:srgbClr val="00437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7" name="Freeform 13"/>
            <p:cNvSpPr>
              <a:spLocks/>
            </p:cNvSpPr>
            <p:nvPr/>
          </p:nvSpPr>
          <p:spPr bwMode="auto">
            <a:xfrm>
              <a:off x="1348" y="1080"/>
              <a:ext cx="460" cy="2009"/>
            </a:xfrm>
            <a:custGeom>
              <a:avLst/>
              <a:gdLst>
                <a:gd name="T0" fmla="*/ 208 w 460"/>
                <a:gd name="T1" fmla="*/ 2006 h 2009"/>
                <a:gd name="T2" fmla="*/ 209 w 460"/>
                <a:gd name="T3" fmla="*/ 2009 h 2009"/>
                <a:gd name="T4" fmla="*/ 358 w 460"/>
                <a:gd name="T5" fmla="*/ 0 h 2009"/>
                <a:gd name="T6" fmla="*/ 114 w 460"/>
                <a:gd name="T7" fmla="*/ 0 h 2009"/>
                <a:gd name="T8" fmla="*/ 208 w 460"/>
                <a:gd name="T9" fmla="*/ 2006 h 2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60" h="2009">
                  <a:moveTo>
                    <a:pt x="208" y="2006"/>
                  </a:moveTo>
                  <a:cubicBezTo>
                    <a:pt x="209" y="2009"/>
                    <a:pt x="209" y="2009"/>
                    <a:pt x="209" y="2009"/>
                  </a:cubicBezTo>
                  <a:cubicBezTo>
                    <a:pt x="209" y="2009"/>
                    <a:pt x="460" y="908"/>
                    <a:pt x="358" y="0"/>
                  </a:cubicBezTo>
                  <a:cubicBezTo>
                    <a:pt x="114" y="1"/>
                    <a:pt x="114" y="0"/>
                    <a:pt x="114" y="0"/>
                  </a:cubicBezTo>
                  <a:cubicBezTo>
                    <a:pt x="44" y="518"/>
                    <a:pt x="0" y="1255"/>
                    <a:pt x="208" y="2006"/>
                  </a:cubicBezTo>
                </a:path>
              </a:pathLst>
            </a:custGeom>
            <a:solidFill>
              <a:srgbClr val="00AAE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sp>
          <p:nvSpPr>
            <p:cNvPr id="8" name="Freeform 14"/>
            <p:cNvSpPr>
              <a:spLocks/>
            </p:cNvSpPr>
            <p:nvPr/>
          </p:nvSpPr>
          <p:spPr bwMode="auto">
            <a:xfrm flipH="1">
              <a:off x="1474" y="3086"/>
              <a:ext cx="995" cy="2314"/>
            </a:xfrm>
            <a:custGeom>
              <a:avLst/>
              <a:gdLst>
                <a:gd name="T0" fmla="*/ 1605 w 987"/>
                <a:gd name="T1" fmla="*/ 0 h 1632"/>
                <a:gd name="T2" fmla="*/ 1732 w 987"/>
                <a:gd name="T3" fmla="*/ 2147483647 h 1632"/>
                <a:gd name="T4" fmla="*/ 1730 w 987"/>
                <a:gd name="T5" fmla="*/ 2147483647 h 1632"/>
                <a:gd name="T6" fmla="*/ 1431 w 987"/>
                <a:gd name="T7" fmla="*/ 2147483647 h 1632"/>
                <a:gd name="T8" fmla="*/ 854 w 987"/>
                <a:gd name="T9" fmla="*/ 2147483647 h 1632"/>
                <a:gd name="T10" fmla="*/ 0 w 987"/>
                <a:gd name="T11" fmla="*/ 2147483647 h 1632"/>
                <a:gd name="T12" fmla="*/ 1580 w 987"/>
                <a:gd name="T13" fmla="*/ 2147483647 h 1632"/>
                <a:gd name="T14" fmla="*/ 1605 w 987"/>
                <a:gd name="T15" fmla="*/ 0 h 163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87" h="1632">
                  <a:moveTo>
                    <a:pt x="905" y="0"/>
                  </a:moveTo>
                  <a:cubicBezTo>
                    <a:pt x="905" y="0"/>
                    <a:pt x="987" y="340"/>
                    <a:pt x="977" y="528"/>
                  </a:cubicBezTo>
                  <a:cubicBezTo>
                    <a:pt x="976" y="529"/>
                    <a:pt x="976" y="529"/>
                    <a:pt x="976" y="529"/>
                  </a:cubicBezTo>
                  <a:cubicBezTo>
                    <a:pt x="976" y="529"/>
                    <a:pt x="962" y="825"/>
                    <a:pt x="806" y="1092"/>
                  </a:cubicBezTo>
                  <a:cubicBezTo>
                    <a:pt x="695" y="1281"/>
                    <a:pt x="556" y="1512"/>
                    <a:pt x="483" y="1632"/>
                  </a:cubicBezTo>
                  <a:cubicBezTo>
                    <a:pt x="0" y="1632"/>
                    <a:pt x="0" y="1632"/>
                    <a:pt x="0" y="1632"/>
                  </a:cubicBezTo>
                  <a:cubicBezTo>
                    <a:pt x="187" y="1320"/>
                    <a:pt x="700" y="527"/>
                    <a:pt x="892" y="33"/>
                  </a:cubicBezTo>
                  <a:lnTo>
                    <a:pt x="905" y="0"/>
                  </a:lnTo>
                  <a:close/>
                </a:path>
              </a:pathLst>
            </a:custGeom>
            <a:solidFill>
              <a:srgbClr val="005F9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defTabSz="457200" eaLnBrk="0" fontAlgn="base" hangingPunct="0">
                <a:spcBef>
                  <a:spcPct val="0"/>
                </a:spcBef>
                <a:spcAft>
                  <a:spcPct val="0"/>
                </a:spcAft>
              </a:pPr>
              <a:endParaRPr lang="en-GB" dirty="0">
                <a:solidFill>
                  <a:prstClr val="black"/>
                </a:solidFill>
                <a:latin typeface="Arial" charset="0"/>
              </a:endParaRPr>
            </a:p>
          </p:txBody>
        </p:sp>
      </p:grpSp>
      <p:sp>
        <p:nvSpPr>
          <p:cNvPr id="2" name="Title 1"/>
          <p:cNvSpPr>
            <a:spLocks noGrp="1"/>
          </p:cNvSpPr>
          <p:nvPr>
            <p:ph type="ctrTitle"/>
          </p:nvPr>
        </p:nvSpPr>
        <p:spPr>
          <a:xfrm>
            <a:off x="603883" y="1146816"/>
            <a:ext cx="9904460" cy="2293071"/>
          </a:xfrm>
        </p:spPr>
        <p:txBody>
          <a:bodyPr>
            <a:noAutofit/>
          </a:bodyPr>
          <a:lstStyle>
            <a:lvl1pPr>
              <a:defRPr sz="5400">
                <a:solidFill>
                  <a:srgbClr val="005F9E"/>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618397" y="3537856"/>
            <a:ext cx="8534400" cy="1752600"/>
          </a:xfrm>
        </p:spPr>
        <p:txBody>
          <a:bodyPr rtlCol="0">
            <a:noAutofit/>
          </a:bodyPr>
          <a:lstStyle>
            <a:lvl1pPr marL="0" indent="0" algn="l" defTabSz="457200" rtl="0" eaLnBrk="1" latinLnBrk="0" hangingPunct="1">
              <a:spcBef>
                <a:spcPct val="0"/>
              </a:spcBef>
              <a:buNone/>
              <a:defRPr lang="en-US" sz="1800" kern="1200" dirty="0">
                <a:solidFill>
                  <a:schemeClr val="tx1"/>
                </a:solidFill>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GB" dirty="0" smtClean="0"/>
              <a:t>Click to edit Master subtitle style</a:t>
            </a:r>
            <a:endParaRPr lang="en-US" dirty="0"/>
          </a:p>
        </p:txBody>
      </p:sp>
    </p:spTree>
    <p:extLst>
      <p:ext uri="{BB962C8B-B14F-4D97-AF65-F5344CB8AC3E}">
        <p14:creationId xmlns:p14="http://schemas.microsoft.com/office/powerpoint/2010/main" val="1511968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84818" y="392113"/>
            <a:ext cx="10280649"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title style</a:t>
            </a:r>
          </a:p>
        </p:txBody>
      </p:sp>
      <p:sp>
        <p:nvSpPr>
          <p:cNvPr id="1027" name="Text Placeholder 2"/>
          <p:cNvSpPr>
            <a:spLocks noGrp="1"/>
          </p:cNvSpPr>
          <p:nvPr>
            <p:ph type="body" idx="1"/>
          </p:nvPr>
        </p:nvSpPr>
        <p:spPr bwMode="auto">
          <a:xfrm>
            <a:off x="1337734" y="1439863"/>
            <a:ext cx="10227733" cy="481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Tree>
    <p:extLst>
      <p:ext uri="{BB962C8B-B14F-4D97-AF65-F5344CB8AC3E}">
        <p14:creationId xmlns:p14="http://schemas.microsoft.com/office/powerpoint/2010/main" val="3787598778"/>
      </p:ext>
    </p:extLst>
  </p:cSld>
  <p:clrMap bg1="lt1" tx1="dk1" bg2="lt2" tx2="dk2" accent1="accent1" accent2="accent2" accent3="accent3" accent4="accent4" accent5="accent5" accent6="accent6" hlink="hlink" folHlink="folHlink"/>
  <p:sldLayoutIdLst>
    <p:sldLayoutId id="2147483661" r:id="rId1"/>
    <p:sldLayoutId id="2147483662" r:id="rId2"/>
  </p:sldLayoutIdLst>
  <p:hf sldNum="0" hdr="0" dt="0"/>
  <p:txStyles>
    <p:titleStyle>
      <a:lvl1pPr algn="l" defTabSz="457200" rtl="0" eaLnBrk="0" fontAlgn="base" hangingPunct="0">
        <a:spcBef>
          <a:spcPct val="0"/>
        </a:spcBef>
        <a:spcAft>
          <a:spcPct val="0"/>
        </a:spcAft>
        <a:defRPr sz="2400" b="1" kern="1200">
          <a:solidFill>
            <a:srgbClr val="005F9E"/>
          </a:solidFill>
          <a:latin typeface="Arial" charset="0"/>
          <a:ea typeface="+mj-ea"/>
          <a:cs typeface="+mj-cs"/>
        </a:defRPr>
      </a:lvl1pPr>
      <a:lvl2pPr algn="l" defTabSz="457200" rtl="0" eaLnBrk="0" fontAlgn="base" hangingPunct="0">
        <a:spcBef>
          <a:spcPct val="0"/>
        </a:spcBef>
        <a:spcAft>
          <a:spcPct val="0"/>
        </a:spcAft>
        <a:defRPr sz="2400" b="1">
          <a:solidFill>
            <a:srgbClr val="005F9E"/>
          </a:solidFill>
          <a:latin typeface="Arial" charset="0"/>
        </a:defRPr>
      </a:lvl2pPr>
      <a:lvl3pPr algn="l" defTabSz="457200" rtl="0" eaLnBrk="0" fontAlgn="base" hangingPunct="0">
        <a:spcBef>
          <a:spcPct val="0"/>
        </a:spcBef>
        <a:spcAft>
          <a:spcPct val="0"/>
        </a:spcAft>
        <a:defRPr sz="2400" b="1">
          <a:solidFill>
            <a:srgbClr val="005F9E"/>
          </a:solidFill>
          <a:latin typeface="Arial" charset="0"/>
        </a:defRPr>
      </a:lvl3pPr>
      <a:lvl4pPr algn="l" defTabSz="457200" rtl="0" eaLnBrk="0" fontAlgn="base" hangingPunct="0">
        <a:spcBef>
          <a:spcPct val="0"/>
        </a:spcBef>
        <a:spcAft>
          <a:spcPct val="0"/>
        </a:spcAft>
        <a:defRPr sz="2400" b="1">
          <a:solidFill>
            <a:srgbClr val="005F9E"/>
          </a:solidFill>
          <a:latin typeface="Arial" charset="0"/>
        </a:defRPr>
      </a:lvl4pPr>
      <a:lvl5pPr algn="l" defTabSz="457200" rtl="0" eaLnBrk="0" fontAlgn="base" hangingPunct="0">
        <a:spcBef>
          <a:spcPct val="0"/>
        </a:spcBef>
        <a:spcAft>
          <a:spcPct val="0"/>
        </a:spcAft>
        <a:defRPr sz="2400" b="1">
          <a:solidFill>
            <a:srgbClr val="005F9E"/>
          </a:solidFill>
          <a:latin typeface="Arial" charset="0"/>
        </a:defRPr>
      </a:lvl5pPr>
      <a:lvl6pPr marL="457200" algn="l" defTabSz="457200" rtl="0" fontAlgn="base">
        <a:spcBef>
          <a:spcPct val="0"/>
        </a:spcBef>
        <a:spcAft>
          <a:spcPct val="0"/>
        </a:spcAft>
        <a:defRPr sz="2400" b="1">
          <a:solidFill>
            <a:srgbClr val="005F9E"/>
          </a:solidFill>
          <a:latin typeface="Arial" charset="0"/>
        </a:defRPr>
      </a:lvl6pPr>
      <a:lvl7pPr marL="914400" algn="l" defTabSz="457200" rtl="0" fontAlgn="base">
        <a:spcBef>
          <a:spcPct val="0"/>
        </a:spcBef>
        <a:spcAft>
          <a:spcPct val="0"/>
        </a:spcAft>
        <a:defRPr sz="2400" b="1">
          <a:solidFill>
            <a:srgbClr val="005F9E"/>
          </a:solidFill>
          <a:latin typeface="Arial" charset="0"/>
        </a:defRPr>
      </a:lvl7pPr>
      <a:lvl8pPr marL="1371600" algn="l" defTabSz="457200" rtl="0" fontAlgn="base">
        <a:spcBef>
          <a:spcPct val="0"/>
        </a:spcBef>
        <a:spcAft>
          <a:spcPct val="0"/>
        </a:spcAft>
        <a:defRPr sz="2400" b="1">
          <a:solidFill>
            <a:srgbClr val="005F9E"/>
          </a:solidFill>
          <a:latin typeface="Arial" charset="0"/>
        </a:defRPr>
      </a:lvl8pPr>
      <a:lvl9pPr marL="1828800" algn="l" defTabSz="457200" rtl="0" fontAlgn="base">
        <a:spcBef>
          <a:spcPct val="0"/>
        </a:spcBef>
        <a:spcAft>
          <a:spcPct val="0"/>
        </a:spcAft>
        <a:defRPr sz="2400" b="1">
          <a:solidFill>
            <a:srgbClr val="005F9E"/>
          </a:solidFill>
          <a:latin typeface="Arial" charset="0"/>
        </a:defRPr>
      </a:lvl9pPr>
    </p:titleStyle>
    <p:bodyStyle>
      <a:lvl1pPr marL="271463" indent="-271463" algn="l" defTabSz="457200" rtl="0" eaLnBrk="0" fontAlgn="base" hangingPunct="0">
        <a:spcBef>
          <a:spcPct val="20000"/>
        </a:spcBef>
        <a:spcAft>
          <a:spcPct val="0"/>
        </a:spcAft>
        <a:buClr>
          <a:srgbClr val="005F9E"/>
        </a:buClr>
        <a:buFont typeface="Arial" charset="0"/>
        <a:buChar char="•"/>
        <a:defRPr kern="1200">
          <a:solidFill>
            <a:schemeClr val="tx1"/>
          </a:solidFill>
          <a:latin typeface="Arial" charset="0"/>
          <a:ea typeface="+mn-ea"/>
          <a:cs typeface="+mn-cs"/>
        </a:defRPr>
      </a:lvl1pPr>
      <a:lvl2pPr marL="628650" indent="-285750" algn="l" defTabSz="457200" rtl="0" eaLnBrk="0" fontAlgn="base" hangingPunct="0">
        <a:spcBef>
          <a:spcPct val="20000"/>
        </a:spcBef>
        <a:spcAft>
          <a:spcPct val="0"/>
        </a:spcAft>
        <a:buClr>
          <a:srgbClr val="005F9E"/>
        </a:buClr>
        <a:buFont typeface="Arial" charset="0"/>
        <a:buChar char="–"/>
        <a:defRPr kern="1200">
          <a:solidFill>
            <a:schemeClr val="tx1"/>
          </a:solidFill>
          <a:latin typeface="Arial" charset="0"/>
          <a:ea typeface="+mn-ea"/>
          <a:cs typeface="+mn-cs"/>
        </a:defRPr>
      </a:lvl2pPr>
      <a:lvl3pPr marL="895350" indent="-228600" algn="l" defTabSz="457200" rtl="0" eaLnBrk="0" fontAlgn="base" hangingPunct="0">
        <a:spcBef>
          <a:spcPct val="20000"/>
        </a:spcBef>
        <a:spcAft>
          <a:spcPct val="0"/>
        </a:spcAft>
        <a:buClr>
          <a:srgbClr val="005F9E"/>
        </a:buClr>
        <a:buFont typeface="Arial" charset="0"/>
        <a:buChar char="•"/>
        <a:defRPr sz="1600" kern="1200">
          <a:solidFill>
            <a:schemeClr val="tx1"/>
          </a:solidFill>
          <a:latin typeface="Arial" charset="0"/>
          <a:ea typeface="+mn-ea"/>
          <a:cs typeface="+mn-cs"/>
        </a:defRPr>
      </a:lvl3pPr>
      <a:lvl4pPr marL="1162050" indent="-228600" algn="l" defTabSz="457200" rtl="0" eaLnBrk="0" fontAlgn="base" hangingPunct="0">
        <a:spcBef>
          <a:spcPct val="20000"/>
        </a:spcBef>
        <a:spcAft>
          <a:spcPct val="0"/>
        </a:spcAft>
        <a:buClr>
          <a:srgbClr val="005F9E"/>
        </a:buClr>
        <a:buFont typeface="Arial" charset="0"/>
        <a:buChar char="–"/>
        <a:defRPr sz="1400" kern="1200">
          <a:solidFill>
            <a:schemeClr val="tx1"/>
          </a:solidFill>
          <a:latin typeface="Arial" charset="0"/>
          <a:ea typeface="+mn-ea"/>
          <a:cs typeface="+mn-cs"/>
        </a:defRPr>
      </a:lvl4pPr>
      <a:lvl5pPr marL="1438275" indent="-228600" algn="l" defTabSz="457200" rtl="0" eaLnBrk="0" fontAlgn="base" hangingPunct="0">
        <a:spcBef>
          <a:spcPct val="20000"/>
        </a:spcBef>
        <a:spcAft>
          <a:spcPct val="0"/>
        </a:spcAft>
        <a:buClr>
          <a:srgbClr val="005F9E"/>
        </a:buClr>
        <a:buFont typeface="Arial" charset="0"/>
        <a:buChar char="»"/>
        <a:defRPr sz="1200" kern="1200">
          <a:solidFill>
            <a:schemeClr val="tx1"/>
          </a:solidFill>
          <a:latin typeface="Arial" charset="0"/>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file:///\\dfz70590\106124008\workgroup\Public%20Info\Complex%20Needs%20Toolkits\Toolkit%20Resources\Example%20Toolkit%20-%20Barnsley.xls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file:///\\dfz70590\106124008\workgroup\Public%20Info\Complex%20Needs%20Toolkits\" TargetMode="External"/><Relationship Id="rId3" Type="http://schemas.openxmlformats.org/officeDocument/2006/relationships/hyperlink" Target="file:///\\dfz70590\106124008\workgroup\Public%20Info\Complex%20Needs%20Toolkits\Toolkit%20Resources\Toolkit%20Change%20Request%20Form.docx" TargetMode="External"/><Relationship Id="rId7"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s://intranet.dwp.gov.uk/apps/groups/complex-needs-group" TargetMode="External"/><Relationship Id="rId4" Type="http://schemas.openxmlformats.org/officeDocument/2006/relationships/hyperlink" Target="mailto:COMPLEX.NEEDSTOOLKIT1@DWP.GSI.GOV.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668176" y="3545840"/>
            <a:ext cx="8327572" cy="1754326"/>
          </a:xfrm>
          <a:prstGeom prst="rect">
            <a:avLst/>
          </a:prstGeom>
          <a:noFill/>
        </p:spPr>
        <p:txBody>
          <a:bodyPr wrap="square" rtlCol="0">
            <a:spAutoFit/>
          </a:bodyPr>
          <a:lstStyle/>
          <a:p>
            <a:pPr defTabSz="457200" eaLnBrk="0" fontAlgn="base" hangingPunct="0">
              <a:spcBef>
                <a:spcPct val="0"/>
              </a:spcBef>
              <a:spcAft>
                <a:spcPct val="0"/>
              </a:spcAft>
            </a:pPr>
            <a:endParaRPr lang="en-GB" dirty="0">
              <a:solidFill>
                <a:prstClr val="black"/>
              </a:solidFill>
              <a:latin typeface="Arial" charset="0"/>
            </a:endParaRPr>
          </a:p>
          <a:p>
            <a:pPr defTabSz="457200" eaLnBrk="0" fontAlgn="base" hangingPunct="0">
              <a:spcBef>
                <a:spcPct val="0"/>
              </a:spcBef>
              <a:spcAft>
                <a:spcPct val="0"/>
              </a:spcAft>
            </a:pPr>
            <a:endParaRPr lang="en-GB" dirty="0">
              <a:solidFill>
                <a:prstClr val="black"/>
              </a:solidFill>
              <a:latin typeface="Arial" charset="0"/>
            </a:endParaRPr>
          </a:p>
          <a:p>
            <a:pPr defTabSz="457200" eaLnBrk="0" fontAlgn="base" hangingPunct="0">
              <a:spcBef>
                <a:spcPct val="0"/>
              </a:spcBef>
              <a:spcAft>
                <a:spcPct val="0"/>
              </a:spcAft>
            </a:pPr>
            <a:endParaRPr lang="en-GB" dirty="0">
              <a:solidFill>
                <a:prstClr val="black"/>
              </a:solidFill>
              <a:latin typeface="Arial" charset="0"/>
            </a:endParaRPr>
          </a:p>
          <a:p>
            <a:pPr defTabSz="457200" eaLnBrk="0" fontAlgn="base" hangingPunct="0">
              <a:spcBef>
                <a:spcPct val="0"/>
              </a:spcBef>
              <a:spcAft>
                <a:spcPct val="0"/>
              </a:spcAft>
            </a:pPr>
            <a:endParaRPr lang="en-GB" dirty="0">
              <a:solidFill>
                <a:prstClr val="black"/>
              </a:solidFill>
              <a:latin typeface="Arial" charset="0"/>
            </a:endParaRPr>
          </a:p>
          <a:p>
            <a:pPr defTabSz="457200" eaLnBrk="0" fontAlgn="base" hangingPunct="0">
              <a:spcBef>
                <a:spcPct val="0"/>
              </a:spcBef>
              <a:spcAft>
                <a:spcPct val="0"/>
              </a:spcAft>
            </a:pPr>
            <a:endParaRPr lang="en-GB" dirty="0">
              <a:solidFill>
                <a:prstClr val="black"/>
              </a:solidFill>
              <a:latin typeface="Arial" charset="0"/>
            </a:endParaRPr>
          </a:p>
          <a:p>
            <a:pPr defTabSz="457200" eaLnBrk="0" fontAlgn="base" hangingPunct="0">
              <a:spcBef>
                <a:spcPct val="0"/>
              </a:spcBef>
              <a:spcAft>
                <a:spcPct val="0"/>
              </a:spcAft>
            </a:pPr>
            <a:endParaRPr lang="en-GB" dirty="0">
              <a:solidFill>
                <a:prstClr val="black"/>
              </a:solidFill>
              <a:latin typeface="Arial" charset="0"/>
            </a:endParaRPr>
          </a:p>
        </p:txBody>
      </p:sp>
      <p:sp>
        <p:nvSpPr>
          <p:cNvPr id="6" name="Rectangle 5"/>
          <p:cNvSpPr/>
          <p:nvPr/>
        </p:nvSpPr>
        <p:spPr>
          <a:xfrm>
            <a:off x="1033807" y="225626"/>
            <a:ext cx="10124387" cy="923330"/>
          </a:xfrm>
          <a:prstGeom prst="rect">
            <a:avLst/>
          </a:prstGeom>
          <a:noFill/>
        </p:spPr>
        <p:txBody>
          <a:bodyPr wrap="square" lIns="91440" tIns="45720" rIns="91440" bIns="45720">
            <a:spAutoFit/>
          </a:bodyPr>
          <a:lstStyle/>
          <a:p>
            <a:pPr algn="ctr"/>
            <a:r>
              <a:rPr lang="en-US" sz="5400" dirty="0" smtClean="0">
                <a:ln w="0"/>
                <a:solidFill>
                  <a:prstClr val="black"/>
                </a:solidFill>
                <a:effectLst>
                  <a:outerShdw blurRad="38100" dist="19050" dir="2700000" algn="tl" rotWithShape="0">
                    <a:prstClr val="black">
                      <a:alpha val="40000"/>
                    </a:prstClr>
                  </a:outerShdw>
                </a:effectLst>
              </a:rPr>
              <a:t> Complex Needs Toolkit</a:t>
            </a:r>
          </a:p>
        </p:txBody>
      </p:sp>
      <p:sp>
        <p:nvSpPr>
          <p:cNvPr id="8" name="Rectangle 7"/>
          <p:cNvSpPr/>
          <p:nvPr/>
        </p:nvSpPr>
        <p:spPr>
          <a:xfrm>
            <a:off x="575983" y="6416506"/>
            <a:ext cx="11616017" cy="276999"/>
          </a:xfrm>
          <a:prstGeom prst="rect">
            <a:avLst/>
          </a:prstGeom>
        </p:spPr>
        <p:txBody>
          <a:bodyPr wrap="square">
            <a:spAutoFit/>
          </a:bodyPr>
          <a:lstStyle/>
          <a:p>
            <a:pPr algn="ctr"/>
            <a:r>
              <a:rPr lang="en-GB" sz="1200" dirty="0" smtClean="0"/>
              <a:t>UC </a:t>
            </a:r>
            <a:r>
              <a:rPr lang="en-GB" sz="1200" dirty="0"/>
              <a:t>Health Design and Complex Needs Portfolio| UC Service Design &amp; Transformation </a:t>
            </a:r>
            <a:r>
              <a:rPr lang="en-GB" sz="1200" dirty="0">
                <a:solidFill>
                  <a:prstClr val="black"/>
                </a:solidFill>
                <a:latin typeface="Arial" panose="020B0604020202020204" pitchFamily="34" charset="0"/>
                <a:ea typeface="Calibri" panose="020F0502020204030204" pitchFamily="34" charset="0"/>
              </a:rPr>
              <a:t>  </a:t>
            </a:r>
            <a:endParaRPr lang="en-GB" sz="1200" dirty="0">
              <a:solidFill>
                <a:prstClr val="black"/>
              </a:solidFill>
            </a:endParaRPr>
          </a:p>
        </p:txBody>
      </p:sp>
      <p:pic>
        <p:nvPicPr>
          <p:cNvPr id="4" name="Picture 3"/>
          <p:cNvPicPr>
            <a:picLocks noChangeAspect="1"/>
          </p:cNvPicPr>
          <p:nvPr/>
        </p:nvPicPr>
        <p:blipFill>
          <a:blip r:embed="rId2"/>
          <a:stretch>
            <a:fillRect/>
          </a:stretch>
        </p:blipFill>
        <p:spPr>
          <a:xfrm>
            <a:off x="3168914" y="1754326"/>
            <a:ext cx="6272495" cy="39613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50674642"/>
      </p:ext>
    </p:extLst>
  </p:cSld>
  <p:clrMapOvr>
    <a:masterClrMapping/>
  </p:clrMapOvr>
  <mc:AlternateContent xmlns:mc="http://schemas.openxmlformats.org/markup-compatibility/2006" xmlns:p14="http://schemas.microsoft.com/office/powerpoint/2010/main">
    <mc:Choice Requires="p14">
      <p:transition spd="slow" p14:dur="2000" advTm="3823"/>
    </mc:Choice>
    <mc:Fallback xmlns="">
      <p:transition spd="slow" advTm="382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837159" y="1434553"/>
            <a:ext cx="10813310" cy="3539430"/>
          </a:xfrm>
          <a:prstGeom prst="rect">
            <a:avLst/>
          </a:prstGeom>
        </p:spPr>
        <p:txBody>
          <a:bodyPr wrap="square">
            <a:spAutoFit/>
          </a:bodyPr>
          <a:lstStyle/>
          <a:p>
            <a:pPr>
              <a:spcAft>
                <a:spcPts val="0"/>
              </a:spcAft>
            </a:pPr>
            <a:endParaRPr lang="en-GB" sz="2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Arial" panose="020B0604020202020204" pitchFamily="34" charset="0"/>
              </a:rPr>
              <a:t>Ensure consistency and quality </a:t>
            </a:r>
            <a:r>
              <a:rPr lang="en-GB" sz="2800" dirty="0" smtClean="0">
                <a:latin typeface="Arial" panose="020B0604020202020204" pitchFamily="34" charset="0"/>
                <a:ea typeface="Times New Roman" panose="02020603050405020304" pitchFamily="18" charset="0"/>
                <a:cs typeface="Arial" panose="020B0604020202020204" pitchFamily="34" charset="0"/>
              </a:rPr>
              <a:t>nationally.</a:t>
            </a:r>
          </a:p>
          <a:p>
            <a:pPr lvl="0">
              <a:spcAft>
                <a:spcPts val="0"/>
              </a:spcAft>
            </a:pPr>
            <a:endParaRPr lang="en-GB" sz="28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GB" sz="2800" dirty="0">
                <a:latin typeface="Arial" panose="020B0604020202020204" pitchFamily="34" charset="0"/>
                <a:ea typeface="Times New Roman" panose="02020603050405020304" pitchFamily="18" charset="0"/>
                <a:cs typeface="Arial" panose="020B0604020202020204" pitchFamily="34" charset="0"/>
              </a:rPr>
              <a:t>Support service centres being able to </a:t>
            </a:r>
            <a:r>
              <a:rPr lang="en-GB" sz="2800" dirty="0" smtClean="0">
                <a:latin typeface="Arial" panose="020B0604020202020204" pitchFamily="34" charset="0"/>
                <a:ea typeface="Times New Roman" panose="02020603050405020304" pitchFamily="18" charset="0"/>
                <a:cs typeface="Arial" panose="020B0604020202020204" pitchFamily="34" charset="0"/>
              </a:rPr>
              <a:t>access the </a:t>
            </a:r>
            <a:r>
              <a:rPr lang="en-GB" sz="2800" dirty="0">
                <a:latin typeface="Arial" panose="020B0604020202020204" pitchFamily="34" charset="0"/>
                <a:ea typeface="Times New Roman" panose="02020603050405020304" pitchFamily="18" charset="0"/>
                <a:cs typeface="Arial" panose="020B0604020202020204" pitchFamily="34" charset="0"/>
              </a:rPr>
              <a:t>information in the same </a:t>
            </a:r>
            <a:r>
              <a:rPr lang="en-GB" sz="2800" dirty="0" smtClean="0">
                <a:latin typeface="Arial" panose="020B0604020202020204" pitchFamily="34" charset="0"/>
                <a:ea typeface="Times New Roman" panose="02020603050405020304" pitchFamily="18" charset="0"/>
                <a:cs typeface="Arial" panose="020B0604020202020204" pitchFamily="34" charset="0"/>
              </a:rPr>
              <a:t>way.</a:t>
            </a:r>
          </a:p>
          <a:p>
            <a:endParaRPr lang="en-GB" sz="2800" dirty="0" smtClean="0">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Symbol" panose="05050102010706020507" pitchFamily="18" charset="2"/>
              <a:buChar char=""/>
            </a:pPr>
            <a:r>
              <a:rPr lang="en-GB" sz="2800" dirty="0" smtClean="0">
                <a:latin typeface="Arial" panose="020B0604020202020204" pitchFamily="34" charset="0"/>
                <a:ea typeface="Times New Roman" panose="02020603050405020304" pitchFamily="18" charset="0"/>
                <a:cs typeface="Arial" panose="020B0604020202020204" pitchFamily="34" charset="0"/>
              </a:rPr>
              <a:t>To reduce duplication and utilise existing products</a:t>
            </a:r>
            <a:r>
              <a:rPr lang="en-GB" sz="2800" dirty="0">
                <a:latin typeface="Arial" panose="020B0604020202020204" pitchFamily="34" charset="0"/>
                <a:ea typeface="Times New Roman" panose="02020603050405020304" pitchFamily="18" charset="0"/>
                <a:cs typeface="Arial" panose="020B0604020202020204" pitchFamily="34" charset="0"/>
              </a:rPr>
              <a:t>. </a:t>
            </a:r>
            <a:endParaRPr lang="en-GB" sz="2800" dirty="0">
              <a:solidFill>
                <a:srgbClr val="1F497D"/>
              </a:solidFill>
              <a:effectLst/>
              <a:latin typeface="Arial" panose="020B0604020202020204" pitchFamily="34" charset="0"/>
              <a:ea typeface="Times New Roman" panose="02020603050405020304" pitchFamily="18" charset="0"/>
              <a:cs typeface="Arial" panose="020B0604020202020204" pitchFamily="34" charset="0"/>
            </a:endParaRPr>
          </a:p>
          <a:p>
            <a:pPr lvl="0">
              <a:spcAft>
                <a:spcPts val="0"/>
              </a:spcAft>
            </a:pPr>
            <a:endParaRPr lang="en-GB" sz="2800"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6" name="Rectangle 5"/>
          <p:cNvSpPr/>
          <p:nvPr/>
        </p:nvSpPr>
        <p:spPr>
          <a:xfrm>
            <a:off x="133755" y="181998"/>
            <a:ext cx="8595883" cy="461665"/>
          </a:xfrm>
          <a:prstGeom prst="rect">
            <a:avLst/>
          </a:prstGeom>
          <a:noFill/>
        </p:spPr>
        <p:txBody>
          <a:bodyPr wrap="square" lIns="91440" tIns="45720" rIns="91440" bIns="45720">
            <a:spAutoFit/>
          </a:bodyPr>
          <a:lstStyle/>
          <a:p>
            <a:r>
              <a:rPr lang="en-US" sz="2400" dirty="0" smtClean="0">
                <a:ln w="0"/>
                <a:solidFill>
                  <a:prstClr val="black"/>
                </a:solidFill>
                <a:effectLst>
                  <a:outerShdw blurRad="38100" dist="19050" dir="2700000" algn="tl" rotWithShape="0">
                    <a:prstClr val="black">
                      <a:alpha val="40000"/>
                    </a:prstClr>
                  </a:outerShdw>
                </a:effectLst>
              </a:rPr>
              <a:t>Why do we need a standard toolkit</a:t>
            </a:r>
            <a:endParaRPr lang="en-US" sz="2400" dirty="0">
              <a:ln w="0"/>
              <a:solidFill>
                <a:prstClr val="black"/>
              </a:solidFill>
              <a:effectLst>
                <a:outerShdw blurRad="38100" dist="19050" dir="2700000" algn="tl" rotWithShape="0">
                  <a:prstClr val="black">
                    <a:alpha val="40000"/>
                  </a:prstClr>
                </a:outerShdw>
              </a:effectLst>
            </a:endParaRPr>
          </a:p>
        </p:txBody>
      </p:sp>
    </p:spTree>
    <p:extLst>
      <p:ext uri="{BB962C8B-B14F-4D97-AF65-F5344CB8AC3E}">
        <p14:creationId xmlns:p14="http://schemas.microsoft.com/office/powerpoint/2010/main" val="17182138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Rectangle 2"/>
          <p:cNvSpPr/>
          <p:nvPr/>
        </p:nvSpPr>
        <p:spPr>
          <a:xfrm>
            <a:off x="6183086" y="380461"/>
            <a:ext cx="5512526" cy="5745163"/>
          </a:xfrm>
          <a:prstGeom prst="rect">
            <a:avLst/>
          </a:prstGeom>
        </p:spPr>
        <p:txBody>
          <a:bodyPr wrap="square">
            <a:spAutoFit/>
          </a:bodyPr>
          <a:lstStyle/>
          <a:p>
            <a:pPr fontAlgn="base">
              <a:spcAft>
                <a:spcPts val="0"/>
              </a:spcAft>
            </a:pPr>
            <a:r>
              <a:rPr lang="en-GB" sz="2400" b="1" spc="15" dirty="0">
                <a:solidFill>
                  <a:srgbClr val="000000"/>
                </a:solidFill>
                <a:ea typeface="Calibri" panose="020F0502020204030204" pitchFamily="34" charset="0"/>
              </a:rPr>
              <a:t>What goes on my </a:t>
            </a:r>
            <a:r>
              <a:rPr lang="en-GB" sz="2400" b="1" spc="15" dirty="0" smtClean="0">
                <a:solidFill>
                  <a:srgbClr val="000000"/>
                </a:solidFill>
                <a:ea typeface="Calibri" panose="020F0502020204030204" pitchFamily="34" charset="0"/>
              </a:rPr>
              <a:t>DPT</a:t>
            </a:r>
            <a:r>
              <a:rPr lang="en-GB" sz="2400" b="1" spc="15" dirty="0">
                <a:solidFill>
                  <a:srgbClr val="000000"/>
                </a:solidFill>
                <a:ea typeface="Calibri" panose="020F0502020204030204" pitchFamily="34" charset="0"/>
              </a:rPr>
              <a:t>?</a:t>
            </a:r>
            <a:endParaRPr lang="en-GB" sz="2400" dirty="0">
              <a:ea typeface="Calibri" panose="020F0502020204030204" pitchFamily="34" charset="0"/>
            </a:endParaRPr>
          </a:p>
          <a:p>
            <a:pPr fontAlgn="base">
              <a:spcAft>
                <a:spcPts val="0"/>
              </a:spcAft>
            </a:pPr>
            <a:r>
              <a:rPr lang="en-GB" b="1" spc="15" dirty="0">
                <a:solidFill>
                  <a:srgbClr val="000000"/>
                </a:solidFill>
                <a:latin typeface="Arial" panose="020B0604020202020204" pitchFamily="34" charset="0"/>
                <a:ea typeface="Calibri" panose="020F0502020204030204" pitchFamily="34" charset="0"/>
              </a:rPr>
              <a:t> </a:t>
            </a:r>
            <a:endParaRPr lang="en-GB" sz="2000" dirty="0">
              <a:latin typeface="Calibri" panose="020F0502020204030204" pitchFamily="34" charset="0"/>
              <a:ea typeface="Calibri" panose="020F0502020204030204" pitchFamily="34" charset="0"/>
            </a:endParaRPr>
          </a:p>
          <a:p>
            <a:pPr fontAlgn="base">
              <a:spcAft>
                <a:spcPts val="750"/>
              </a:spcAft>
            </a:pPr>
            <a:endParaRPr lang="en-GB" spc="15" dirty="0">
              <a:solidFill>
                <a:srgbClr val="333335"/>
              </a:solidFill>
              <a:latin typeface="Arial" panose="020B0604020202020204" pitchFamily="34" charset="0"/>
              <a:ea typeface="Calibri" panose="020F0502020204030204" pitchFamily="34" charset="0"/>
            </a:endParaRPr>
          </a:p>
          <a:p>
            <a:pPr fontAlgn="base">
              <a:spcAft>
                <a:spcPts val="750"/>
              </a:spcAft>
            </a:pPr>
            <a:r>
              <a:rPr lang="en-GB" spc="15" dirty="0" smtClean="0">
                <a:solidFill>
                  <a:srgbClr val="333335"/>
                </a:solidFill>
                <a:latin typeface="Arial" panose="020B0604020202020204" pitchFamily="34" charset="0"/>
                <a:ea typeface="Calibri" panose="020F0502020204030204" pitchFamily="34" charset="0"/>
              </a:rPr>
              <a:t>Everything </a:t>
            </a:r>
            <a:r>
              <a:rPr lang="en-GB" spc="15" dirty="0">
                <a:solidFill>
                  <a:srgbClr val="333335"/>
                </a:solidFill>
                <a:latin typeface="Arial" panose="020B0604020202020204" pitchFamily="34" charset="0"/>
                <a:ea typeface="Calibri" panose="020F0502020204030204" pitchFamily="34" charset="0"/>
              </a:rPr>
              <a:t>to support work coaches in delivering provision, signposting and support</a:t>
            </a:r>
            <a:r>
              <a:rPr lang="en-GB" spc="15" dirty="0" smtClean="0">
                <a:solidFill>
                  <a:srgbClr val="333335"/>
                </a:solidFill>
                <a:latin typeface="Arial" panose="020B0604020202020204" pitchFamily="34" charset="0"/>
                <a:ea typeface="Calibri" panose="020F0502020204030204" pitchFamily="34" charset="0"/>
              </a:rPr>
              <a:t>.</a:t>
            </a:r>
          </a:p>
          <a:p>
            <a:pPr fontAlgn="base">
              <a:spcAft>
                <a:spcPts val="750"/>
              </a:spcAft>
            </a:pPr>
            <a:endParaRPr lang="en-GB" sz="2000" dirty="0">
              <a:latin typeface="Calibri" panose="020F0502020204030204" pitchFamily="34" charset="0"/>
              <a:ea typeface="Calibri" panose="020F0502020204030204" pitchFamily="34" charset="0"/>
            </a:endParaRPr>
          </a:p>
          <a:p>
            <a:pPr fontAlgn="base">
              <a:spcAft>
                <a:spcPts val="750"/>
              </a:spcAft>
            </a:pPr>
            <a:r>
              <a:rPr lang="en-GB" spc="15" dirty="0">
                <a:solidFill>
                  <a:srgbClr val="333335"/>
                </a:solidFill>
                <a:latin typeface="Arial" panose="020B0604020202020204" pitchFamily="34" charset="0"/>
                <a:ea typeface="Calibri" panose="020F0502020204030204" pitchFamily="34" charset="0"/>
              </a:rPr>
              <a:t>In actuality you’ll find the </a:t>
            </a:r>
            <a:r>
              <a:rPr lang="en-GB" spc="15" dirty="0" smtClean="0">
                <a:solidFill>
                  <a:srgbClr val="333335"/>
                </a:solidFill>
                <a:latin typeface="Arial" panose="020B0604020202020204" pitchFamily="34" charset="0"/>
                <a:ea typeface="Calibri" panose="020F0502020204030204" pitchFamily="34" charset="0"/>
              </a:rPr>
              <a:t>DPT </a:t>
            </a:r>
            <a:r>
              <a:rPr lang="en-GB" spc="15" dirty="0">
                <a:solidFill>
                  <a:srgbClr val="333335"/>
                </a:solidFill>
                <a:latin typeface="Arial" panose="020B0604020202020204" pitchFamily="34" charset="0"/>
                <a:ea typeface="Calibri" panose="020F0502020204030204" pitchFamily="34" charset="0"/>
              </a:rPr>
              <a:t>is more of a portal to everything; the sector pages linking to the National Employer Partnerships pages, the Specialist Support pages linking to national websites and the Vulnerability and Disadvantaged customers information etc. However, you should find all your district provision and support directly on the product</a:t>
            </a:r>
            <a:r>
              <a:rPr lang="en-GB" spc="15" dirty="0" smtClean="0">
                <a:solidFill>
                  <a:srgbClr val="333335"/>
                </a:solidFill>
                <a:latin typeface="Arial" panose="020B0604020202020204" pitchFamily="34" charset="0"/>
                <a:ea typeface="Calibri" panose="020F0502020204030204" pitchFamily="34" charset="0"/>
              </a:rPr>
              <a:t>.</a:t>
            </a:r>
          </a:p>
          <a:p>
            <a:pPr fontAlgn="base">
              <a:spcAft>
                <a:spcPts val="750"/>
              </a:spcAft>
            </a:pPr>
            <a:endParaRPr lang="en-GB" sz="2000" dirty="0">
              <a:latin typeface="Calibri" panose="020F0502020204030204" pitchFamily="34" charset="0"/>
              <a:ea typeface="Calibri" panose="020F0502020204030204" pitchFamily="34" charset="0"/>
            </a:endParaRPr>
          </a:p>
          <a:p>
            <a:pPr fontAlgn="base">
              <a:spcAft>
                <a:spcPts val="0"/>
              </a:spcAft>
            </a:pPr>
            <a:r>
              <a:rPr lang="en-GB" spc="15" dirty="0" smtClean="0">
                <a:solidFill>
                  <a:srgbClr val="333335"/>
                </a:solidFill>
                <a:latin typeface="Arial" panose="020B0604020202020204" pitchFamily="34" charset="0"/>
                <a:ea typeface="Calibri" panose="020F0502020204030204" pitchFamily="34" charset="0"/>
              </a:rPr>
              <a:t>As a user if you feel not everything is on that could, or should, be contact your district DPT publisher first</a:t>
            </a:r>
            <a:endParaRPr lang="en-GB" sz="2000" dirty="0" smtClean="0">
              <a:latin typeface="Calibri" panose="020F0502020204030204" pitchFamily="34" charset="0"/>
              <a:ea typeface="Calibri" panose="020F0502020204030204" pitchFamily="34" charset="0"/>
            </a:endParaRPr>
          </a:p>
        </p:txBody>
      </p:sp>
      <p:pic>
        <p:nvPicPr>
          <p:cNvPr id="4" name="Picture 3"/>
          <p:cNvPicPr>
            <a:picLocks noChangeAspect="1"/>
          </p:cNvPicPr>
          <p:nvPr/>
        </p:nvPicPr>
        <p:blipFill>
          <a:blip r:embed="rId3"/>
          <a:stretch>
            <a:fillRect/>
          </a:stretch>
        </p:blipFill>
        <p:spPr>
          <a:xfrm>
            <a:off x="452846" y="1646021"/>
            <a:ext cx="4984468" cy="349598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6007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14"/>
          <p:cNvSpPr/>
          <p:nvPr/>
        </p:nvSpPr>
        <p:spPr>
          <a:xfrm>
            <a:off x="-106227" y="1692027"/>
            <a:ext cx="7582132" cy="3139321"/>
          </a:xfrm>
          <a:prstGeom prst="rect">
            <a:avLst/>
          </a:prstGeom>
        </p:spPr>
        <p:txBody>
          <a:bodyPr wrap="square">
            <a:spAutoFit/>
          </a:bodyPr>
          <a:lstStyle/>
          <a:p>
            <a:pPr marL="457200">
              <a:spcAft>
                <a:spcPts val="0"/>
              </a:spcAft>
            </a:pPr>
            <a:endParaRPr lang="en-GB" dirty="0">
              <a:latin typeface="Arial" panose="020B0604020202020204" pitchFamily="34" charset="0"/>
              <a:ea typeface="Calibri" panose="020F0502020204030204" pitchFamily="34" charset="0"/>
            </a:endParaRPr>
          </a:p>
          <a:p>
            <a:pPr marL="457200">
              <a:spcAft>
                <a:spcPts val="0"/>
              </a:spcAft>
            </a:pPr>
            <a:r>
              <a:rPr lang="en-GB" dirty="0" smtClean="0">
                <a:latin typeface="Arial" panose="020B0604020202020204" pitchFamily="34" charset="0"/>
                <a:ea typeface="Calibri" panose="020F0502020204030204" pitchFamily="34" charset="0"/>
              </a:rPr>
              <a:t>OED collaborated with operational colleagues in the jobcentre and service centre network to design a product to enable staff to support claimants with complex needs. </a:t>
            </a:r>
          </a:p>
          <a:p>
            <a:pPr marL="457200">
              <a:spcAft>
                <a:spcPts val="0"/>
              </a:spcAft>
            </a:pPr>
            <a:endParaRPr lang="en-GB" dirty="0">
              <a:latin typeface="Arial" panose="020B0604020202020204" pitchFamily="34" charset="0"/>
              <a:ea typeface="Calibri" panose="020F0502020204030204" pitchFamily="34" charset="0"/>
            </a:endParaRPr>
          </a:p>
          <a:p>
            <a:pPr marL="457200">
              <a:spcAft>
                <a:spcPts val="0"/>
              </a:spcAft>
            </a:pPr>
            <a:r>
              <a:rPr lang="en-GB" dirty="0" smtClean="0">
                <a:latin typeface="Arial" panose="020B0604020202020204" pitchFamily="34" charset="0"/>
                <a:ea typeface="Calibri" panose="020F0502020204030204" pitchFamily="34" charset="0"/>
              </a:rPr>
              <a:t>The standard toolkit was tested within operations and has received fantastic feedback, </a:t>
            </a:r>
          </a:p>
          <a:p>
            <a:pPr marL="457200">
              <a:spcAft>
                <a:spcPts val="0"/>
              </a:spcAft>
            </a:pPr>
            <a:endParaRPr lang="en-GB" dirty="0">
              <a:latin typeface="Arial" panose="020B0604020202020204" pitchFamily="34" charset="0"/>
              <a:ea typeface="Calibri" panose="020F0502020204030204" pitchFamily="34" charset="0"/>
            </a:endParaRPr>
          </a:p>
          <a:p>
            <a:pPr marL="457200">
              <a:spcAft>
                <a:spcPts val="0"/>
              </a:spcAft>
            </a:pPr>
            <a:r>
              <a:rPr lang="en-GB" dirty="0" smtClean="0">
                <a:latin typeface="Arial" panose="020B0604020202020204" pitchFamily="34" charset="0"/>
                <a:ea typeface="Calibri" panose="020F0502020204030204" pitchFamily="34" charset="0"/>
              </a:rPr>
              <a:t>Colleagues from opp’s who had a chance to view a demonstration of the toolkit commented “were </a:t>
            </a:r>
            <a:r>
              <a:rPr lang="en-GB" dirty="0" smtClean="0"/>
              <a:t>delighted </a:t>
            </a:r>
            <a:r>
              <a:rPr lang="en-GB" dirty="0"/>
              <a:t>that the product is going to be rolled </a:t>
            </a:r>
            <a:r>
              <a:rPr lang="en-GB" dirty="0" smtClean="0"/>
              <a:t>out”</a:t>
            </a:r>
            <a:endParaRPr lang="en-GB" dirty="0">
              <a:latin typeface="Arial" panose="020B0604020202020204" pitchFamily="34" charset="0"/>
              <a:ea typeface="Calibri" panose="020F0502020204030204" pitchFamily="34" charset="0"/>
            </a:endParaRPr>
          </a:p>
        </p:txBody>
      </p:sp>
      <p:sp>
        <p:nvSpPr>
          <p:cNvPr id="6" name="Rectangle 5"/>
          <p:cNvSpPr/>
          <p:nvPr/>
        </p:nvSpPr>
        <p:spPr>
          <a:xfrm>
            <a:off x="133755" y="181998"/>
            <a:ext cx="8595883" cy="830997"/>
          </a:xfrm>
          <a:prstGeom prst="rect">
            <a:avLst/>
          </a:prstGeom>
          <a:noFill/>
        </p:spPr>
        <p:txBody>
          <a:bodyPr wrap="square" lIns="91440" tIns="45720" rIns="91440" bIns="45720">
            <a:spAutoFit/>
          </a:bodyPr>
          <a:lstStyle/>
          <a:p>
            <a:r>
              <a:rPr lang="en-GB" sz="2400" dirty="0">
                <a:latin typeface="Arial" panose="020B0604020202020204" pitchFamily="34" charset="0"/>
                <a:ea typeface="Calibri" panose="020F0502020204030204" pitchFamily="34" charset="0"/>
              </a:rPr>
              <a:t>A product for operational staff  created by operational staff</a:t>
            </a:r>
          </a:p>
          <a:p>
            <a:endParaRPr lang="en-US" sz="2400" dirty="0">
              <a:ln w="0"/>
              <a:solidFill>
                <a:prstClr val="black"/>
              </a:solidFill>
              <a:effectLst>
                <a:outerShdw blurRad="38100" dist="19050" dir="2700000" algn="tl" rotWithShape="0">
                  <a:prstClr val="black">
                    <a:alpha val="40000"/>
                  </a:prstClr>
                </a:outerShdw>
              </a:effectLs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5854" y="1059815"/>
            <a:ext cx="3007941" cy="3959433"/>
          </a:xfrm>
          <a:prstGeom prst="rect">
            <a:avLst/>
          </a:prstGeom>
        </p:spPr>
      </p:pic>
    </p:spTree>
    <p:extLst>
      <p:ext uri="{BB962C8B-B14F-4D97-AF65-F5344CB8AC3E}">
        <p14:creationId xmlns:p14="http://schemas.microsoft.com/office/powerpoint/2010/main" val="767495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148380"/>
            <a:ext cx="8595883" cy="461665"/>
          </a:xfrm>
          <a:prstGeom prst="rect">
            <a:avLst/>
          </a:prstGeom>
          <a:noFill/>
        </p:spPr>
        <p:txBody>
          <a:bodyPr wrap="square" lIns="91440" tIns="45720" rIns="91440" bIns="45720">
            <a:spAutoFit/>
          </a:bodyPr>
          <a:lstStyle/>
          <a:p>
            <a:r>
              <a:rPr lang="en-US" sz="2400" dirty="0" smtClean="0">
                <a:ln w="0"/>
                <a:solidFill>
                  <a:prstClr val="black"/>
                </a:solidFill>
                <a:effectLst>
                  <a:outerShdw blurRad="38100" dist="19050" dir="2700000" algn="tl" rotWithShape="0">
                    <a:prstClr val="black">
                      <a:alpha val="40000"/>
                    </a:prstClr>
                  </a:outerShdw>
                </a:effectLst>
              </a:rPr>
              <a:t>Toolkit walkthrough</a:t>
            </a:r>
            <a:endParaRPr lang="en-US" sz="2400" dirty="0">
              <a:ln w="0"/>
              <a:solidFill>
                <a:prstClr val="black"/>
              </a:solidFill>
              <a:effectLst>
                <a:outerShdw blurRad="38100" dist="19050" dir="2700000" algn="tl" rotWithShape="0">
                  <a:prstClr val="black">
                    <a:alpha val="40000"/>
                  </a:prstClr>
                </a:outerShdw>
              </a:effectLst>
            </a:endParaRPr>
          </a:p>
        </p:txBody>
      </p:sp>
      <p:pic>
        <p:nvPicPr>
          <p:cNvPr id="5" name="Picture 4"/>
          <p:cNvPicPr>
            <a:picLocks noChangeAspect="1"/>
          </p:cNvPicPr>
          <p:nvPr/>
        </p:nvPicPr>
        <p:blipFill>
          <a:blip r:embed="rId3"/>
          <a:stretch>
            <a:fillRect/>
          </a:stretch>
        </p:blipFill>
        <p:spPr>
          <a:xfrm>
            <a:off x="3108402" y="886991"/>
            <a:ext cx="6272495" cy="3961306"/>
          </a:xfrm>
          <a:prstGeom prst="rect">
            <a:avLst/>
          </a:prstGeom>
          <a:ln>
            <a:noFill/>
          </a:ln>
          <a:effectLst>
            <a:outerShdw blurRad="292100" dist="139700" dir="2700000" algn="tl" rotWithShape="0">
              <a:srgbClr val="333333">
                <a:alpha val="65000"/>
              </a:srgbClr>
            </a:outerShdw>
          </a:effectLst>
        </p:spPr>
      </p:pic>
      <p:sp>
        <p:nvSpPr>
          <p:cNvPr id="6" name="Rectangle 5"/>
          <p:cNvSpPr/>
          <p:nvPr/>
        </p:nvSpPr>
        <p:spPr>
          <a:xfrm>
            <a:off x="4493657" y="5510163"/>
            <a:ext cx="3501984" cy="369332"/>
          </a:xfrm>
          <a:prstGeom prst="rect">
            <a:avLst/>
          </a:prstGeom>
        </p:spPr>
        <p:txBody>
          <a:bodyPr wrap="none">
            <a:spAutoFit/>
          </a:bodyPr>
          <a:lstStyle/>
          <a:p>
            <a:r>
              <a:rPr lang="en-GB" dirty="0" smtClean="0">
                <a:hlinkClick r:id="rId4" action="ppaction://hlinkfile"/>
              </a:rPr>
              <a:t>Barnsley Complex Needs Toolkit</a:t>
            </a:r>
            <a:endParaRPr lang="en-GB" dirty="0"/>
          </a:p>
        </p:txBody>
      </p:sp>
    </p:spTree>
    <p:extLst>
      <p:ext uri="{BB962C8B-B14F-4D97-AF65-F5344CB8AC3E}">
        <p14:creationId xmlns:p14="http://schemas.microsoft.com/office/powerpoint/2010/main" val="2589151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33755" y="721488"/>
            <a:ext cx="5591183" cy="3785652"/>
          </a:xfrm>
          <a:prstGeom prst="rect">
            <a:avLst/>
          </a:prstGeom>
          <a:noFill/>
        </p:spPr>
        <p:txBody>
          <a:bodyPr wrap="square" rtlCol="0">
            <a:spAutoFit/>
          </a:bodyPr>
          <a:lstStyle/>
          <a:p>
            <a:r>
              <a:rPr lang="en-GB" sz="1600" dirty="0" smtClean="0"/>
              <a:t>The OED UC Service Design &amp; Transformation own the complex needs toolkit and its overall design. </a:t>
            </a:r>
          </a:p>
          <a:p>
            <a:r>
              <a:rPr lang="en-GB" sz="1600" dirty="0" smtClean="0"/>
              <a:t>If you would like us to consider any possible changes then you will need to complete a </a:t>
            </a:r>
            <a:r>
              <a:rPr lang="en-GB" sz="1600" u="sng" dirty="0">
                <a:hlinkClick r:id="rId3"/>
              </a:rPr>
              <a:t>change request </a:t>
            </a:r>
            <a:r>
              <a:rPr lang="en-GB" sz="1600" u="sng" dirty="0" smtClean="0">
                <a:hlinkClick r:id="rId3"/>
              </a:rPr>
              <a:t>template</a:t>
            </a:r>
            <a:r>
              <a:rPr lang="en-GB" sz="1600" u="sng" dirty="0" smtClean="0"/>
              <a:t> </a:t>
            </a:r>
            <a:r>
              <a:rPr lang="en-GB" sz="1600" dirty="0" smtClean="0"/>
              <a:t>and send to the dedicated </a:t>
            </a:r>
            <a:r>
              <a:rPr lang="en-GB" sz="1600" dirty="0" smtClean="0">
                <a:hlinkClick r:id="rId4"/>
              </a:rPr>
              <a:t>inbox</a:t>
            </a:r>
            <a:r>
              <a:rPr lang="en-GB" sz="1600" dirty="0" smtClean="0"/>
              <a:t>. All suggested/agreed changes will be communicated via the </a:t>
            </a:r>
            <a:r>
              <a:rPr lang="en-GB" sz="1600" dirty="0" smtClean="0">
                <a:hlinkClick r:id="rId5"/>
              </a:rPr>
              <a:t>Complex Needs Social Intranet group</a:t>
            </a:r>
            <a:r>
              <a:rPr lang="en-GB" sz="1600" dirty="0" smtClean="0"/>
              <a:t>.</a:t>
            </a:r>
          </a:p>
          <a:p>
            <a:r>
              <a:rPr lang="en-GB" sz="1600" dirty="0" smtClean="0"/>
              <a:t>A nominated jobcentre SPOC is responsible for maintaining the toolkit, for example adding hyperlinks to support/DPT, ensuring action points are progressed and the calendar is updated, regularly checking the social intranet group. </a:t>
            </a:r>
          </a:p>
          <a:p>
            <a:endParaRPr lang="en-GB" sz="1600" dirty="0"/>
          </a:p>
          <a:p>
            <a:endParaRPr lang="en-GB" sz="1600" dirty="0"/>
          </a:p>
          <a:p>
            <a:endParaRPr lang="en-GB" sz="1600" dirty="0" smtClean="0"/>
          </a:p>
          <a:p>
            <a:r>
              <a:rPr lang="en-GB" sz="1600" dirty="0" smtClean="0"/>
              <a:t> </a:t>
            </a:r>
          </a:p>
        </p:txBody>
      </p:sp>
      <p:sp>
        <p:nvSpPr>
          <p:cNvPr id="6" name="Rectangle 5"/>
          <p:cNvSpPr/>
          <p:nvPr/>
        </p:nvSpPr>
        <p:spPr>
          <a:xfrm>
            <a:off x="133755" y="181998"/>
            <a:ext cx="8595883" cy="461665"/>
          </a:xfrm>
          <a:prstGeom prst="rect">
            <a:avLst/>
          </a:prstGeom>
          <a:noFill/>
        </p:spPr>
        <p:txBody>
          <a:bodyPr wrap="square" lIns="91440" tIns="45720" rIns="91440" bIns="45720">
            <a:spAutoFit/>
          </a:bodyPr>
          <a:lstStyle/>
          <a:p>
            <a:r>
              <a:rPr lang="en-US" sz="2400" dirty="0" smtClean="0">
                <a:ln w="0"/>
                <a:solidFill>
                  <a:prstClr val="black"/>
                </a:solidFill>
                <a:effectLst>
                  <a:outerShdw blurRad="38100" dist="19050" dir="2700000" algn="tl" rotWithShape="0">
                    <a:prstClr val="black">
                      <a:alpha val="40000"/>
                    </a:prstClr>
                  </a:outerShdw>
                </a:effectLst>
              </a:rPr>
              <a:t>Governance </a:t>
            </a:r>
            <a:endParaRPr lang="en-US" sz="2400" dirty="0">
              <a:ln w="0"/>
              <a:solidFill>
                <a:prstClr val="black"/>
              </a:solidFill>
              <a:effectLst>
                <a:outerShdw blurRad="38100" dist="19050" dir="2700000" algn="tl" rotWithShape="0">
                  <a:prstClr val="black">
                    <a:alpha val="40000"/>
                  </a:prstClr>
                </a:outerShdw>
              </a:effectLst>
            </a:endParaRPr>
          </a:p>
        </p:txBody>
      </p:sp>
      <p:pic>
        <p:nvPicPr>
          <p:cNvPr id="8" name="Picture 7"/>
          <p:cNvPicPr>
            <a:picLocks noChangeAspect="1"/>
          </p:cNvPicPr>
          <p:nvPr/>
        </p:nvPicPr>
        <p:blipFill>
          <a:blip r:embed="rId6"/>
          <a:stretch>
            <a:fillRect/>
          </a:stretch>
        </p:blipFill>
        <p:spPr>
          <a:xfrm>
            <a:off x="6407675" y="291442"/>
            <a:ext cx="5466272" cy="3285120"/>
          </a:xfrm>
          <a:prstGeom prst="rect">
            <a:avLst/>
          </a:prstGeom>
          <a:ln>
            <a:noFill/>
          </a:ln>
          <a:effectLst>
            <a:outerShdw blurRad="292100" dist="139700" dir="2700000" algn="tl" rotWithShape="0">
              <a:srgbClr val="333333">
                <a:alpha val="65000"/>
              </a:srgbClr>
            </a:outerShdw>
          </a:effectLst>
        </p:spPr>
      </p:pic>
      <p:pic>
        <p:nvPicPr>
          <p:cNvPr id="9" name="Picture 8"/>
          <p:cNvPicPr>
            <a:picLocks noChangeAspect="1"/>
          </p:cNvPicPr>
          <p:nvPr/>
        </p:nvPicPr>
        <p:blipFill>
          <a:blip r:embed="rId7"/>
          <a:stretch>
            <a:fillRect/>
          </a:stretch>
        </p:blipFill>
        <p:spPr>
          <a:xfrm>
            <a:off x="315279" y="3773539"/>
            <a:ext cx="5336623" cy="2960708"/>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5906462" y="4412275"/>
            <a:ext cx="6096000" cy="1569660"/>
          </a:xfrm>
          <a:prstGeom prst="rect">
            <a:avLst/>
          </a:prstGeom>
        </p:spPr>
        <p:txBody>
          <a:bodyPr>
            <a:spAutoFit/>
          </a:bodyPr>
          <a:lstStyle/>
          <a:p>
            <a:r>
              <a:rPr lang="en-GB" sz="1600" dirty="0" smtClean="0"/>
              <a:t>There is now a </a:t>
            </a:r>
            <a:r>
              <a:rPr lang="en-GB" sz="1600" dirty="0"/>
              <a:t>dedicated </a:t>
            </a:r>
            <a:r>
              <a:rPr lang="en-GB" sz="1600" dirty="0" smtClean="0"/>
              <a:t>public shared </a:t>
            </a:r>
            <a:r>
              <a:rPr lang="en-GB" sz="1600" dirty="0"/>
              <a:t>folder </a:t>
            </a:r>
            <a:r>
              <a:rPr lang="en-GB" sz="1600" dirty="0" smtClean="0"/>
              <a:t>to save all </a:t>
            </a:r>
            <a:r>
              <a:rPr lang="en-GB" sz="1600" dirty="0"/>
              <a:t>complex needs </a:t>
            </a:r>
            <a:r>
              <a:rPr lang="en-GB" sz="1600" dirty="0" smtClean="0"/>
              <a:t>toolkits. This </a:t>
            </a:r>
            <a:r>
              <a:rPr lang="en-GB" sz="1600" dirty="0"/>
              <a:t>will allow </a:t>
            </a:r>
            <a:r>
              <a:rPr lang="en-GB" sz="1600" dirty="0" smtClean="0"/>
              <a:t>colleagues from both </a:t>
            </a:r>
            <a:r>
              <a:rPr lang="en-GB" sz="1600" dirty="0"/>
              <a:t>jobcentres and service </a:t>
            </a:r>
            <a:r>
              <a:rPr lang="en-GB" sz="1600" dirty="0" smtClean="0"/>
              <a:t>centres to access the plans that are relevant to them. </a:t>
            </a:r>
          </a:p>
          <a:p>
            <a:endParaRPr lang="en-GB" sz="1600" dirty="0"/>
          </a:p>
          <a:p>
            <a:pPr lvl="0"/>
            <a:r>
              <a:rPr lang="en-GB" sz="1600" u="sng" dirty="0">
                <a:hlinkClick r:id="rId8"/>
              </a:rPr>
              <a:t>\\dfz70590\106124008\workgroup\Public Info\Complex Needs Toolkits</a:t>
            </a:r>
            <a:r>
              <a:rPr lang="en-GB" sz="1600" u="sng" dirty="0" smtClean="0">
                <a:hlinkClick r:id="rId8"/>
              </a:rPr>
              <a:t>\</a:t>
            </a:r>
            <a:endParaRPr lang="en-GB" sz="1600" dirty="0"/>
          </a:p>
        </p:txBody>
      </p:sp>
    </p:spTree>
    <p:extLst>
      <p:ext uri="{BB962C8B-B14F-4D97-AF65-F5344CB8AC3E}">
        <p14:creationId xmlns:p14="http://schemas.microsoft.com/office/powerpoint/2010/main" val="703439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4672344" y="1400926"/>
            <a:ext cx="2551500" cy="523220"/>
          </a:xfrm>
          <a:prstGeom prst="rect">
            <a:avLst/>
          </a:prstGeom>
        </p:spPr>
        <p:txBody>
          <a:bodyPr wrap="square">
            <a:spAutoFit/>
          </a:bodyPr>
          <a:lstStyle/>
          <a:p>
            <a:pPr>
              <a:spcAft>
                <a:spcPts val="0"/>
              </a:spcAft>
            </a:pPr>
            <a:r>
              <a:rPr lang="en-GB" sz="2800" dirty="0" smtClean="0">
                <a:solidFill>
                  <a:srgbClr val="002060"/>
                </a:solidFill>
                <a:latin typeface="Arial" panose="020B0604020202020204" pitchFamily="34" charset="0"/>
                <a:ea typeface="Times New Roman" panose="02020603050405020304" pitchFamily="18" charset="0"/>
                <a:cs typeface="Arial" panose="020B0604020202020204" pitchFamily="34" charset="0"/>
              </a:rPr>
              <a:t>Any Questions</a:t>
            </a:r>
            <a:endParaRPr lang="en-GB" sz="2800" dirty="0">
              <a:solidFill>
                <a:srgbClr val="002060"/>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8" name="Picture 7"/>
          <p:cNvPicPr>
            <a:picLocks noChangeAspect="1"/>
          </p:cNvPicPr>
          <p:nvPr/>
        </p:nvPicPr>
        <p:blipFill>
          <a:blip r:embed="rId3">
            <a:duotone>
              <a:schemeClr val="accent1">
                <a:shade val="45000"/>
                <a:satMod val="135000"/>
              </a:schemeClr>
              <a:prstClr val="white"/>
            </a:duotone>
          </a:blip>
          <a:stretch>
            <a:fillRect/>
          </a:stretch>
        </p:blipFill>
        <p:spPr>
          <a:xfrm>
            <a:off x="4876531" y="2370884"/>
            <a:ext cx="2143125" cy="2143125"/>
          </a:xfrm>
          <a:prstGeom prst="rect">
            <a:avLst/>
          </a:prstGeom>
        </p:spPr>
      </p:pic>
    </p:spTree>
    <p:extLst>
      <p:ext uri="{BB962C8B-B14F-4D97-AF65-F5344CB8AC3E}">
        <p14:creationId xmlns:p14="http://schemas.microsoft.com/office/powerpoint/2010/main" val="1969218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UC SLIDES SCREEN E">
  <a:themeElements>
    <a:clrScheme name="DWP">
      <a:dk1>
        <a:sysClr val="windowText" lastClr="000000"/>
      </a:dk1>
      <a:lt1>
        <a:sysClr val="window" lastClr="FFFFFF"/>
      </a:lt1>
      <a:dk2>
        <a:srgbClr val="1F497D"/>
      </a:dk2>
      <a:lt2>
        <a:srgbClr val="EEECE1"/>
      </a:lt2>
      <a:accent1>
        <a:srgbClr val="4F81BD"/>
      </a:accent1>
      <a:accent2>
        <a:srgbClr val="C0504D"/>
      </a:accent2>
      <a:accent3>
        <a:srgbClr val="9BBB59"/>
      </a:accent3>
      <a:accent4>
        <a:srgbClr val="513184"/>
      </a:accent4>
      <a:accent5>
        <a:srgbClr val="00C0B5"/>
      </a:accent5>
      <a:accent6>
        <a:srgbClr val="F79646"/>
      </a:accent6>
      <a:hlink>
        <a:srgbClr val="0000FF"/>
      </a:hlink>
      <a:folHlink>
        <a:srgbClr val="800080"/>
      </a:folHlink>
    </a:clrScheme>
    <a:fontScheme name="1_UC SLIDES SCREEN 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4"/>
        </a:solidFill>
        <a:ln>
          <a:solidFill>
            <a:schemeClr val="accent4"/>
          </a:solid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a:solidFill>
            <a:schemeClr val="accent4"/>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3856</TotalTime>
  <Words>1004</Words>
  <Application>Microsoft Office PowerPoint</Application>
  <PresentationFormat>Custom</PresentationFormat>
  <Paragraphs>82</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1_UC SLIDES SCREEN 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DWP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Danny DWP OED CHANGE AND IMPLEMENTATION</dc:creator>
  <cp:lastModifiedBy>00303714</cp:lastModifiedBy>
  <cp:revision>177</cp:revision>
  <dcterms:created xsi:type="dcterms:W3CDTF">2018-03-19T08:20:31Z</dcterms:created>
  <dcterms:modified xsi:type="dcterms:W3CDTF">2018-10-05T11:59:37Z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