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6" r:id="rId1"/>
  </p:sldMasterIdLst>
  <p:notesMasterIdLst>
    <p:notesMasterId r:id="rId19"/>
  </p:notesMasterIdLst>
  <p:handoutMasterIdLst>
    <p:handoutMasterId r:id="rId20"/>
  </p:handoutMasterIdLst>
  <p:sldIdLst>
    <p:sldId id="357" r:id="rId2"/>
    <p:sldId id="350" r:id="rId3"/>
    <p:sldId id="345" r:id="rId4"/>
    <p:sldId id="355" r:id="rId5"/>
    <p:sldId id="349" r:id="rId6"/>
    <p:sldId id="367" r:id="rId7"/>
    <p:sldId id="362" r:id="rId8"/>
    <p:sldId id="363" r:id="rId9"/>
    <p:sldId id="364" r:id="rId10"/>
    <p:sldId id="358" r:id="rId11"/>
    <p:sldId id="365" r:id="rId12"/>
    <p:sldId id="368" r:id="rId13"/>
    <p:sldId id="369" r:id="rId14"/>
    <p:sldId id="370" r:id="rId15"/>
    <p:sldId id="371" r:id="rId16"/>
    <p:sldId id="372" r:id="rId17"/>
    <p:sldId id="373" r:id="rId18"/>
  </p:sldIdLst>
  <p:sldSz cx="9144000" cy="6858000" type="screen4x3"/>
  <p:notesSz cx="6805613" cy="9944100"/>
  <p:defaultTextStyle>
    <a:defPPr>
      <a:defRPr lang="en-GB"/>
    </a:defPPr>
    <a:lvl1pPr algn="l" defTabSz="457200" rtl="0" eaLnBrk="0" fontAlgn="base" hangingPunct="0">
      <a:spcBef>
        <a:spcPct val="0"/>
      </a:spcBef>
      <a:spcAft>
        <a:spcPct val="0"/>
      </a:spcAft>
      <a:defRPr kern="1200">
        <a:solidFill>
          <a:schemeClr val="tx1"/>
        </a:solidFill>
        <a:latin typeface="Arial" charset="0"/>
        <a:ea typeface="+mn-ea"/>
        <a:cs typeface="+mn-cs"/>
      </a:defRPr>
    </a:lvl1pPr>
    <a:lvl2pPr marL="457200" algn="l" defTabSz="457200" rtl="0" eaLnBrk="0" fontAlgn="base" hangingPunct="0">
      <a:spcBef>
        <a:spcPct val="0"/>
      </a:spcBef>
      <a:spcAft>
        <a:spcPct val="0"/>
      </a:spcAft>
      <a:defRPr kern="1200">
        <a:solidFill>
          <a:schemeClr val="tx1"/>
        </a:solidFill>
        <a:latin typeface="Arial" charset="0"/>
        <a:ea typeface="+mn-ea"/>
        <a:cs typeface="+mn-cs"/>
      </a:defRPr>
    </a:lvl2pPr>
    <a:lvl3pPr marL="914400" algn="l" defTabSz="457200" rtl="0" eaLnBrk="0" fontAlgn="base" hangingPunct="0">
      <a:spcBef>
        <a:spcPct val="0"/>
      </a:spcBef>
      <a:spcAft>
        <a:spcPct val="0"/>
      </a:spcAft>
      <a:defRPr kern="1200">
        <a:solidFill>
          <a:schemeClr val="tx1"/>
        </a:solidFill>
        <a:latin typeface="Arial"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4">
          <p15:clr>
            <a:srgbClr val="A4A3A4"/>
          </p15:clr>
        </p15:guide>
      </p15:sldGuideLst>
    </p:ext>
    <p:ext uri="{2D200454-40CA-4A62-9FC3-DE9A4176ACB9}">
      <p15:notesGuideLst xmlns:p15="http://schemas.microsoft.com/office/powerpoint/2012/main">
        <p15:guide id="1" orient="horz" pos="3132">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FF9999"/>
    <a:srgbClr val="1B2BA5"/>
    <a:srgbClr val="002060"/>
    <a:srgbClr val="00A1DE"/>
    <a:srgbClr val="3018A8"/>
    <a:srgbClr val="005F9E"/>
    <a:srgbClr val="006020"/>
    <a:srgbClr val="A90061"/>
    <a:srgbClr val="B71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0" autoAdjust="0"/>
    <p:restoredTop sz="87668" autoAdjust="0"/>
  </p:normalViewPr>
  <p:slideViewPr>
    <p:cSldViewPr snapToGrid="0">
      <p:cViewPr varScale="1">
        <p:scale>
          <a:sx n="49" d="100"/>
          <a:sy n="49" d="100"/>
        </p:scale>
        <p:origin x="1179" y="54"/>
      </p:cViewPr>
      <p:guideLst>
        <p:guide orient="horz" pos="2160"/>
        <p:guide pos="394"/>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64" d="100"/>
          <a:sy n="64" d="100"/>
        </p:scale>
        <p:origin x="-2910" y="-114"/>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GB" dirty="0"/>
          </a:p>
        </p:txBody>
      </p:sp>
      <p:sp>
        <p:nvSpPr>
          <p:cNvPr id="68611" name="Rectangle 3"/>
          <p:cNvSpPr>
            <a:spLocks noGrp="1" noChangeArrowheads="1"/>
          </p:cNvSpPr>
          <p:nvPr>
            <p:ph type="dt" sz="quarter"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767B4F31-3C0E-4273-A3D1-30601392DDEA}" type="datetimeFigureOut">
              <a:rPr lang="en-GB"/>
              <a:pPr>
                <a:defRPr/>
              </a:pPr>
              <a:t>15/03/2018</a:t>
            </a:fld>
            <a:endParaRPr lang="en-GB" dirty="0"/>
          </a:p>
        </p:txBody>
      </p:sp>
      <p:sp>
        <p:nvSpPr>
          <p:cNvPr id="68612" name="Rectangle 4"/>
          <p:cNvSpPr>
            <a:spLocks noGrp="1" noChangeArrowheads="1"/>
          </p:cNvSpPr>
          <p:nvPr>
            <p:ph type="ftr" sz="quarter" idx="2"/>
          </p:nvPr>
        </p:nvSpPr>
        <p:spPr bwMode="auto">
          <a:xfrm>
            <a:off x="0" y="9445625"/>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GB" dirty="0"/>
          </a:p>
        </p:txBody>
      </p:sp>
      <p:sp>
        <p:nvSpPr>
          <p:cNvPr id="68613" name="Rectangle 5"/>
          <p:cNvSpPr>
            <a:spLocks noGrp="1" noChangeArrowheads="1"/>
          </p:cNvSpPr>
          <p:nvPr>
            <p:ph type="sldNum" sz="quarter" idx="3"/>
          </p:nvPr>
        </p:nvSpPr>
        <p:spPr bwMode="auto">
          <a:xfrm>
            <a:off x="3854450" y="9445625"/>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7A5C2A4-9C7B-4D92-8F60-25A9837D9617}" type="slidenum">
              <a:rPr lang="en-GB" altLang="en-US"/>
              <a:pPr>
                <a:defRPr/>
              </a:pPr>
              <a:t>‹#›</a:t>
            </a:fld>
            <a:endParaRPr lang="en-GB" altLang="en-US" dirty="0"/>
          </a:p>
        </p:txBody>
      </p:sp>
    </p:spTree>
    <p:extLst>
      <p:ext uri="{BB962C8B-B14F-4D97-AF65-F5344CB8AC3E}">
        <p14:creationId xmlns:p14="http://schemas.microsoft.com/office/powerpoint/2010/main" val="35980255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45EF55C-92BD-44D6-B30A-3A463B2CB4C2}" type="datetimeFigureOut">
              <a:rPr lang="en-US"/>
              <a:pPr>
                <a:defRPr/>
              </a:pPr>
              <a:t>3/15/2018</a:t>
            </a:fld>
            <a:endParaRPr lang="en-US"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1038" y="4722813"/>
            <a:ext cx="5443537" cy="4475162"/>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54450" y="9445625"/>
            <a:ext cx="2949575"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8EFBB2E8-AED1-4E2B-98A7-28C15AE1D2ED}" type="slidenum">
              <a:rPr lang="en-US" altLang="en-US"/>
              <a:pPr>
                <a:defRPr/>
              </a:pPr>
              <a:t>‹#›</a:t>
            </a:fld>
            <a:endParaRPr lang="en-US" altLang="en-US" dirty="0"/>
          </a:p>
        </p:txBody>
      </p:sp>
    </p:spTree>
    <p:extLst>
      <p:ext uri="{BB962C8B-B14F-4D97-AF65-F5344CB8AC3E}">
        <p14:creationId xmlns:p14="http://schemas.microsoft.com/office/powerpoint/2010/main" val="47449717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may have “experts” or “SME’s” on site who can support or provide advice. </a:t>
            </a:r>
          </a:p>
          <a:p>
            <a:r>
              <a:rPr lang="en-GB" dirty="0" smtClean="0"/>
              <a:t>Its important that we utilise this experience and knowledge. Above are just some examples.</a:t>
            </a:r>
          </a:p>
          <a:p>
            <a:r>
              <a:rPr lang="en-GB" dirty="0" smtClean="0"/>
              <a:t> Make a note of your local SME’s .</a:t>
            </a:r>
          </a:p>
          <a:p>
            <a:r>
              <a:rPr lang="en-GB" dirty="0" smtClean="0"/>
              <a:t> Service Centres may not have their own but can utilise those experts in linked jobcentres. </a:t>
            </a:r>
          </a:p>
          <a:p>
            <a:endParaRPr lang="en-GB" dirty="0"/>
          </a:p>
        </p:txBody>
      </p:sp>
      <p:sp>
        <p:nvSpPr>
          <p:cNvPr id="4" name="Slide Number Placeholder 3"/>
          <p:cNvSpPr>
            <a:spLocks noGrp="1"/>
          </p:cNvSpPr>
          <p:nvPr>
            <p:ph type="sldNum" sz="quarter" idx="10"/>
          </p:nvPr>
        </p:nvSpPr>
        <p:spPr/>
        <p:txBody>
          <a:bodyPr/>
          <a:lstStyle/>
          <a:p>
            <a:pPr>
              <a:defRPr/>
            </a:pPr>
            <a:fld id="{8EFBB2E8-AED1-4E2B-98A7-28C15AE1D2ED}" type="slidenum">
              <a:rPr lang="en-US" altLang="en-US" smtClean="0"/>
              <a:pPr>
                <a:defRPr/>
              </a:pPr>
              <a:t>3</a:t>
            </a:fld>
            <a:endParaRPr lang="en-US" altLang="en-US" dirty="0"/>
          </a:p>
        </p:txBody>
      </p:sp>
    </p:spTree>
    <p:extLst>
      <p:ext uri="{BB962C8B-B14F-4D97-AF65-F5344CB8AC3E}">
        <p14:creationId xmlns:p14="http://schemas.microsoft.com/office/powerpoint/2010/main" val="96440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standard checklist for all UCFS Sites. </a:t>
            </a:r>
          </a:p>
          <a:p>
            <a:r>
              <a:rPr lang="en-GB" dirty="0" smtClean="0"/>
              <a:t>This</a:t>
            </a:r>
            <a:r>
              <a:rPr lang="en-GB" baseline="0" dirty="0" smtClean="0"/>
              <a:t> lists all standard practises that Sites should implement to support Complex Needs. </a:t>
            </a:r>
          </a:p>
          <a:p>
            <a:r>
              <a:rPr lang="en-GB" baseline="0" dirty="0" smtClean="0"/>
              <a:t>This could be used by all UCFS colleagues as a handy reference/ checklist for supporting Claimants with Complex Needs. </a:t>
            </a:r>
          </a:p>
          <a:p>
            <a:r>
              <a:rPr lang="en-GB" baseline="0" dirty="0" smtClean="0"/>
              <a:t>Should be reviewed in line with all other Site Checks . </a:t>
            </a:r>
          </a:p>
          <a:p>
            <a:r>
              <a:rPr lang="en-GB" baseline="0" dirty="0" smtClean="0"/>
              <a:t>If any issues idenetified this should be recorded on the Complex Needs Plan </a:t>
            </a:r>
            <a:endParaRPr lang="en-GB" dirty="0"/>
          </a:p>
        </p:txBody>
      </p:sp>
      <p:sp>
        <p:nvSpPr>
          <p:cNvPr id="4" name="Slide Number Placeholder 3"/>
          <p:cNvSpPr>
            <a:spLocks noGrp="1"/>
          </p:cNvSpPr>
          <p:nvPr>
            <p:ph type="sldNum" sz="quarter" idx="10"/>
          </p:nvPr>
        </p:nvSpPr>
        <p:spPr/>
        <p:txBody>
          <a:bodyPr/>
          <a:lstStyle/>
          <a:p>
            <a:pPr>
              <a:defRPr/>
            </a:pPr>
            <a:fld id="{8EFBB2E8-AED1-4E2B-98A7-28C15AE1D2ED}" type="slidenum">
              <a:rPr lang="en-US" altLang="en-US" smtClean="0"/>
              <a:pPr>
                <a:defRPr/>
              </a:pPr>
              <a:t>4</a:t>
            </a:fld>
            <a:endParaRPr lang="en-US" altLang="en-US" dirty="0"/>
          </a:p>
        </p:txBody>
      </p:sp>
    </p:spTree>
    <p:extLst>
      <p:ext uri="{BB962C8B-B14F-4D97-AF65-F5344CB8AC3E}">
        <p14:creationId xmlns:p14="http://schemas.microsoft.com/office/powerpoint/2010/main" val="115705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EFBB2E8-AED1-4E2B-98A7-28C15AE1D2ED}" type="slidenum">
              <a:rPr lang="en-US" altLang="en-US" smtClean="0"/>
              <a:pPr>
                <a:defRPr/>
              </a:pPr>
              <a:t>7</a:t>
            </a:fld>
            <a:endParaRPr lang="en-US" altLang="en-US" dirty="0"/>
          </a:p>
        </p:txBody>
      </p:sp>
    </p:spTree>
    <p:extLst>
      <p:ext uri="{BB962C8B-B14F-4D97-AF65-F5344CB8AC3E}">
        <p14:creationId xmlns:p14="http://schemas.microsoft.com/office/powerpoint/2010/main" val="86453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EFBB2E8-AED1-4E2B-98A7-28C15AE1D2ED}" type="slidenum">
              <a:rPr lang="en-US" altLang="en-US" smtClean="0"/>
              <a:pPr>
                <a:defRPr/>
              </a:pPr>
              <a:t>10</a:t>
            </a:fld>
            <a:endParaRPr lang="en-US" altLang="en-US" dirty="0"/>
          </a:p>
        </p:txBody>
      </p:sp>
    </p:spTree>
    <p:extLst>
      <p:ext uri="{BB962C8B-B14F-4D97-AF65-F5344CB8AC3E}">
        <p14:creationId xmlns:p14="http://schemas.microsoft.com/office/powerpoint/2010/main" val="3502085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EFBB2E8-AED1-4E2B-98A7-28C15AE1D2ED}" type="slidenum">
              <a:rPr lang="en-US" altLang="en-US" smtClean="0"/>
              <a:pPr>
                <a:defRPr/>
              </a:pPr>
              <a:t>11</a:t>
            </a:fld>
            <a:endParaRPr lang="en-US" altLang="en-US" dirty="0"/>
          </a:p>
        </p:txBody>
      </p:sp>
    </p:spTree>
    <p:extLst>
      <p:ext uri="{BB962C8B-B14F-4D97-AF65-F5344CB8AC3E}">
        <p14:creationId xmlns:p14="http://schemas.microsoft.com/office/powerpoint/2010/main" val="3502085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EFBB2E8-AED1-4E2B-98A7-28C15AE1D2ED}" type="slidenum">
              <a:rPr lang="en-US" altLang="en-US" smtClean="0"/>
              <a:pPr>
                <a:defRPr/>
              </a:pPr>
              <a:t>16</a:t>
            </a:fld>
            <a:endParaRPr lang="en-US" altLang="en-US" dirty="0"/>
          </a:p>
        </p:txBody>
      </p:sp>
    </p:spTree>
    <p:extLst>
      <p:ext uri="{BB962C8B-B14F-4D97-AF65-F5344CB8AC3E}">
        <p14:creationId xmlns:p14="http://schemas.microsoft.com/office/powerpoint/2010/main" val="3414379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EFBB2E8-AED1-4E2B-98A7-28C15AE1D2ED}" type="slidenum">
              <a:rPr lang="en-US" altLang="en-US" smtClean="0"/>
              <a:pPr>
                <a:defRPr/>
              </a:pPr>
              <a:t>17</a:t>
            </a:fld>
            <a:endParaRPr lang="en-US" altLang="en-US" dirty="0"/>
          </a:p>
        </p:txBody>
      </p:sp>
    </p:spTree>
    <p:extLst>
      <p:ext uri="{BB962C8B-B14F-4D97-AF65-F5344CB8AC3E}">
        <p14:creationId xmlns:p14="http://schemas.microsoft.com/office/powerpoint/2010/main" val="3414379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4" descr="commscentre1"/>
          <p:cNvPicPr>
            <a:picLocks noChangeAspect="1" noChangeArrowheads="1"/>
          </p:cNvPicPr>
          <p:nvPr/>
        </p:nvPicPr>
        <p:blipFill>
          <a:blip r:embed="rId2">
            <a:extLst>
              <a:ext uri="{28A0092B-C50C-407E-A947-70E740481C1C}">
                <a14:useLocalDpi xmlns:a14="http://schemas.microsoft.com/office/drawing/2010/main" val="0"/>
              </a:ext>
            </a:extLst>
          </a:blip>
          <a:srcRect l="9267" t="11617" r="56169" b="16977"/>
          <a:stretch>
            <a:fillRect/>
          </a:stretch>
        </p:blipFill>
        <p:spPr bwMode="auto">
          <a:xfrm>
            <a:off x="4738688" y="0"/>
            <a:ext cx="4405312"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1"/>
          <p:cNvGrpSpPr>
            <a:grpSpLocks/>
          </p:cNvGrpSpPr>
          <p:nvPr/>
        </p:nvGrpSpPr>
        <p:grpSpPr bwMode="auto">
          <a:xfrm>
            <a:off x="-9525" y="-1588"/>
            <a:ext cx="6264275" cy="6858001"/>
            <a:chOff x="-6" y="-1"/>
            <a:chExt cx="3946" cy="4320"/>
          </a:xfrm>
        </p:grpSpPr>
        <p:sp>
          <p:nvSpPr>
            <p:cNvPr id="6" name="Freeform 28"/>
            <p:cNvSpPr>
              <a:spLocks/>
            </p:cNvSpPr>
            <p:nvPr/>
          </p:nvSpPr>
          <p:spPr bwMode="auto">
            <a:xfrm>
              <a:off x="-6" y="0"/>
              <a:ext cx="3744" cy="4314"/>
            </a:xfrm>
            <a:custGeom>
              <a:avLst/>
              <a:gdLst>
                <a:gd name="T0" fmla="*/ 0 w 3660"/>
                <a:gd name="T1" fmla="*/ 0 h 4326"/>
                <a:gd name="T2" fmla="*/ 17647 w 3660"/>
                <a:gd name="T3" fmla="*/ 0 h 4326"/>
                <a:gd name="T4" fmla="*/ 18329 w 3660"/>
                <a:gd name="T5" fmla="*/ 1780 h 4326"/>
                <a:gd name="T6" fmla="*/ 12595 w 3660"/>
                <a:gd name="T7" fmla="*/ 3552 h 4326"/>
                <a:gd name="T8" fmla="*/ 0 w 3660"/>
                <a:gd name="T9" fmla="*/ 3543 h 4326"/>
                <a:gd name="T10" fmla="*/ 0 w 3660"/>
                <a:gd name="T11" fmla="*/ 0 h 43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60" h="4326">
                  <a:moveTo>
                    <a:pt x="0" y="0"/>
                  </a:moveTo>
                  <a:lnTo>
                    <a:pt x="3522" y="0"/>
                  </a:lnTo>
                  <a:lnTo>
                    <a:pt x="3660" y="2166"/>
                  </a:lnTo>
                  <a:lnTo>
                    <a:pt x="2514" y="4326"/>
                  </a:lnTo>
                  <a:lnTo>
                    <a:pt x="0" y="4315"/>
                  </a:lnTo>
                  <a:lnTo>
                    <a:pt x="0"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7" name="Group 21"/>
            <p:cNvGrpSpPr>
              <a:grpSpLocks/>
            </p:cNvGrpSpPr>
            <p:nvPr/>
          </p:nvGrpSpPr>
          <p:grpSpPr bwMode="auto">
            <a:xfrm flipH="1">
              <a:off x="2523" y="-1"/>
              <a:ext cx="1417" cy="4320"/>
              <a:chOff x="1348" y="1080"/>
              <a:chExt cx="1121" cy="4320"/>
            </a:xfrm>
          </p:grpSpPr>
          <p:sp>
            <p:nvSpPr>
              <p:cNvPr id="8" name="Freeform 22"/>
              <p:cNvSpPr>
                <a:spLocks/>
              </p:cNvSpPr>
              <p:nvPr/>
            </p:nvSpPr>
            <p:spPr bwMode="auto">
              <a:xfrm flipH="1">
                <a:off x="1424" y="2329"/>
                <a:ext cx="133" cy="1396"/>
              </a:xfrm>
              <a:custGeom>
                <a:avLst/>
                <a:gdLst>
                  <a:gd name="T0" fmla="*/ 0 w 132"/>
                  <a:gd name="T1" fmla="*/ 2147483647 h 985"/>
                  <a:gd name="T2" fmla="*/ 142 w 132"/>
                  <a:gd name="T3" fmla="*/ 2147483647 h 985"/>
                  <a:gd name="T4" fmla="*/ 142 w 132"/>
                  <a:gd name="T5" fmla="*/ 2147483647 h 985"/>
                  <a:gd name="T6" fmla="*/ 145 w 132"/>
                  <a:gd name="T7" fmla="*/ 2147483647 h 985"/>
                  <a:gd name="T8" fmla="*/ 208 w 132"/>
                  <a:gd name="T9" fmla="*/ 2147483647 h 985"/>
                  <a:gd name="T10" fmla="*/ 208 w 132"/>
                  <a:gd name="T11" fmla="*/ 0 h 985"/>
                  <a:gd name="T12" fmla="*/ 0 w 132"/>
                  <a:gd name="T13" fmla="*/ 2147483647 h 9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2" h="985">
                    <a:moveTo>
                      <a:pt x="0" y="535"/>
                    </a:moveTo>
                    <a:cubicBezTo>
                      <a:pt x="0" y="535"/>
                      <a:pt x="62" y="793"/>
                      <a:pt x="71" y="984"/>
                    </a:cubicBezTo>
                    <a:cubicBezTo>
                      <a:pt x="71" y="985"/>
                      <a:pt x="71" y="985"/>
                      <a:pt x="71" y="985"/>
                    </a:cubicBezTo>
                    <a:cubicBezTo>
                      <a:pt x="72" y="972"/>
                      <a:pt x="73" y="955"/>
                      <a:pt x="74" y="934"/>
                    </a:cubicBezTo>
                    <a:cubicBezTo>
                      <a:pt x="78" y="854"/>
                      <a:pt x="132" y="2"/>
                      <a:pt x="132" y="2"/>
                    </a:cubicBezTo>
                    <a:cubicBezTo>
                      <a:pt x="132" y="0"/>
                      <a:pt x="132" y="0"/>
                      <a:pt x="132" y="0"/>
                    </a:cubicBezTo>
                    <a:cubicBezTo>
                      <a:pt x="111" y="173"/>
                      <a:pt x="70" y="353"/>
                      <a:pt x="0" y="535"/>
                    </a:cubicBezTo>
                  </a:path>
                </a:pathLst>
              </a:custGeom>
              <a:solidFill>
                <a:srgbClr val="0043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9" name="Freeform 23"/>
              <p:cNvSpPr>
                <a:spLocks/>
              </p:cNvSpPr>
              <p:nvPr/>
            </p:nvSpPr>
            <p:spPr bwMode="auto">
              <a:xfrm>
                <a:off x="1348" y="1080"/>
                <a:ext cx="460" cy="2009"/>
              </a:xfrm>
              <a:custGeom>
                <a:avLst/>
                <a:gdLst>
                  <a:gd name="T0" fmla="*/ 208 w 460"/>
                  <a:gd name="T1" fmla="*/ 2006 h 2009"/>
                  <a:gd name="T2" fmla="*/ 209 w 460"/>
                  <a:gd name="T3" fmla="*/ 2009 h 2009"/>
                  <a:gd name="T4" fmla="*/ 358 w 460"/>
                  <a:gd name="T5" fmla="*/ 0 h 2009"/>
                  <a:gd name="T6" fmla="*/ 114 w 460"/>
                  <a:gd name="T7" fmla="*/ 0 h 2009"/>
                  <a:gd name="T8" fmla="*/ 208 w 460"/>
                  <a:gd name="T9" fmla="*/ 2006 h 2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0" h="2009">
                    <a:moveTo>
                      <a:pt x="208" y="2006"/>
                    </a:moveTo>
                    <a:cubicBezTo>
                      <a:pt x="209" y="2009"/>
                      <a:pt x="209" y="2009"/>
                      <a:pt x="209" y="2009"/>
                    </a:cubicBezTo>
                    <a:cubicBezTo>
                      <a:pt x="209" y="2009"/>
                      <a:pt x="460" y="908"/>
                      <a:pt x="358" y="0"/>
                    </a:cubicBezTo>
                    <a:cubicBezTo>
                      <a:pt x="114" y="1"/>
                      <a:pt x="114" y="0"/>
                      <a:pt x="114" y="0"/>
                    </a:cubicBezTo>
                    <a:cubicBezTo>
                      <a:pt x="44" y="518"/>
                      <a:pt x="0" y="1255"/>
                      <a:pt x="208" y="2006"/>
                    </a:cubicBezTo>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0" name="Freeform 24"/>
              <p:cNvSpPr>
                <a:spLocks/>
              </p:cNvSpPr>
              <p:nvPr/>
            </p:nvSpPr>
            <p:spPr bwMode="auto">
              <a:xfrm flipH="1">
                <a:off x="1474" y="3086"/>
                <a:ext cx="995" cy="2314"/>
              </a:xfrm>
              <a:custGeom>
                <a:avLst/>
                <a:gdLst>
                  <a:gd name="T0" fmla="*/ 1605 w 987"/>
                  <a:gd name="T1" fmla="*/ 0 h 1632"/>
                  <a:gd name="T2" fmla="*/ 1732 w 987"/>
                  <a:gd name="T3" fmla="*/ 2147483647 h 1632"/>
                  <a:gd name="T4" fmla="*/ 1730 w 987"/>
                  <a:gd name="T5" fmla="*/ 2147483647 h 1632"/>
                  <a:gd name="T6" fmla="*/ 1431 w 987"/>
                  <a:gd name="T7" fmla="*/ 2147483647 h 1632"/>
                  <a:gd name="T8" fmla="*/ 854 w 987"/>
                  <a:gd name="T9" fmla="*/ 2147483647 h 1632"/>
                  <a:gd name="T10" fmla="*/ 0 w 987"/>
                  <a:gd name="T11" fmla="*/ 2147483647 h 1632"/>
                  <a:gd name="T12" fmla="*/ 1580 w 987"/>
                  <a:gd name="T13" fmla="*/ 2147483647 h 1632"/>
                  <a:gd name="T14" fmla="*/ 1605 w 987"/>
                  <a:gd name="T15" fmla="*/ 0 h 16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87" h="1632">
                    <a:moveTo>
                      <a:pt x="905" y="0"/>
                    </a:moveTo>
                    <a:cubicBezTo>
                      <a:pt x="905" y="0"/>
                      <a:pt x="987" y="340"/>
                      <a:pt x="977" y="528"/>
                    </a:cubicBezTo>
                    <a:cubicBezTo>
                      <a:pt x="976" y="529"/>
                      <a:pt x="976" y="529"/>
                      <a:pt x="976" y="529"/>
                    </a:cubicBezTo>
                    <a:cubicBezTo>
                      <a:pt x="976" y="529"/>
                      <a:pt x="962" y="825"/>
                      <a:pt x="806" y="1092"/>
                    </a:cubicBezTo>
                    <a:cubicBezTo>
                      <a:pt x="695" y="1281"/>
                      <a:pt x="556" y="1512"/>
                      <a:pt x="483" y="1632"/>
                    </a:cubicBezTo>
                    <a:cubicBezTo>
                      <a:pt x="0" y="1632"/>
                      <a:pt x="0" y="1632"/>
                      <a:pt x="0" y="1632"/>
                    </a:cubicBezTo>
                    <a:cubicBezTo>
                      <a:pt x="187" y="1320"/>
                      <a:pt x="700" y="527"/>
                      <a:pt x="892" y="33"/>
                    </a:cubicBezTo>
                    <a:lnTo>
                      <a:pt x="905" y="0"/>
                    </a:lnTo>
                    <a:close/>
                  </a:path>
                </a:pathLst>
              </a:custGeom>
              <a:solidFill>
                <a:srgbClr val="005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grpSp>
      <p:grpSp>
        <p:nvGrpSpPr>
          <p:cNvPr id="11" name="Group 32"/>
          <p:cNvGrpSpPr>
            <a:grpSpLocks noChangeAspect="1"/>
          </p:cNvGrpSpPr>
          <p:nvPr/>
        </p:nvGrpSpPr>
        <p:grpSpPr bwMode="auto">
          <a:xfrm>
            <a:off x="407988" y="414338"/>
            <a:ext cx="2127250" cy="539750"/>
            <a:chOff x="406" y="311"/>
            <a:chExt cx="1786" cy="453"/>
          </a:xfrm>
        </p:grpSpPr>
        <p:sp>
          <p:nvSpPr>
            <p:cNvPr id="12" name="Freeform 33"/>
            <p:cNvSpPr>
              <a:spLocks noChangeAspect="1"/>
            </p:cNvSpPr>
            <p:nvPr/>
          </p:nvSpPr>
          <p:spPr bwMode="auto">
            <a:xfrm>
              <a:off x="1251" y="408"/>
              <a:ext cx="140" cy="154"/>
            </a:xfrm>
            <a:custGeom>
              <a:avLst/>
              <a:gdLst>
                <a:gd name="T0" fmla="*/ 2147483647 w 106"/>
                <a:gd name="T1" fmla="*/ 0 h 116"/>
                <a:gd name="T2" fmla="*/ 2147483647 w 106"/>
                <a:gd name="T3" fmla="*/ 2147483647 h 116"/>
                <a:gd name="T4" fmla="*/ 2147483647 w 106"/>
                <a:gd name="T5" fmla="*/ 2147483647 h 116"/>
                <a:gd name="T6" fmla="*/ 2147483647 w 106"/>
                <a:gd name="T7" fmla="*/ 2147483647 h 116"/>
                <a:gd name="T8" fmla="*/ 0 w 106"/>
                <a:gd name="T9" fmla="*/ 2147483647 h 116"/>
                <a:gd name="T10" fmla="*/ 1159130959 w 106"/>
                <a:gd name="T11" fmla="*/ 2147483647 h 116"/>
                <a:gd name="T12" fmla="*/ 2147483647 w 106"/>
                <a:gd name="T13" fmla="*/ 0 h 116"/>
                <a:gd name="T14" fmla="*/ 2147483647 w 106"/>
                <a:gd name="T15" fmla="*/ 0 h 116"/>
                <a:gd name="T16" fmla="*/ 2147483647 w 106"/>
                <a:gd name="T17" fmla="*/ 2147483647 h 116"/>
                <a:gd name="T18" fmla="*/ 2147483647 w 106"/>
                <a:gd name="T19" fmla="*/ 2147483647 h 116"/>
                <a:gd name="T20" fmla="*/ 2147483647 w 106"/>
                <a:gd name="T21" fmla="*/ 2147483647 h 116"/>
                <a:gd name="T22" fmla="*/ 2147483647 w 106"/>
                <a:gd name="T23" fmla="*/ 2147483647 h 116"/>
                <a:gd name="T24" fmla="*/ 2147483647 w 106"/>
                <a:gd name="T25" fmla="*/ 2147483647 h 116"/>
                <a:gd name="T26" fmla="*/ 2147483647 w 106"/>
                <a:gd name="T27" fmla="*/ 0 h 116"/>
                <a:gd name="T28" fmla="*/ 2147483647 w 106"/>
                <a:gd name="T29" fmla="*/ 0 h 1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6" h="116">
                  <a:moveTo>
                    <a:pt x="106" y="0"/>
                  </a:moveTo>
                  <a:cubicBezTo>
                    <a:pt x="92" y="68"/>
                    <a:pt x="92" y="68"/>
                    <a:pt x="92" y="68"/>
                  </a:cubicBezTo>
                  <a:cubicBezTo>
                    <a:pt x="89" y="84"/>
                    <a:pt x="84" y="94"/>
                    <a:pt x="77" y="102"/>
                  </a:cubicBezTo>
                  <a:cubicBezTo>
                    <a:pt x="68" y="111"/>
                    <a:pt x="55" y="116"/>
                    <a:pt x="38" y="116"/>
                  </a:cubicBezTo>
                  <a:cubicBezTo>
                    <a:pt x="18" y="116"/>
                    <a:pt x="0" y="107"/>
                    <a:pt x="0" y="85"/>
                  </a:cubicBezTo>
                  <a:cubicBezTo>
                    <a:pt x="0" y="81"/>
                    <a:pt x="1" y="74"/>
                    <a:pt x="3" y="66"/>
                  </a:cubicBezTo>
                  <a:cubicBezTo>
                    <a:pt x="17" y="0"/>
                    <a:pt x="17" y="0"/>
                    <a:pt x="17" y="0"/>
                  </a:cubicBezTo>
                  <a:cubicBezTo>
                    <a:pt x="42" y="0"/>
                    <a:pt x="42" y="0"/>
                    <a:pt x="42" y="0"/>
                  </a:cubicBezTo>
                  <a:cubicBezTo>
                    <a:pt x="27" y="71"/>
                    <a:pt x="27" y="71"/>
                    <a:pt x="27" y="71"/>
                  </a:cubicBezTo>
                  <a:cubicBezTo>
                    <a:pt x="26" y="75"/>
                    <a:pt x="26" y="79"/>
                    <a:pt x="26" y="82"/>
                  </a:cubicBezTo>
                  <a:cubicBezTo>
                    <a:pt x="26" y="92"/>
                    <a:pt x="33" y="97"/>
                    <a:pt x="42" y="97"/>
                  </a:cubicBezTo>
                  <a:cubicBezTo>
                    <a:pt x="49" y="97"/>
                    <a:pt x="55" y="94"/>
                    <a:pt x="59" y="89"/>
                  </a:cubicBezTo>
                  <a:cubicBezTo>
                    <a:pt x="62" y="85"/>
                    <a:pt x="65" y="79"/>
                    <a:pt x="66" y="72"/>
                  </a:cubicBezTo>
                  <a:cubicBezTo>
                    <a:pt x="82" y="0"/>
                    <a:pt x="82" y="0"/>
                    <a:pt x="82" y="0"/>
                  </a:cubicBezTo>
                  <a:lnTo>
                    <a:pt x="106"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3" name="Freeform 34"/>
            <p:cNvSpPr>
              <a:spLocks noChangeAspect="1"/>
            </p:cNvSpPr>
            <p:nvPr/>
          </p:nvSpPr>
          <p:spPr bwMode="auto">
            <a:xfrm>
              <a:off x="1390" y="441"/>
              <a:ext cx="126" cy="121"/>
            </a:xfrm>
            <a:custGeom>
              <a:avLst/>
              <a:gdLst>
                <a:gd name="T0" fmla="*/ 2147483647 w 95"/>
                <a:gd name="T1" fmla="*/ 2147483647 h 91"/>
                <a:gd name="T2" fmla="*/ 2147483647 w 95"/>
                <a:gd name="T3" fmla="*/ 2147483647 h 91"/>
                <a:gd name="T4" fmla="*/ 2147483647 w 95"/>
                <a:gd name="T5" fmla="*/ 2147483647 h 91"/>
                <a:gd name="T6" fmla="*/ 2147483647 w 95"/>
                <a:gd name="T7" fmla="*/ 2147483647 h 91"/>
                <a:gd name="T8" fmla="*/ 2147483647 w 95"/>
                <a:gd name="T9" fmla="*/ 2147483647 h 91"/>
                <a:gd name="T10" fmla="*/ 2147483647 w 95"/>
                <a:gd name="T11" fmla="*/ 2147483647 h 91"/>
                <a:gd name="T12" fmla="*/ 2147483647 w 95"/>
                <a:gd name="T13" fmla="*/ 2147483647 h 91"/>
                <a:gd name="T14" fmla="*/ 2147483647 w 95"/>
                <a:gd name="T15" fmla="*/ 2147483647 h 91"/>
                <a:gd name="T16" fmla="*/ 2147483647 w 95"/>
                <a:gd name="T17" fmla="*/ 2147483647 h 91"/>
                <a:gd name="T18" fmla="*/ 2147483647 w 95"/>
                <a:gd name="T19" fmla="*/ 2147483647 h 91"/>
                <a:gd name="T20" fmla="*/ 2147483647 w 95"/>
                <a:gd name="T21" fmla="*/ 2147483647 h 91"/>
                <a:gd name="T22" fmla="*/ 0 w 95"/>
                <a:gd name="T23" fmla="*/ 2147483647 h 91"/>
                <a:gd name="T24" fmla="*/ 2147483647 w 95"/>
                <a:gd name="T25" fmla="*/ 2147483647 h 91"/>
                <a:gd name="T26" fmla="*/ 1476160194 w 95"/>
                <a:gd name="T27" fmla="*/ 2147483647 h 91"/>
                <a:gd name="T28" fmla="*/ 2147483647 w 95"/>
                <a:gd name="T29" fmla="*/ 1296300801 h 91"/>
                <a:gd name="T30" fmla="*/ 2147483647 w 95"/>
                <a:gd name="T31" fmla="*/ 1296300801 h 91"/>
                <a:gd name="T32" fmla="*/ 2147483647 w 95"/>
                <a:gd name="T33" fmla="*/ 2147483647 h 91"/>
                <a:gd name="T34" fmla="*/ 2147483647 w 95"/>
                <a:gd name="T35" fmla="*/ 0 h 91"/>
                <a:gd name="T36" fmla="*/ 2147483647 w 95"/>
                <a:gd name="T37" fmla="*/ 2147483647 h 91"/>
                <a:gd name="T38" fmla="*/ 2147483647 w 95"/>
                <a:gd name="T39" fmla="*/ 2147483647 h 91"/>
                <a:gd name="T40" fmla="*/ 2147483647 w 95"/>
                <a:gd name="T41" fmla="*/ 2147483647 h 91"/>
                <a:gd name="T42" fmla="*/ 2147483647 w 95"/>
                <a:gd name="T43" fmla="*/ 2147483647 h 91"/>
                <a:gd name="T44" fmla="*/ 2147483647 w 95"/>
                <a:gd name="T45" fmla="*/ 2147483647 h 91"/>
                <a:gd name="T46" fmla="*/ 2147483647 w 95"/>
                <a:gd name="T47" fmla="*/ 2147483647 h 91"/>
                <a:gd name="T48" fmla="*/ 2147483647 w 95"/>
                <a:gd name="T49" fmla="*/ 2147483647 h 9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5" h="91">
                  <a:moveTo>
                    <a:pt x="92" y="86"/>
                  </a:moveTo>
                  <a:cubicBezTo>
                    <a:pt x="87" y="89"/>
                    <a:pt x="81" y="91"/>
                    <a:pt x="75" y="91"/>
                  </a:cubicBezTo>
                  <a:cubicBezTo>
                    <a:pt x="65" y="91"/>
                    <a:pt x="58" y="87"/>
                    <a:pt x="58" y="76"/>
                  </a:cubicBezTo>
                  <a:cubicBezTo>
                    <a:pt x="58" y="74"/>
                    <a:pt x="59" y="70"/>
                    <a:pt x="59" y="66"/>
                  </a:cubicBezTo>
                  <a:cubicBezTo>
                    <a:pt x="65" y="39"/>
                    <a:pt x="65" y="39"/>
                    <a:pt x="65" y="39"/>
                  </a:cubicBezTo>
                  <a:cubicBezTo>
                    <a:pt x="66" y="34"/>
                    <a:pt x="67" y="31"/>
                    <a:pt x="67" y="28"/>
                  </a:cubicBezTo>
                  <a:cubicBezTo>
                    <a:pt x="67" y="25"/>
                    <a:pt x="66" y="22"/>
                    <a:pt x="64" y="21"/>
                  </a:cubicBezTo>
                  <a:cubicBezTo>
                    <a:pt x="62" y="19"/>
                    <a:pt x="59" y="18"/>
                    <a:pt x="56" y="18"/>
                  </a:cubicBezTo>
                  <a:cubicBezTo>
                    <a:pt x="50" y="18"/>
                    <a:pt x="44" y="21"/>
                    <a:pt x="41" y="26"/>
                  </a:cubicBezTo>
                  <a:cubicBezTo>
                    <a:pt x="37" y="31"/>
                    <a:pt x="35" y="39"/>
                    <a:pt x="33" y="50"/>
                  </a:cubicBezTo>
                  <a:cubicBezTo>
                    <a:pt x="24" y="89"/>
                    <a:pt x="24" y="89"/>
                    <a:pt x="24" y="89"/>
                  </a:cubicBezTo>
                  <a:cubicBezTo>
                    <a:pt x="0" y="89"/>
                    <a:pt x="0" y="89"/>
                    <a:pt x="0" y="89"/>
                  </a:cubicBezTo>
                  <a:cubicBezTo>
                    <a:pt x="15" y="19"/>
                    <a:pt x="15" y="19"/>
                    <a:pt x="15" y="19"/>
                  </a:cubicBezTo>
                  <a:cubicBezTo>
                    <a:pt x="3" y="19"/>
                    <a:pt x="3" y="19"/>
                    <a:pt x="3" y="19"/>
                  </a:cubicBezTo>
                  <a:cubicBezTo>
                    <a:pt x="7" y="2"/>
                    <a:pt x="7" y="2"/>
                    <a:pt x="7" y="2"/>
                  </a:cubicBezTo>
                  <a:cubicBezTo>
                    <a:pt x="33" y="2"/>
                    <a:pt x="33" y="2"/>
                    <a:pt x="33" y="2"/>
                  </a:cubicBezTo>
                  <a:cubicBezTo>
                    <a:pt x="34" y="15"/>
                    <a:pt x="34" y="15"/>
                    <a:pt x="34" y="15"/>
                  </a:cubicBezTo>
                  <a:cubicBezTo>
                    <a:pt x="40" y="7"/>
                    <a:pt x="51" y="0"/>
                    <a:pt x="64" y="0"/>
                  </a:cubicBezTo>
                  <a:cubicBezTo>
                    <a:pt x="80" y="0"/>
                    <a:pt x="91" y="9"/>
                    <a:pt x="91" y="24"/>
                  </a:cubicBezTo>
                  <a:cubicBezTo>
                    <a:pt x="91" y="29"/>
                    <a:pt x="90" y="34"/>
                    <a:pt x="89" y="39"/>
                  </a:cubicBezTo>
                  <a:cubicBezTo>
                    <a:pt x="83" y="66"/>
                    <a:pt x="83" y="66"/>
                    <a:pt x="83" y="66"/>
                  </a:cubicBezTo>
                  <a:cubicBezTo>
                    <a:pt x="83" y="68"/>
                    <a:pt x="83" y="70"/>
                    <a:pt x="83" y="71"/>
                  </a:cubicBezTo>
                  <a:cubicBezTo>
                    <a:pt x="83" y="74"/>
                    <a:pt x="84" y="75"/>
                    <a:pt x="87" y="75"/>
                  </a:cubicBezTo>
                  <a:cubicBezTo>
                    <a:pt x="89" y="75"/>
                    <a:pt x="92" y="74"/>
                    <a:pt x="95" y="72"/>
                  </a:cubicBezTo>
                  <a:lnTo>
                    <a:pt x="92" y="86"/>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4" name="Freeform 35"/>
            <p:cNvSpPr>
              <a:spLocks noChangeAspect="1"/>
            </p:cNvSpPr>
            <p:nvPr/>
          </p:nvSpPr>
          <p:spPr bwMode="auto">
            <a:xfrm>
              <a:off x="1530" y="444"/>
              <a:ext cx="53" cy="118"/>
            </a:xfrm>
            <a:custGeom>
              <a:avLst/>
              <a:gdLst>
                <a:gd name="T0" fmla="*/ 2147483647 w 40"/>
                <a:gd name="T1" fmla="*/ 0 h 89"/>
                <a:gd name="T2" fmla="*/ 2147483647 w 40"/>
                <a:gd name="T3" fmla="*/ 2147483647 h 89"/>
                <a:gd name="T4" fmla="*/ 2147483647 w 40"/>
                <a:gd name="T5" fmla="*/ 2147483647 h 89"/>
                <a:gd name="T6" fmla="*/ 2147483647 w 40"/>
                <a:gd name="T7" fmla="*/ 2147483647 h 89"/>
                <a:gd name="T8" fmla="*/ 2147483647 w 40"/>
                <a:gd name="T9" fmla="*/ 2147483647 h 89"/>
                <a:gd name="T10" fmla="*/ 2147483647 w 40"/>
                <a:gd name="T11" fmla="*/ 2147483647 h 89"/>
                <a:gd name="T12" fmla="*/ 2147483647 w 40"/>
                <a:gd name="T13" fmla="*/ 2147483647 h 89"/>
                <a:gd name="T14" fmla="*/ 1 w 40"/>
                <a:gd name="T15" fmla="*/ 2147483647 h 89"/>
                <a:gd name="T16" fmla="*/ 1052833074 w 40"/>
                <a:gd name="T17" fmla="*/ 2147483647 h 89"/>
                <a:gd name="T18" fmla="*/ 2147483647 w 40"/>
                <a:gd name="T19" fmla="*/ 2147483647 h 89"/>
                <a:gd name="T20" fmla="*/ 0 w 40"/>
                <a:gd name="T21" fmla="*/ 2147483647 h 89"/>
                <a:gd name="T22" fmla="*/ 1848380065 w 40"/>
                <a:gd name="T23" fmla="*/ 0 h 89"/>
                <a:gd name="T24" fmla="*/ 2147483647 w 40"/>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 h="89">
                  <a:moveTo>
                    <a:pt x="40" y="0"/>
                  </a:moveTo>
                  <a:cubicBezTo>
                    <a:pt x="26" y="64"/>
                    <a:pt x="26" y="64"/>
                    <a:pt x="26" y="64"/>
                  </a:cubicBezTo>
                  <a:cubicBezTo>
                    <a:pt x="26" y="66"/>
                    <a:pt x="25" y="68"/>
                    <a:pt x="25" y="69"/>
                  </a:cubicBezTo>
                  <a:cubicBezTo>
                    <a:pt x="25" y="72"/>
                    <a:pt x="27" y="73"/>
                    <a:pt x="29" y="73"/>
                  </a:cubicBezTo>
                  <a:cubicBezTo>
                    <a:pt x="32" y="73"/>
                    <a:pt x="35" y="72"/>
                    <a:pt x="37" y="70"/>
                  </a:cubicBezTo>
                  <a:cubicBezTo>
                    <a:pt x="34" y="84"/>
                    <a:pt x="34" y="84"/>
                    <a:pt x="34" y="84"/>
                  </a:cubicBezTo>
                  <a:cubicBezTo>
                    <a:pt x="30" y="87"/>
                    <a:pt x="24" y="89"/>
                    <a:pt x="17" y="89"/>
                  </a:cubicBezTo>
                  <a:cubicBezTo>
                    <a:pt x="8" y="89"/>
                    <a:pt x="1" y="85"/>
                    <a:pt x="1" y="74"/>
                  </a:cubicBezTo>
                  <a:cubicBezTo>
                    <a:pt x="1" y="72"/>
                    <a:pt x="1" y="68"/>
                    <a:pt x="2" y="64"/>
                  </a:cubicBezTo>
                  <a:cubicBezTo>
                    <a:pt x="12" y="17"/>
                    <a:pt x="12" y="17"/>
                    <a:pt x="12" y="17"/>
                  </a:cubicBezTo>
                  <a:cubicBezTo>
                    <a:pt x="0" y="17"/>
                    <a:pt x="0" y="17"/>
                    <a:pt x="0" y="17"/>
                  </a:cubicBezTo>
                  <a:cubicBezTo>
                    <a:pt x="4" y="0"/>
                    <a:pt x="4" y="0"/>
                    <a:pt x="4" y="0"/>
                  </a:cubicBezTo>
                  <a:lnTo>
                    <a:pt x="40"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5" name="Freeform 36"/>
            <p:cNvSpPr>
              <a:spLocks noChangeAspect="1"/>
            </p:cNvSpPr>
            <p:nvPr/>
          </p:nvSpPr>
          <p:spPr bwMode="auto">
            <a:xfrm>
              <a:off x="1553" y="395"/>
              <a:ext cx="37" cy="34"/>
            </a:xfrm>
            <a:custGeom>
              <a:avLst/>
              <a:gdLst>
                <a:gd name="T0" fmla="*/ 2147483647 w 27"/>
                <a:gd name="T1" fmla="*/ 2147483647 h 26"/>
                <a:gd name="T2" fmla="*/ 0 w 27"/>
                <a:gd name="T3" fmla="*/ 2147483647 h 26"/>
                <a:gd name="T4" fmla="*/ 2147483647 w 27"/>
                <a:gd name="T5" fmla="*/ 0 h 26"/>
                <a:gd name="T6" fmla="*/ 2147483647 w 27"/>
                <a:gd name="T7" fmla="*/ 1851576480 h 26"/>
                <a:gd name="T8" fmla="*/ 2147483647 w 27"/>
                <a:gd name="T9" fmla="*/ 2147483647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 h="26">
                  <a:moveTo>
                    <a:pt x="11" y="26"/>
                  </a:moveTo>
                  <a:cubicBezTo>
                    <a:pt x="5" y="26"/>
                    <a:pt x="0" y="22"/>
                    <a:pt x="0" y="16"/>
                  </a:cubicBezTo>
                  <a:cubicBezTo>
                    <a:pt x="0" y="7"/>
                    <a:pt x="8" y="0"/>
                    <a:pt x="17" y="0"/>
                  </a:cubicBezTo>
                  <a:cubicBezTo>
                    <a:pt x="23" y="0"/>
                    <a:pt x="27" y="4"/>
                    <a:pt x="27" y="10"/>
                  </a:cubicBezTo>
                  <a:cubicBezTo>
                    <a:pt x="27" y="19"/>
                    <a:pt x="19" y="26"/>
                    <a:pt x="11" y="26"/>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6" name="Freeform 37"/>
            <p:cNvSpPr>
              <a:spLocks noChangeAspect="1"/>
            </p:cNvSpPr>
            <p:nvPr/>
          </p:nvSpPr>
          <p:spPr bwMode="auto">
            <a:xfrm>
              <a:off x="1595" y="444"/>
              <a:ext cx="113" cy="115"/>
            </a:xfrm>
            <a:custGeom>
              <a:avLst/>
              <a:gdLst>
                <a:gd name="T0" fmla="*/ 2147483647 w 85"/>
                <a:gd name="T1" fmla="*/ 0 h 87"/>
                <a:gd name="T2" fmla="*/ 2147483647 w 85"/>
                <a:gd name="T3" fmla="*/ 2147483647 h 87"/>
                <a:gd name="T4" fmla="*/ 2147483647 w 85"/>
                <a:gd name="T5" fmla="*/ 2147483647 h 87"/>
                <a:gd name="T6" fmla="*/ 0 w 85"/>
                <a:gd name="T7" fmla="*/ 0 h 87"/>
                <a:gd name="T8" fmla="*/ 2147483647 w 85"/>
                <a:gd name="T9" fmla="*/ 0 h 87"/>
                <a:gd name="T10" fmla="*/ 2147483647 w 85"/>
                <a:gd name="T11" fmla="*/ 2147483647 h 87"/>
                <a:gd name="T12" fmla="*/ 2147483647 w 85"/>
                <a:gd name="T13" fmla="*/ 2147483647 h 87"/>
                <a:gd name="T14" fmla="*/ 2147483647 w 85"/>
                <a:gd name="T15" fmla="*/ 2147483647 h 87"/>
                <a:gd name="T16" fmla="*/ 2147483647 w 85"/>
                <a:gd name="T17" fmla="*/ 0 h 87"/>
                <a:gd name="T18" fmla="*/ 2147483647 w 85"/>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87">
                  <a:moveTo>
                    <a:pt x="85" y="0"/>
                  </a:moveTo>
                  <a:cubicBezTo>
                    <a:pt x="35" y="87"/>
                    <a:pt x="35" y="87"/>
                    <a:pt x="35" y="87"/>
                  </a:cubicBezTo>
                  <a:cubicBezTo>
                    <a:pt x="13" y="87"/>
                    <a:pt x="13" y="87"/>
                    <a:pt x="13" y="87"/>
                  </a:cubicBezTo>
                  <a:cubicBezTo>
                    <a:pt x="0" y="0"/>
                    <a:pt x="0" y="0"/>
                    <a:pt x="0" y="0"/>
                  </a:cubicBezTo>
                  <a:cubicBezTo>
                    <a:pt x="24" y="0"/>
                    <a:pt x="24" y="0"/>
                    <a:pt x="24" y="0"/>
                  </a:cubicBezTo>
                  <a:cubicBezTo>
                    <a:pt x="29" y="48"/>
                    <a:pt x="29" y="48"/>
                    <a:pt x="29" y="48"/>
                  </a:cubicBezTo>
                  <a:cubicBezTo>
                    <a:pt x="30" y="54"/>
                    <a:pt x="30" y="60"/>
                    <a:pt x="29" y="64"/>
                  </a:cubicBezTo>
                  <a:cubicBezTo>
                    <a:pt x="31" y="60"/>
                    <a:pt x="34" y="53"/>
                    <a:pt x="37" y="48"/>
                  </a:cubicBezTo>
                  <a:cubicBezTo>
                    <a:pt x="63" y="0"/>
                    <a:pt x="63" y="0"/>
                    <a:pt x="63" y="0"/>
                  </a:cubicBezTo>
                  <a:lnTo>
                    <a:pt x="85"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7" name="Freeform 38"/>
            <p:cNvSpPr>
              <a:spLocks noChangeAspect="1" noEditPoints="1"/>
            </p:cNvSpPr>
            <p:nvPr/>
          </p:nvSpPr>
          <p:spPr bwMode="auto">
            <a:xfrm>
              <a:off x="1695" y="441"/>
              <a:ext cx="111" cy="121"/>
            </a:xfrm>
            <a:custGeom>
              <a:avLst/>
              <a:gdLst>
                <a:gd name="T0" fmla="*/ 2147483647 w 84"/>
                <a:gd name="T1" fmla="*/ 2147483647 h 91"/>
                <a:gd name="T2" fmla="*/ 2147483647 w 84"/>
                <a:gd name="T3" fmla="*/ 2147483647 h 91"/>
                <a:gd name="T4" fmla="*/ 2147483647 w 84"/>
                <a:gd name="T5" fmla="*/ 2147483647 h 91"/>
                <a:gd name="T6" fmla="*/ 2147483647 w 84"/>
                <a:gd name="T7" fmla="*/ 2147483647 h 91"/>
                <a:gd name="T8" fmla="*/ 2147483647 w 84"/>
                <a:gd name="T9" fmla="*/ 2147483647 h 91"/>
                <a:gd name="T10" fmla="*/ 2147483647 w 84"/>
                <a:gd name="T11" fmla="*/ 2147483647 h 91"/>
                <a:gd name="T12" fmla="*/ 2147483647 w 84"/>
                <a:gd name="T13" fmla="*/ 2147483647 h 91"/>
                <a:gd name="T14" fmla="*/ 0 w 84"/>
                <a:gd name="T15" fmla="*/ 2147483647 h 91"/>
                <a:gd name="T16" fmla="*/ 2147483647 w 84"/>
                <a:gd name="T17" fmla="*/ 0 h 91"/>
                <a:gd name="T18" fmla="*/ 2147483647 w 84"/>
                <a:gd name="T19" fmla="*/ 2147483647 h 91"/>
                <a:gd name="T20" fmla="*/ 2147483647 w 84"/>
                <a:gd name="T21" fmla="*/ 2147483647 h 91"/>
                <a:gd name="T22" fmla="*/ 2147483647 w 84"/>
                <a:gd name="T23" fmla="*/ 2147483647 h 91"/>
                <a:gd name="T24" fmla="*/ 2147483647 w 84"/>
                <a:gd name="T25" fmla="*/ 2147483647 h 91"/>
                <a:gd name="T26" fmla="*/ 2147483647 w 84"/>
                <a:gd name="T27" fmla="*/ 2147483647 h 91"/>
                <a:gd name="T28" fmla="*/ 2147483647 w 84"/>
                <a:gd name="T29" fmla="*/ 2147483647 h 91"/>
                <a:gd name="T30" fmla="*/ 2147483647 w 84"/>
                <a:gd name="T31" fmla="*/ 2147483647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4" h="91">
                  <a:moveTo>
                    <a:pt x="40" y="57"/>
                  </a:moveTo>
                  <a:cubicBezTo>
                    <a:pt x="36" y="57"/>
                    <a:pt x="29" y="56"/>
                    <a:pt x="25" y="55"/>
                  </a:cubicBezTo>
                  <a:cubicBezTo>
                    <a:pt x="25" y="56"/>
                    <a:pt x="24" y="57"/>
                    <a:pt x="24" y="57"/>
                  </a:cubicBezTo>
                  <a:cubicBezTo>
                    <a:pt x="24" y="68"/>
                    <a:pt x="32" y="75"/>
                    <a:pt x="43" y="75"/>
                  </a:cubicBezTo>
                  <a:cubicBezTo>
                    <a:pt x="52" y="75"/>
                    <a:pt x="65" y="70"/>
                    <a:pt x="73" y="66"/>
                  </a:cubicBezTo>
                  <a:cubicBezTo>
                    <a:pt x="69" y="82"/>
                    <a:pt x="69" y="82"/>
                    <a:pt x="69" y="82"/>
                  </a:cubicBezTo>
                  <a:cubicBezTo>
                    <a:pt x="61" y="87"/>
                    <a:pt x="48" y="91"/>
                    <a:pt x="37" y="91"/>
                  </a:cubicBezTo>
                  <a:cubicBezTo>
                    <a:pt x="16" y="91"/>
                    <a:pt x="0" y="80"/>
                    <a:pt x="0" y="58"/>
                  </a:cubicBezTo>
                  <a:cubicBezTo>
                    <a:pt x="0" y="29"/>
                    <a:pt x="24" y="0"/>
                    <a:pt x="56" y="0"/>
                  </a:cubicBezTo>
                  <a:cubicBezTo>
                    <a:pt x="72" y="0"/>
                    <a:pt x="84" y="8"/>
                    <a:pt x="84" y="24"/>
                  </a:cubicBezTo>
                  <a:cubicBezTo>
                    <a:pt x="84" y="42"/>
                    <a:pt x="67" y="57"/>
                    <a:pt x="40" y="57"/>
                  </a:cubicBezTo>
                  <a:close/>
                  <a:moveTo>
                    <a:pt x="53" y="16"/>
                  </a:moveTo>
                  <a:cubicBezTo>
                    <a:pt x="41" y="16"/>
                    <a:pt x="31" y="28"/>
                    <a:pt x="27" y="42"/>
                  </a:cubicBezTo>
                  <a:cubicBezTo>
                    <a:pt x="30" y="42"/>
                    <a:pt x="34" y="43"/>
                    <a:pt x="37" y="43"/>
                  </a:cubicBezTo>
                  <a:cubicBezTo>
                    <a:pt x="54" y="43"/>
                    <a:pt x="62" y="35"/>
                    <a:pt x="62" y="24"/>
                  </a:cubicBezTo>
                  <a:cubicBezTo>
                    <a:pt x="62" y="19"/>
                    <a:pt x="59" y="16"/>
                    <a:pt x="53" y="16"/>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8" name="Freeform 39"/>
            <p:cNvSpPr>
              <a:spLocks noChangeAspect="1"/>
            </p:cNvSpPr>
            <p:nvPr/>
          </p:nvSpPr>
          <p:spPr bwMode="auto">
            <a:xfrm>
              <a:off x="1813" y="441"/>
              <a:ext cx="88" cy="118"/>
            </a:xfrm>
            <a:custGeom>
              <a:avLst/>
              <a:gdLst>
                <a:gd name="T0" fmla="*/ 2147483647 w 66"/>
                <a:gd name="T1" fmla="*/ 2147483647 h 89"/>
                <a:gd name="T2" fmla="*/ 2147483647 w 66"/>
                <a:gd name="T3" fmla="*/ 2147483647 h 89"/>
                <a:gd name="T4" fmla="*/ 2147483647 w 66"/>
                <a:gd name="T5" fmla="*/ 2147483647 h 89"/>
                <a:gd name="T6" fmla="*/ 2147483647 w 66"/>
                <a:gd name="T7" fmla="*/ 2147483647 h 89"/>
                <a:gd name="T8" fmla="*/ 2147483647 w 66"/>
                <a:gd name="T9" fmla="*/ 2147483647 h 89"/>
                <a:gd name="T10" fmla="*/ 0 w 66"/>
                <a:gd name="T11" fmla="*/ 2147483647 h 89"/>
                <a:gd name="T12" fmla="*/ 2147483647 w 66"/>
                <a:gd name="T13" fmla="*/ 2147483647 h 89"/>
                <a:gd name="T14" fmla="*/ 2055413303 w 66"/>
                <a:gd name="T15" fmla="*/ 2147483647 h 89"/>
                <a:gd name="T16" fmla="*/ 2147483647 w 66"/>
                <a:gd name="T17" fmla="*/ 1090640586 h 89"/>
                <a:gd name="T18" fmla="*/ 2147483647 w 66"/>
                <a:gd name="T19" fmla="*/ 1090640586 h 89"/>
                <a:gd name="T20" fmla="*/ 2147483647 w 66"/>
                <a:gd name="T21" fmla="*/ 2147483647 h 89"/>
                <a:gd name="T22" fmla="*/ 2147483647 w 66"/>
                <a:gd name="T23" fmla="*/ 0 h 89"/>
                <a:gd name="T24" fmla="*/ 2147483647 w 66"/>
                <a:gd name="T25" fmla="*/ 1 h 89"/>
                <a:gd name="T26" fmla="*/ 2147483647 w 66"/>
                <a:gd name="T27" fmla="*/ 2147483647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6" h="89">
                  <a:moveTo>
                    <a:pt x="62" y="20"/>
                  </a:moveTo>
                  <a:cubicBezTo>
                    <a:pt x="61" y="20"/>
                    <a:pt x="57" y="19"/>
                    <a:pt x="55" y="19"/>
                  </a:cubicBezTo>
                  <a:cubicBezTo>
                    <a:pt x="49" y="19"/>
                    <a:pt x="45" y="21"/>
                    <a:pt x="42" y="25"/>
                  </a:cubicBezTo>
                  <a:cubicBezTo>
                    <a:pt x="37" y="30"/>
                    <a:pt x="35" y="39"/>
                    <a:pt x="33" y="49"/>
                  </a:cubicBezTo>
                  <a:cubicBezTo>
                    <a:pt x="24" y="89"/>
                    <a:pt x="24" y="89"/>
                    <a:pt x="24" y="89"/>
                  </a:cubicBezTo>
                  <a:cubicBezTo>
                    <a:pt x="0" y="89"/>
                    <a:pt x="0" y="89"/>
                    <a:pt x="0" y="89"/>
                  </a:cubicBezTo>
                  <a:cubicBezTo>
                    <a:pt x="15" y="19"/>
                    <a:pt x="15" y="19"/>
                    <a:pt x="15" y="19"/>
                  </a:cubicBezTo>
                  <a:cubicBezTo>
                    <a:pt x="3" y="19"/>
                    <a:pt x="3" y="19"/>
                    <a:pt x="3" y="19"/>
                  </a:cubicBezTo>
                  <a:cubicBezTo>
                    <a:pt x="7" y="2"/>
                    <a:pt x="7" y="2"/>
                    <a:pt x="7" y="2"/>
                  </a:cubicBezTo>
                  <a:cubicBezTo>
                    <a:pt x="33" y="2"/>
                    <a:pt x="33" y="2"/>
                    <a:pt x="33" y="2"/>
                  </a:cubicBezTo>
                  <a:cubicBezTo>
                    <a:pt x="34" y="16"/>
                    <a:pt x="34" y="16"/>
                    <a:pt x="34" y="16"/>
                  </a:cubicBezTo>
                  <a:cubicBezTo>
                    <a:pt x="39" y="7"/>
                    <a:pt x="48" y="0"/>
                    <a:pt x="60" y="0"/>
                  </a:cubicBezTo>
                  <a:cubicBezTo>
                    <a:pt x="62" y="0"/>
                    <a:pt x="65" y="0"/>
                    <a:pt x="66" y="1"/>
                  </a:cubicBezTo>
                  <a:lnTo>
                    <a:pt x="62" y="2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9" name="Freeform 40"/>
            <p:cNvSpPr>
              <a:spLocks noChangeAspect="1"/>
            </p:cNvSpPr>
            <p:nvPr/>
          </p:nvSpPr>
          <p:spPr bwMode="auto">
            <a:xfrm>
              <a:off x="1893" y="441"/>
              <a:ext cx="100" cy="121"/>
            </a:xfrm>
            <a:custGeom>
              <a:avLst/>
              <a:gdLst>
                <a:gd name="T0" fmla="*/ 2147483647 w 75"/>
                <a:gd name="T1" fmla="*/ 2147483647 h 91"/>
                <a:gd name="T2" fmla="*/ 2147483647 w 75"/>
                <a:gd name="T3" fmla="*/ 2147483647 h 91"/>
                <a:gd name="T4" fmla="*/ 2147483647 w 75"/>
                <a:gd name="T5" fmla="*/ 2147483647 h 91"/>
                <a:gd name="T6" fmla="*/ 2147483647 w 75"/>
                <a:gd name="T7" fmla="*/ 2147483647 h 91"/>
                <a:gd name="T8" fmla="*/ 2147483647 w 75"/>
                <a:gd name="T9" fmla="*/ 2147483647 h 91"/>
                <a:gd name="T10" fmla="*/ 2147483647 w 75"/>
                <a:gd name="T11" fmla="*/ 2147483647 h 91"/>
                <a:gd name="T12" fmla="*/ 0 w 75"/>
                <a:gd name="T13" fmla="*/ 2147483647 h 91"/>
                <a:gd name="T14" fmla="*/ 2147483647 w 75"/>
                <a:gd name="T15" fmla="*/ 2147483647 h 91"/>
                <a:gd name="T16" fmla="*/ 2147483647 w 75"/>
                <a:gd name="T17" fmla="*/ 2147483647 h 91"/>
                <a:gd name="T18" fmla="*/ 2147483647 w 75"/>
                <a:gd name="T19" fmla="*/ 2147483647 h 91"/>
                <a:gd name="T20" fmla="*/ 2147483647 w 75"/>
                <a:gd name="T21" fmla="*/ 2147483647 h 91"/>
                <a:gd name="T22" fmla="*/ 2147483647 w 75"/>
                <a:gd name="T23" fmla="*/ 2147483647 h 91"/>
                <a:gd name="T24" fmla="*/ 2147483647 w 75"/>
                <a:gd name="T25" fmla="*/ 0 h 91"/>
                <a:gd name="T26" fmla="*/ 2147483647 w 75"/>
                <a:gd name="T27" fmla="*/ 2147483647 h 91"/>
                <a:gd name="T28" fmla="*/ 2147483647 w 75"/>
                <a:gd name="T29" fmla="*/ 2147483647 h 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5" h="91">
                  <a:moveTo>
                    <a:pt x="72" y="22"/>
                  </a:moveTo>
                  <a:cubicBezTo>
                    <a:pt x="65" y="18"/>
                    <a:pt x="56" y="16"/>
                    <a:pt x="48" y="16"/>
                  </a:cubicBezTo>
                  <a:cubicBezTo>
                    <a:pt x="39" y="16"/>
                    <a:pt x="32" y="20"/>
                    <a:pt x="32" y="25"/>
                  </a:cubicBezTo>
                  <a:cubicBezTo>
                    <a:pt x="32" y="30"/>
                    <a:pt x="37" y="32"/>
                    <a:pt x="48" y="37"/>
                  </a:cubicBezTo>
                  <a:cubicBezTo>
                    <a:pt x="60" y="42"/>
                    <a:pt x="70" y="48"/>
                    <a:pt x="70" y="61"/>
                  </a:cubicBezTo>
                  <a:cubicBezTo>
                    <a:pt x="70" y="80"/>
                    <a:pt x="53" y="91"/>
                    <a:pt x="29" y="91"/>
                  </a:cubicBezTo>
                  <a:cubicBezTo>
                    <a:pt x="19" y="91"/>
                    <a:pt x="8" y="88"/>
                    <a:pt x="0" y="83"/>
                  </a:cubicBezTo>
                  <a:cubicBezTo>
                    <a:pt x="4" y="67"/>
                    <a:pt x="4" y="67"/>
                    <a:pt x="4" y="67"/>
                  </a:cubicBezTo>
                  <a:cubicBezTo>
                    <a:pt x="11" y="72"/>
                    <a:pt x="22" y="75"/>
                    <a:pt x="30" y="75"/>
                  </a:cubicBezTo>
                  <a:cubicBezTo>
                    <a:pt x="41" y="75"/>
                    <a:pt x="47" y="71"/>
                    <a:pt x="47" y="65"/>
                  </a:cubicBezTo>
                  <a:cubicBezTo>
                    <a:pt x="47" y="60"/>
                    <a:pt x="42" y="58"/>
                    <a:pt x="31" y="54"/>
                  </a:cubicBezTo>
                  <a:cubicBezTo>
                    <a:pt x="21" y="49"/>
                    <a:pt x="10" y="44"/>
                    <a:pt x="10" y="30"/>
                  </a:cubicBezTo>
                  <a:cubicBezTo>
                    <a:pt x="10" y="12"/>
                    <a:pt x="27" y="0"/>
                    <a:pt x="50" y="0"/>
                  </a:cubicBezTo>
                  <a:cubicBezTo>
                    <a:pt x="58" y="0"/>
                    <a:pt x="69" y="2"/>
                    <a:pt x="75" y="6"/>
                  </a:cubicBezTo>
                  <a:lnTo>
                    <a:pt x="72" y="22"/>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0" name="Freeform 41"/>
            <p:cNvSpPr>
              <a:spLocks noChangeAspect="1" noEditPoints="1"/>
            </p:cNvSpPr>
            <p:nvPr/>
          </p:nvSpPr>
          <p:spPr bwMode="auto">
            <a:xfrm>
              <a:off x="1998" y="441"/>
              <a:ext cx="122" cy="121"/>
            </a:xfrm>
            <a:custGeom>
              <a:avLst/>
              <a:gdLst>
                <a:gd name="T0" fmla="*/ 2147483647 w 92"/>
                <a:gd name="T1" fmla="*/ 1296300801 h 91"/>
                <a:gd name="T2" fmla="*/ 2147483647 w 92"/>
                <a:gd name="T3" fmla="*/ 2147483647 h 91"/>
                <a:gd name="T4" fmla="*/ 2147483647 w 92"/>
                <a:gd name="T5" fmla="*/ 2147483647 h 91"/>
                <a:gd name="T6" fmla="*/ 2147483647 w 92"/>
                <a:gd name="T7" fmla="*/ 2147483647 h 91"/>
                <a:gd name="T8" fmla="*/ 2147483647 w 92"/>
                <a:gd name="T9" fmla="*/ 2147483647 h 91"/>
                <a:gd name="T10" fmla="*/ 2147483647 w 92"/>
                <a:gd name="T11" fmla="*/ 2147483647 h 91"/>
                <a:gd name="T12" fmla="*/ 2147483647 w 92"/>
                <a:gd name="T13" fmla="*/ 2147483647 h 91"/>
                <a:gd name="T14" fmla="*/ 2147483647 w 92"/>
                <a:gd name="T15" fmla="*/ 2147483647 h 91"/>
                <a:gd name="T16" fmla="*/ 2147483647 w 92"/>
                <a:gd name="T17" fmla="*/ 2147483647 h 91"/>
                <a:gd name="T18" fmla="*/ 0 w 92"/>
                <a:gd name="T19" fmla="*/ 2147483647 h 91"/>
                <a:gd name="T20" fmla="*/ 2147483647 w 92"/>
                <a:gd name="T21" fmla="*/ 0 h 91"/>
                <a:gd name="T22" fmla="*/ 2147483647 w 92"/>
                <a:gd name="T23" fmla="*/ 2147483647 h 91"/>
                <a:gd name="T24" fmla="*/ 2147483647 w 92"/>
                <a:gd name="T25" fmla="*/ 1296300801 h 91"/>
                <a:gd name="T26" fmla="*/ 2147483647 w 92"/>
                <a:gd name="T27" fmla="*/ 2147483647 h 91"/>
                <a:gd name="T28" fmla="*/ 2147483647 w 92"/>
                <a:gd name="T29" fmla="*/ 2147483647 h 91"/>
                <a:gd name="T30" fmla="*/ 2147483647 w 92"/>
                <a:gd name="T31" fmla="*/ 2147483647 h 91"/>
                <a:gd name="T32" fmla="*/ 2147483647 w 92"/>
                <a:gd name="T33" fmla="*/ 2147483647 h 91"/>
                <a:gd name="T34" fmla="*/ 2147483647 w 92"/>
                <a:gd name="T35" fmla="*/ 2147483647 h 91"/>
                <a:gd name="T36" fmla="*/ 2147483647 w 92"/>
                <a:gd name="T37" fmla="*/ 2147483647 h 91"/>
                <a:gd name="T38" fmla="*/ 2147483647 w 92"/>
                <a:gd name="T39" fmla="*/ 2147483647 h 9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91">
                  <a:moveTo>
                    <a:pt x="92" y="2"/>
                  </a:moveTo>
                  <a:cubicBezTo>
                    <a:pt x="78" y="66"/>
                    <a:pt x="78" y="66"/>
                    <a:pt x="78" y="66"/>
                  </a:cubicBezTo>
                  <a:cubicBezTo>
                    <a:pt x="78" y="68"/>
                    <a:pt x="77" y="70"/>
                    <a:pt x="77" y="71"/>
                  </a:cubicBezTo>
                  <a:cubicBezTo>
                    <a:pt x="77" y="73"/>
                    <a:pt x="78" y="74"/>
                    <a:pt x="81" y="74"/>
                  </a:cubicBezTo>
                  <a:cubicBezTo>
                    <a:pt x="83" y="74"/>
                    <a:pt x="87" y="73"/>
                    <a:pt x="89" y="72"/>
                  </a:cubicBezTo>
                  <a:cubicBezTo>
                    <a:pt x="86" y="85"/>
                    <a:pt x="86" y="85"/>
                    <a:pt x="86" y="85"/>
                  </a:cubicBezTo>
                  <a:cubicBezTo>
                    <a:pt x="82" y="88"/>
                    <a:pt x="76" y="90"/>
                    <a:pt x="69" y="90"/>
                  </a:cubicBezTo>
                  <a:cubicBezTo>
                    <a:pt x="62" y="90"/>
                    <a:pt x="56" y="87"/>
                    <a:pt x="54" y="81"/>
                  </a:cubicBezTo>
                  <a:cubicBezTo>
                    <a:pt x="49" y="87"/>
                    <a:pt x="40" y="91"/>
                    <a:pt x="29" y="91"/>
                  </a:cubicBezTo>
                  <a:cubicBezTo>
                    <a:pt x="11" y="91"/>
                    <a:pt x="0" y="79"/>
                    <a:pt x="0" y="60"/>
                  </a:cubicBezTo>
                  <a:cubicBezTo>
                    <a:pt x="0" y="27"/>
                    <a:pt x="26" y="0"/>
                    <a:pt x="59" y="0"/>
                  </a:cubicBezTo>
                  <a:cubicBezTo>
                    <a:pt x="66" y="0"/>
                    <a:pt x="74" y="2"/>
                    <a:pt x="79" y="5"/>
                  </a:cubicBezTo>
                  <a:lnTo>
                    <a:pt x="92" y="2"/>
                  </a:lnTo>
                  <a:close/>
                  <a:moveTo>
                    <a:pt x="64" y="17"/>
                  </a:moveTo>
                  <a:cubicBezTo>
                    <a:pt x="63" y="16"/>
                    <a:pt x="61" y="15"/>
                    <a:pt x="59" y="15"/>
                  </a:cubicBezTo>
                  <a:cubicBezTo>
                    <a:pt x="38" y="15"/>
                    <a:pt x="24" y="41"/>
                    <a:pt x="24" y="59"/>
                  </a:cubicBezTo>
                  <a:cubicBezTo>
                    <a:pt x="24" y="69"/>
                    <a:pt x="29" y="75"/>
                    <a:pt x="37" y="75"/>
                  </a:cubicBezTo>
                  <a:cubicBezTo>
                    <a:pt x="43" y="75"/>
                    <a:pt x="47" y="72"/>
                    <a:pt x="50" y="69"/>
                  </a:cubicBezTo>
                  <a:cubicBezTo>
                    <a:pt x="53" y="65"/>
                    <a:pt x="55" y="59"/>
                    <a:pt x="57" y="53"/>
                  </a:cubicBezTo>
                  <a:lnTo>
                    <a:pt x="64" y="17"/>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1" name="Freeform 42"/>
            <p:cNvSpPr>
              <a:spLocks noChangeAspect="1"/>
            </p:cNvSpPr>
            <p:nvPr/>
          </p:nvSpPr>
          <p:spPr bwMode="auto">
            <a:xfrm>
              <a:off x="2130" y="396"/>
              <a:ext cx="62" cy="166"/>
            </a:xfrm>
            <a:custGeom>
              <a:avLst/>
              <a:gdLst>
                <a:gd name="T0" fmla="*/ 2147483647 w 47"/>
                <a:gd name="T1" fmla="*/ 0 h 125"/>
                <a:gd name="T2" fmla="*/ 2147483647 w 47"/>
                <a:gd name="T3" fmla="*/ 2147483647 h 125"/>
                <a:gd name="T4" fmla="*/ 2147483647 w 47"/>
                <a:gd name="T5" fmla="*/ 2147483647 h 125"/>
                <a:gd name="T6" fmla="*/ 2147483647 w 47"/>
                <a:gd name="T7" fmla="*/ 2147483647 h 125"/>
                <a:gd name="T8" fmla="*/ 2147483647 w 47"/>
                <a:gd name="T9" fmla="*/ 2147483647 h 125"/>
                <a:gd name="T10" fmla="*/ 2147483647 w 47"/>
                <a:gd name="T11" fmla="*/ 2147483647 h 125"/>
                <a:gd name="T12" fmla="*/ 2147483647 w 47"/>
                <a:gd name="T13" fmla="*/ 2147483647 h 125"/>
                <a:gd name="T14" fmla="*/ 0 w 47"/>
                <a:gd name="T15" fmla="*/ 2147483647 h 125"/>
                <a:gd name="T16" fmla="*/ 813275129 w 47"/>
                <a:gd name="T17" fmla="*/ 2147483647 h 125"/>
                <a:gd name="T18" fmla="*/ 2147483647 w 47"/>
                <a:gd name="T19" fmla="*/ 2147483647 h 125"/>
                <a:gd name="T20" fmla="*/ 2147483647 w 47"/>
                <a:gd name="T21" fmla="*/ 2147483647 h 125"/>
                <a:gd name="T22" fmla="*/ 2147483647 w 47"/>
                <a:gd name="T23" fmla="*/ 0 h 125"/>
                <a:gd name="T24" fmla="*/ 2147483647 w 47"/>
                <a:gd name="T25" fmla="*/ 0 h 1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7" h="125">
                  <a:moveTo>
                    <a:pt x="47" y="0"/>
                  </a:moveTo>
                  <a:cubicBezTo>
                    <a:pt x="25" y="100"/>
                    <a:pt x="25" y="100"/>
                    <a:pt x="25" y="100"/>
                  </a:cubicBezTo>
                  <a:cubicBezTo>
                    <a:pt x="25" y="102"/>
                    <a:pt x="25" y="104"/>
                    <a:pt x="25" y="105"/>
                  </a:cubicBezTo>
                  <a:cubicBezTo>
                    <a:pt x="25" y="108"/>
                    <a:pt x="26" y="109"/>
                    <a:pt x="29" y="109"/>
                  </a:cubicBezTo>
                  <a:cubicBezTo>
                    <a:pt x="31" y="109"/>
                    <a:pt x="34" y="108"/>
                    <a:pt x="37" y="106"/>
                  </a:cubicBezTo>
                  <a:cubicBezTo>
                    <a:pt x="34" y="120"/>
                    <a:pt x="34" y="120"/>
                    <a:pt x="34" y="120"/>
                  </a:cubicBezTo>
                  <a:cubicBezTo>
                    <a:pt x="29" y="123"/>
                    <a:pt x="23" y="125"/>
                    <a:pt x="17" y="125"/>
                  </a:cubicBezTo>
                  <a:cubicBezTo>
                    <a:pt x="7" y="125"/>
                    <a:pt x="0" y="121"/>
                    <a:pt x="0" y="110"/>
                  </a:cubicBezTo>
                  <a:cubicBezTo>
                    <a:pt x="0" y="108"/>
                    <a:pt x="1" y="104"/>
                    <a:pt x="2" y="100"/>
                  </a:cubicBezTo>
                  <a:cubicBezTo>
                    <a:pt x="19" y="17"/>
                    <a:pt x="19" y="17"/>
                    <a:pt x="19" y="17"/>
                  </a:cubicBezTo>
                  <a:cubicBezTo>
                    <a:pt x="8" y="17"/>
                    <a:pt x="8" y="17"/>
                    <a:pt x="8" y="17"/>
                  </a:cubicBezTo>
                  <a:cubicBezTo>
                    <a:pt x="11" y="0"/>
                    <a:pt x="11" y="0"/>
                    <a:pt x="11" y="0"/>
                  </a:cubicBezTo>
                  <a:lnTo>
                    <a:pt x="47"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2" name="Freeform 43"/>
            <p:cNvSpPr>
              <a:spLocks noChangeAspect="1"/>
            </p:cNvSpPr>
            <p:nvPr/>
          </p:nvSpPr>
          <p:spPr bwMode="auto">
            <a:xfrm>
              <a:off x="1247" y="607"/>
              <a:ext cx="130" cy="156"/>
            </a:xfrm>
            <a:custGeom>
              <a:avLst/>
              <a:gdLst>
                <a:gd name="T0" fmla="*/ 2147483647 w 98"/>
                <a:gd name="T1" fmla="*/ 2147483647 h 117"/>
                <a:gd name="T2" fmla="*/ 2147483647 w 98"/>
                <a:gd name="T3" fmla="*/ 2147483647 h 117"/>
                <a:gd name="T4" fmla="*/ 2147483647 w 98"/>
                <a:gd name="T5" fmla="*/ 2147483647 h 117"/>
                <a:gd name="T6" fmla="*/ 2147483647 w 98"/>
                <a:gd name="T7" fmla="*/ 2147483647 h 117"/>
                <a:gd name="T8" fmla="*/ 2147483647 w 98"/>
                <a:gd name="T9" fmla="*/ 2147483647 h 117"/>
                <a:gd name="T10" fmla="*/ 2147483647 w 98"/>
                <a:gd name="T11" fmla="*/ 2147483647 h 117"/>
                <a:gd name="T12" fmla="*/ 2147483647 w 98"/>
                <a:gd name="T13" fmla="*/ 2147483647 h 117"/>
                <a:gd name="T14" fmla="*/ 2147483647 w 98"/>
                <a:gd name="T15" fmla="*/ 2147483647 h 117"/>
                <a:gd name="T16" fmla="*/ 2147483647 w 98"/>
                <a:gd name="T17" fmla="*/ 2147483647 h 117"/>
                <a:gd name="T18" fmla="*/ 2147483647 w 98"/>
                <a:gd name="T19" fmla="*/ 2147483647 h 117"/>
                <a:gd name="T20" fmla="*/ 0 w 98"/>
                <a:gd name="T21" fmla="*/ 2147483647 h 117"/>
                <a:gd name="T22" fmla="*/ 2147483647 w 98"/>
                <a:gd name="T23" fmla="*/ 0 h 117"/>
                <a:gd name="T24" fmla="*/ 2147483647 w 98"/>
                <a:gd name="T25" fmla="*/ 2147483647 h 117"/>
                <a:gd name="T26" fmla="*/ 2147483647 w 98"/>
                <a:gd name="T27" fmla="*/ 2147483647 h 1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8" h="117">
                  <a:moveTo>
                    <a:pt x="98" y="37"/>
                  </a:moveTo>
                  <a:cubicBezTo>
                    <a:pt x="72" y="37"/>
                    <a:pt x="72" y="37"/>
                    <a:pt x="72" y="37"/>
                  </a:cubicBezTo>
                  <a:cubicBezTo>
                    <a:pt x="72" y="36"/>
                    <a:pt x="72" y="34"/>
                    <a:pt x="72" y="32"/>
                  </a:cubicBezTo>
                  <a:cubicBezTo>
                    <a:pt x="72" y="25"/>
                    <a:pt x="69" y="18"/>
                    <a:pt x="60" y="18"/>
                  </a:cubicBezTo>
                  <a:cubicBezTo>
                    <a:pt x="39" y="18"/>
                    <a:pt x="25" y="52"/>
                    <a:pt x="25" y="75"/>
                  </a:cubicBezTo>
                  <a:cubicBezTo>
                    <a:pt x="25" y="90"/>
                    <a:pt x="33" y="98"/>
                    <a:pt x="48" y="98"/>
                  </a:cubicBezTo>
                  <a:cubicBezTo>
                    <a:pt x="60" y="98"/>
                    <a:pt x="74" y="93"/>
                    <a:pt x="84" y="87"/>
                  </a:cubicBezTo>
                  <a:cubicBezTo>
                    <a:pt x="80" y="106"/>
                    <a:pt x="80" y="106"/>
                    <a:pt x="80" y="106"/>
                  </a:cubicBezTo>
                  <a:cubicBezTo>
                    <a:pt x="70" y="113"/>
                    <a:pt x="56" y="117"/>
                    <a:pt x="42" y="117"/>
                  </a:cubicBezTo>
                  <a:cubicBezTo>
                    <a:pt x="30" y="117"/>
                    <a:pt x="19" y="114"/>
                    <a:pt x="12" y="107"/>
                  </a:cubicBezTo>
                  <a:cubicBezTo>
                    <a:pt x="4" y="100"/>
                    <a:pt x="0" y="89"/>
                    <a:pt x="0" y="76"/>
                  </a:cubicBezTo>
                  <a:cubicBezTo>
                    <a:pt x="0" y="39"/>
                    <a:pt x="24" y="0"/>
                    <a:pt x="62" y="0"/>
                  </a:cubicBezTo>
                  <a:cubicBezTo>
                    <a:pt x="82" y="0"/>
                    <a:pt x="98" y="10"/>
                    <a:pt x="98" y="31"/>
                  </a:cubicBezTo>
                  <a:cubicBezTo>
                    <a:pt x="98" y="33"/>
                    <a:pt x="98" y="36"/>
                    <a:pt x="98" y="37"/>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3" name="Freeform 44"/>
            <p:cNvSpPr>
              <a:spLocks noChangeAspect="1"/>
            </p:cNvSpPr>
            <p:nvPr/>
          </p:nvSpPr>
          <p:spPr bwMode="auto">
            <a:xfrm>
              <a:off x="1378" y="642"/>
              <a:ext cx="89" cy="118"/>
            </a:xfrm>
            <a:custGeom>
              <a:avLst/>
              <a:gdLst>
                <a:gd name="T0" fmla="*/ 2147483647 w 67"/>
                <a:gd name="T1" fmla="*/ 2147483647 h 89"/>
                <a:gd name="T2" fmla="*/ 2147483647 w 67"/>
                <a:gd name="T3" fmla="*/ 2147483647 h 89"/>
                <a:gd name="T4" fmla="*/ 2147483647 w 67"/>
                <a:gd name="T5" fmla="*/ 2147483647 h 89"/>
                <a:gd name="T6" fmla="*/ 2147483647 w 67"/>
                <a:gd name="T7" fmla="*/ 2147483647 h 89"/>
                <a:gd name="T8" fmla="*/ 2147483647 w 67"/>
                <a:gd name="T9" fmla="*/ 2147483647 h 89"/>
                <a:gd name="T10" fmla="*/ 0 w 67"/>
                <a:gd name="T11" fmla="*/ 2147483647 h 89"/>
                <a:gd name="T12" fmla="*/ 2147483647 w 67"/>
                <a:gd name="T13" fmla="*/ 2147483647 h 89"/>
                <a:gd name="T14" fmla="*/ 2147483647 w 67"/>
                <a:gd name="T15" fmla="*/ 2147483647 h 89"/>
                <a:gd name="T16" fmla="*/ 2147483647 w 67"/>
                <a:gd name="T17" fmla="*/ 1090640586 h 89"/>
                <a:gd name="T18" fmla="*/ 2147483647 w 67"/>
                <a:gd name="T19" fmla="*/ 1090640586 h 89"/>
                <a:gd name="T20" fmla="*/ 2147483647 w 67"/>
                <a:gd name="T21" fmla="*/ 2147483647 h 89"/>
                <a:gd name="T22" fmla="*/ 2147483647 w 67"/>
                <a:gd name="T23" fmla="*/ 0 h 89"/>
                <a:gd name="T24" fmla="*/ 2147483647 w 67"/>
                <a:gd name="T25" fmla="*/ 1 h 89"/>
                <a:gd name="T26" fmla="*/ 2147483647 w 67"/>
                <a:gd name="T27" fmla="*/ 2147483647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7" h="89">
                  <a:moveTo>
                    <a:pt x="63" y="20"/>
                  </a:moveTo>
                  <a:cubicBezTo>
                    <a:pt x="61" y="20"/>
                    <a:pt x="58" y="19"/>
                    <a:pt x="55" y="19"/>
                  </a:cubicBezTo>
                  <a:cubicBezTo>
                    <a:pt x="49" y="19"/>
                    <a:pt x="45" y="21"/>
                    <a:pt x="42" y="25"/>
                  </a:cubicBezTo>
                  <a:cubicBezTo>
                    <a:pt x="37" y="30"/>
                    <a:pt x="35" y="39"/>
                    <a:pt x="33" y="49"/>
                  </a:cubicBezTo>
                  <a:cubicBezTo>
                    <a:pt x="24" y="89"/>
                    <a:pt x="24" y="89"/>
                    <a:pt x="24" y="89"/>
                  </a:cubicBezTo>
                  <a:cubicBezTo>
                    <a:pt x="0" y="89"/>
                    <a:pt x="0" y="89"/>
                    <a:pt x="0" y="89"/>
                  </a:cubicBezTo>
                  <a:cubicBezTo>
                    <a:pt x="15" y="19"/>
                    <a:pt x="15" y="19"/>
                    <a:pt x="15" y="19"/>
                  </a:cubicBezTo>
                  <a:cubicBezTo>
                    <a:pt x="4" y="19"/>
                    <a:pt x="4" y="19"/>
                    <a:pt x="4" y="19"/>
                  </a:cubicBezTo>
                  <a:cubicBezTo>
                    <a:pt x="7" y="2"/>
                    <a:pt x="7" y="2"/>
                    <a:pt x="7" y="2"/>
                  </a:cubicBezTo>
                  <a:cubicBezTo>
                    <a:pt x="33" y="2"/>
                    <a:pt x="33" y="2"/>
                    <a:pt x="33" y="2"/>
                  </a:cubicBezTo>
                  <a:cubicBezTo>
                    <a:pt x="34" y="16"/>
                    <a:pt x="34" y="16"/>
                    <a:pt x="34" y="16"/>
                  </a:cubicBezTo>
                  <a:cubicBezTo>
                    <a:pt x="39" y="7"/>
                    <a:pt x="48" y="0"/>
                    <a:pt x="60" y="0"/>
                  </a:cubicBezTo>
                  <a:cubicBezTo>
                    <a:pt x="62" y="0"/>
                    <a:pt x="65" y="1"/>
                    <a:pt x="67" y="1"/>
                  </a:cubicBezTo>
                  <a:lnTo>
                    <a:pt x="63" y="20"/>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4" name="Freeform 45"/>
            <p:cNvSpPr>
              <a:spLocks noChangeAspect="1" noEditPoints="1"/>
            </p:cNvSpPr>
            <p:nvPr/>
          </p:nvSpPr>
          <p:spPr bwMode="auto">
            <a:xfrm>
              <a:off x="1459" y="642"/>
              <a:ext cx="112" cy="121"/>
            </a:xfrm>
            <a:custGeom>
              <a:avLst/>
              <a:gdLst>
                <a:gd name="T0" fmla="*/ 2147483647 w 84"/>
                <a:gd name="T1" fmla="*/ 2147483647 h 91"/>
                <a:gd name="T2" fmla="*/ 2147483647 w 84"/>
                <a:gd name="T3" fmla="*/ 2147483647 h 91"/>
                <a:gd name="T4" fmla="*/ 2147483647 w 84"/>
                <a:gd name="T5" fmla="*/ 2147483647 h 91"/>
                <a:gd name="T6" fmla="*/ 2147483647 w 84"/>
                <a:gd name="T7" fmla="*/ 2147483647 h 91"/>
                <a:gd name="T8" fmla="*/ 2147483647 w 84"/>
                <a:gd name="T9" fmla="*/ 2147483647 h 91"/>
                <a:gd name="T10" fmla="*/ 2147483647 w 84"/>
                <a:gd name="T11" fmla="*/ 2147483647 h 91"/>
                <a:gd name="T12" fmla="*/ 2147483647 w 84"/>
                <a:gd name="T13" fmla="*/ 2147483647 h 91"/>
                <a:gd name="T14" fmla="*/ 0 w 84"/>
                <a:gd name="T15" fmla="*/ 2147483647 h 91"/>
                <a:gd name="T16" fmla="*/ 2147483647 w 84"/>
                <a:gd name="T17" fmla="*/ 0 h 91"/>
                <a:gd name="T18" fmla="*/ 2147483647 w 84"/>
                <a:gd name="T19" fmla="*/ 2147483647 h 91"/>
                <a:gd name="T20" fmla="*/ 2147483647 w 84"/>
                <a:gd name="T21" fmla="*/ 2147483647 h 91"/>
                <a:gd name="T22" fmla="*/ 2147483647 w 84"/>
                <a:gd name="T23" fmla="*/ 2147483647 h 91"/>
                <a:gd name="T24" fmla="*/ 2147483647 w 84"/>
                <a:gd name="T25" fmla="*/ 2147483647 h 91"/>
                <a:gd name="T26" fmla="*/ 2147483647 w 84"/>
                <a:gd name="T27" fmla="*/ 2147483647 h 91"/>
                <a:gd name="T28" fmla="*/ 2147483647 w 84"/>
                <a:gd name="T29" fmla="*/ 2147483647 h 91"/>
                <a:gd name="T30" fmla="*/ 2147483647 w 84"/>
                <a:gd name="T31" fmla="*/ 2147483647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4" h="91">
                  <a:moveTo>
                    <a:pt x="40" y="57"/>
                  </a:moveTo>
                  <a:cubicBezTo>
                    <a:pt x="35" y="57"/>
                    <a:pt x="28" y="57"/>
                    <a:pt x="24" y="56"/>
                  </a:cubicBezTo>
                  <a:cubicBezTo>
                    <a:pt x="24" y="56"/>
                    <a:pt x="24" y="57"/>
                    <a:pt x="24" y="58"/>
                  </a:cubicBezTo>
                  <a:cubicBezTo>
                    <a:pt x="24" y="69"/>
                    <a:pt x="31" y="75"/>
                    <a:pt x="42" y="75"/>
                  </a:cubicBezTo>
                  <a:cubicBezTo>
                    <a:pt x="51" y="75"/>
                    <a:pt x="64" y="71"/>
                    <a:pt x="72" y="66"/>
                  </a:cubicBezTo>
                  <a:cubicBezTo>
                    <a:pt x="68" y="83"/>
                    <a:pt x="68" y="83"/>
                    <a:pt x="68" y="83"/>
                  </a:cubicBezTo>
                  <a:cubicBezTo>
                    <a:pt x="60" y="88"/>
                    <a:pt x="47" y="91"/>
                    <a:pt x="36" y="91"/>
                  </a:cubicBezTo>
                  <a:cubicBezTo>
                    <a:pt x="15" y="91"/>
                    <a:pt x="0" y="80"/>
                    <a:pt x="0" y="59"/>
                  </a:cubicBezTo>
                  <a:cubicBezTo>
                    <a:pt x="0" y="29"/>
                    <a:pt x="23" y="0"/>
                    <a:pt x="55" y="0"/>
                  </a:cubicBezTo>
                  <a:cubicBezTo>
                    <a:pt x="71" y="0"/>
                    <a:pt x="84" y="8"/>
                    <a:pt x="84" y="24"/>
                  </a:cubicBezTo>
                  <a:cubicBezTo>
                    <a:pt x="84" y="43"/>
                    <a:pt x="66" y="57"/>
                    <a:pt x="40" y="57"/>
                  </a:cubicBezTo>
                  <a:close/>
                  <a:moveTo>
                    <a:pt x="53" y="16"/>
                  </a:moveTo>
                  <a:cubicBezTo>
                    <a:pt x="40" y="16"/>
                    <a:pt x="30" y="28"/>
                    <a:pt x="26" y="42"/>
                  </a:cubicBezTo>
                  <a:cubicBezTo>
                    <a:pt x="29" y="42"/>
                    <a:pt x="33" y="43"/>
                    <a:pt x="36" y="43"/>
                  </a:cubicBezTo>
                  <a:cubicBezTo>
                    <a:pt x="53" y="43"/>
                    <a:pt x="62" y="35"/>
                    <a:pt x="62" y="24"/>
                  </a:cubicBezTo>
                  <a:cubicBezTo>
                    <a:pt x="62" y="20"/>
                    <a:pt x="59" y="16"/>
                    <a:pt x="53" y="16"/>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5" name="Freeform 46"/>
            <p:cNvSpPr>
              <a:spLocks noChangeAspect="1" noEditPoints="1"/>
            </p:cNvSpPr>
            <p:nvPr/>
          </p:nvSpPr>
          <p:spPr bwMode="auto">
            <a:xfrm>
              <a:off x="1575" y="597"/>
              <a:ext cx="133" cy="166"/>
            </a:xfrm>
            <a:custGeom>
              <a:avLst/>
              <a:gdLst>
                <a:gd name="T0" fmla="*/ 2147483647 w 100"/>
                <a:gd name="T1" fmla="*/ 0 h 125"/>
                <a:gd name="T2" fmla="*/ 2147483647 w 100"/>
                <a:gd name="T3" fmla="*/ 2147483647 h 125"/>
                <a:gd name="T4" fmla="*/ 2147483647 w 100"/>
                <a:gd name="T5" fmla="*/ 2147483647 h 125"/>
                <a:gd name="T6" fmla="*/ 2147483647 w 100"/>
                <a:gd name="T7" fmla="*/ 2147483647 h 125"/>
                <a:gd name="T8" fmla="*/ 2147483647 w 100"/>
                <a:gd name="T9" fmla="*/ 2147483647 h 125"/>
                <a:gd name="T10" fmla="*/ 2147483647 w 100"/>
                <a:gd name="T11" fmla="*/ 2147483647 h 125"/>
                <a:gd name="T12" fmla="*/ 2147483647 w 100"/>
                <a:gd name="T13" fmla="*/ 2147483647 h 125"/>
                <a:gd name="T14" fmla="*/ 2147483647 w 100"/>
                <a:gd name="T15" fmla="*/ 2147483647 h 125"/>
                <a:gd name="T16" fmla="*/ 2147483647 w 100"/>
                <a:gd name="T17" fmla="*/ 2147483647 h 125"/>
                <a:gd name="T18" fmla="*/ 0 w 100"/>
                <a:gd name="T19" fmla="*/ 2147483647 h 125"/>
                <a:gd name="T20" fmla="*/ 2147483647 w 100"/>
                <a:gd name="T21" fmla="*/ 2147483647 h 125"/>
                <a:gd name="T22" fmla="*/ 2147483647 w 100"/>
                <a:gd name="T23" fmla="*/ 2147483647 h 125"/>
                <a:gd name="T24" fmla="*/ 2147483647 w 100"/>
                <a:gd name="T25" fmla="*/ 2147483647 h 125"/>
                <a:gd name="T26" fmla="*/ 2147483647 w 100"/>
                <a:gd name="T27" fmla="*/ 2147483647 h 125"/>
                <a:gd name="T28" fmla="*/ 2147483647 w 100"/>
                <a:gd name="T29" fmla="*/ 0 h 125"/>
                <a:gd name="T30" fmla="*/ 2147483647 w 100"/>
                <a:gd name="T31" fmla="*/ 0 h 125"/>
                <a:gd name="T32" fmla="*/ 2147483647 w 100"/>
                <a:gd name="T33" fmla="*/ 2147483647 h 125"/>
                <a:gd name="T34" fmla="*/ 2147483647 w 100"/>
                <a:gd name="T35" fmla="*/ 2147483647 h 125"/>
                <a:gd name="T36" fmla="*/ 2147483647 w 100"/>
                <a:gd name="T37" fmla="*/ 2147483647 h 125"/>
                <a:gd name="T38" fmla="*/ 2147483647 w 100"/>
                <a:gd name="T39" fmla="*/ 2147483647 h 125"/>
                <a:gd name="T40" fmla="*/ 2147483647 w 100"/>
                <a:gd name="T41" fmla="*/ 2147483647 h 125"/>
                <a:gd name="T42" fmla="*/ 2147483647 w 100"/>
                <a:gd name="T43" fmla="*/ 2147483647 h 125"/>
                <a:gd name="T44" fmla="*/ 2147483647 w 100"/>
                <a:gd name="T45" fmla="*/ 2147483647 h 1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125">
                  <a:moveTo>
                    <a:pt x="100" y="0"/>
                  </a:moveTo>
                  <a:cubicBezTo>
                    <a:pt x="79" y="100"/>
                    <a:pt x="79" y="100"/>
                    <a:pt x="79" y="100"/>
                  </a:cubicBezTo>
                  <a:cubicBezTo>
                    <a:pt x="78" y="102"/>
                    <a:pt x="78" y="104"/>
                    <a:pt x="78" y="105"/>
                  </a:cubicBezTo>
                  <a:cubicBezTo>
                    <a:pt x="78" y="107"/>
                    <a:pt x="79" y="108"/>
                    <a:pt x="82" y="108"/>
                  </a:cubicBezTo>
                  <a:cubicBezTo>
                    <a:pt x="84" y="108"/>
                    <a:pt x="88" y="107"/>
                    <a:pt x="90" y="106"/>
                  </a:cubicBezTo>
                  <a:cubicBezTo>
                    <a:pt x="87" y="120"/>
                    <a:pt x="87" y="120"/>
                    <a:pt x="87" y="120"/>
                  </a:cubicBezTo>
                  <a:cubicBezTo>
                    <a:pt x="83" y="123"/>
                    <a:pt x="77" y="124"/>
                    <a:pt x="70" y="124"/>
                  </a:cubicBezTo>
                  <a:cubicBezTo>
                    <a:pt x="63" y="124"/>
                    <a:pt x="57" y="121"/>
                    <a:pt x="55" y="115"/>
                  </a:cubicBezTo>
                  <a:cubicBezTo>
                    <a:pt x="50" y="121"/>
                    <a:pt x="41" y="125"/>
                    <a:pt x="30" y="125"/>
                  </a:cubicBezTo>
                  <a:cubicBezTo>
                    <a:pt x="12" y="125"/>
                    <a:pt x="0" y="113"/>
                    <a:pt x="0" y="94"/>
                  </a:cubicBezTo>
                  <a:cubicBezTo>
                    <a:pt x="0" y="62"/>
                    <a:pt x="25" y="34"/>
                    <a:pt x="59" y="34"/>
                  </a:cubicBezTo>
                  <a:cubicBezTo>
                    <a:pt x="63" y="34"/>
                    <a:pt x="66" y="35"/>
                    <a:pt x="68" y="35"/>
                  </a:cubicBezTo>
                  <a:cubicBezTo>
                    <a:pt x="72" y="17"/>
                    <a:pt x="72" y="17"/>
                    <a:pt x="72" y="17"/>
                  </a:cubicBezTo>
                  <a:cubicBezTo>
                    <a:pt x="61" y="17"/>
                    <a:pt x="61" y="17"/>
                    <a:pt x="61" y="17"/>
                  </a:cubicBezTo>
                  <a:cubicBezTo>
                    <a:pt x="64" y="0"/>
                    <a:pt x="64" y="0"/>
                    <a:pt x="64" y="0"/>
                  </a:cubicBezTo>
                  <a:lnTo>
                    <a:pt x="100" y="0"/>
                  </a:lnTo>
                  <a:close/>
                  <a:moveTo>
                    <a:pt x="65" y="51"/>
                  </a:moveTo>
                  <a:cubicBezTo>
                    <a:pt x="64" y="50"/>
                    <a:pt x="61" y="49"/>
                    <a:pt x="58" y="49"/>
                  </a:cubicBezTo>
                  <a:cubicBezTo>
                    <a:pt x="40" y="49"/>
                    <a:pt x="24" y="72"/>
                    <a:pt x="24" y="93"/>
                  </a:cubicBezTo>
                  <a:cubicBezTo>
                    <a:pt x="24" y="103"/>
                    <a:pt x="29" y="109"/>
                    <a:pt x="38" y="109"/>
                  </a:cubicBezTo>
                  <a:cubicBezTo>
                    <a:pt x="43" y="109"/>
                    <a:pt x="47" y="107"/>
                    <a:pt x="51" y="103"/>
                  </a:cubicBezTo>
                  <a:cubicBezTo>
                    <a:pt x="54" y="99"/>
                    <a:pt x="56" y="94"/>
                    <a:pt x="57" y="87"/>
                  </a:cubicBezTo>
                  <a:lnTo>
                    <a:pt x="65" y="51"/>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6" name="Freeform 47"/>
            <p:cNvSpPr>
              <a:spLocks noChangeAspect="1"/>
            </p:cNvSpPr>
            <p:nvPr/>
          </p:nvSpPr>
          <p:spPr bwMode="auto">
            <a:xfrm>
              <a:off x="1711" y="645"/>
              <a:ext cx="51" cy="118"/>
            </a:xfrm>
            <a:custGeom>
              <a:avLst/>
              <a:gdLst>
                <a:gd name="T0" fmla="*/ 2147483647 w 39"/>
                <a:gd name="T1" fmla="*/ 0 h 89"/>
                <a:gd name="T2" fmla="*/ 2147483647 w 39"/>
                <a:gd name="T3" fmla="*/ 2147483647 h 89"/>
                <a:gd name="T4" fmla="*/ 2147483647 w 39"/>
                <a:gd name="T5" fmla="*/ 2147483647 h 89"/>
                <a:gd name="T6" fmla="*/ 2147483647 w 39"/>
                <a:gd name="T7" fmla="*/ 2147483647 h 89"/>
                <a:gd name="T8" fmla="*/ 2147483647 w 39"/>
                <a:gd name="T9" fmla="*/ 2147483647 h 89"/>
                <a:gd name="T10" fmla="*/ 2147483647 w 39"/>
                <a:gd name="T11" fmla="*/ 2147483647 h 89"/>
                <a:gd name="T12" fmla="*/ 2147483647 w 39"/>
                <a:gd name="T13" fmla="*/ 2147483647 h 89"/>
                <a:gd name="T14" fmla="*/ 1 w 39"/>
                <a:gd name="T15" fmla="*/ 2147483647 h 89"/>
                <a:gd name="T16" fmla="*/ 446032769 w 39"/>
                <a:gd name="T17" fmla="*/ 2147483647 h 89"/>
                <a:gd name="T18" fmla="*/ 2147483647 w 39"/>
                <a:gd name="T19" fmla="*/ 2147483647 h 89"/>
                <a:gd name="T20" fmla="*/ 0 w 39"/>
                <a:gd name="T21" fmla="*/ 2147483647 h 89"/>
                <a:gd name="T22" fmla="*/ 762742427 w 39"/>
                <a:gd name="T23" fmla="*/ 0 h 89"/>
                <a:gd name="T24" fmla="*/ 2147483647 w 39"/>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89">
                  <a:moveTo>
                    <a:pt x="39" y="0"/>
                  </a:moveTo>
                  <a:cubicBezTo>
                    <a:pt x="26" y="65"/>
                    <a:pt x="26" y="65"/>
                    <a:pt x="26" y="65"/>
                  </a:cubicBezTo>
                  <a:cubicBezTo>
                    <a:pt x="25" y="67"/>
                    <a:pt x="25" y="69"/>
                    <a:pt x="25" y="70"/>
                  </a:cubicBezTo>
                  <a:cubicBezTo>
                    <a:pt x="25" y="72"/>
                    <a:pt x="26" y="73"/>
                    <a:pt x="29" y="73"/>
                  </a:cubicBezTo>
                  <a:cubicBezTo>
                    <a:pt x="32" y="73"/>
                    <a:pt x="35" y="72"/>
                    <a:pt x="37" y="71"/>
                  </a:cubicBezTo>
                  <a:cubicBezTo>
                    <a:pt x="34" y="84"/>
                    <a:pt x="34" y="84"/>
                    <a:pt x="34" y="84"/>
                  </a:cubicBezTo>
                  <a:cubicBezTo>
                    <a:pt x="30" y="87"/>
                    <a:pt x="24" y="89"/>
                    <a:pt x="17" y="89"/>
                  </a:cubicBezTo>
                  <a:cubicBezTo>
                    <a:pt x="8" y="89"/>
                    <a:pt x="1" y="85"/>
                    <a:pt x="1" y="74"/>
                  </a:cubicBezTo>
                  <a:cubicBezTo>
                    <a:pt x="1" y="72"/>
                    <a:pt x="1" y="69"/>
                    <a:pt x="2" y="65"/>
                  </a:cubicBezTo>
                  <a:cubicBezTo>
                    <a:pt x="12" y="17"/>
                    <a:pt x="12" y="17"/>
                    <a:pt x="12" y="17"/>
                  </a:cubicBezTo>
                  <a:cubicBezTo>
                    <a:pt x="0" y="17"/>
                    <a:pt x="0" y="17"/>
                    <a:pt x="0" y="17"/>
                  </a:cubicBezTo>
                  <a:cubicBezTo>
                    <a:pt x="4" y="0"/>
                    <a:pt x="4" y="0"/>
                    <a:pt x="4" y="0"/>
                  </a:cubicBezTo>
                  <a:lnTo>
                    <a:pt x="39" y="0"/>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7" name="Freeform 48"/>
            <p:cNvSpPr>
              <a:spLocks noChangeAspect="1"/>
            </p:cNvSpPr>
            <p:nvPr/>
          </p:nvSpPr>
          <p:spPr bwMode="auto">
            <a:xfrm>
              <a:off x="1735" y="595"/>
              <a:ext cx="35" cy="35"/>
            </a:xfrm>
            <a:custGeom>
              <a:avLst/>
              <a:gdLst>
                <a:gd name="T0" fmla="*/ 1082185627 w 27"/>
                <a:gd name="T1" fmla="*/ 2147483647 h 26"/>
                <a:gd name="T2" fmla="*/ 0 w 27"/>
                <a:gd name="T3" fmla="*/ 2147483647 h 26"/>
                <a:gd name="T4" fmla="*/ 1584031989 w 27"/>
                <a:gd name="T5" fmla="*/ 0 h 26"/>
                <a:gd name="T6" fmla="*/ 2147483647 w 27"/>
                <a:gd name="T7" fmla="*/ 2147483647 h 26"/>
                <a:gd name="T8" fmla="*/ 1082185627 w 27"/>
                <a:gd name="T9" fmla="*/ 2147483647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 h="26">
                  <a:moveTo>
                    <a:pt x="11" y="26"/>
                  </a:moveTo>
                  <a:cubicBezTo>
                    <a:pt x="4" y="26"/>
                    <a:pt x="0" y="22"/>
                    <a:pt x="0" y="16"/>
                  </a:cubicBezTo>
                  <a:cubicBezTo>
                    <a:pt x="0" y="7"/>
                    <a:pt x="8" y="0"/>
                    <a:pt x="16" y="0"/>
                  </a:cubicBezTo>
                  <a:cubicBezTo>
                    <a:pt x="23" y="0"/>
                    <a:pt x="27" y="4"/>
                    <a:pt x="27" y="10"/>
                  </a:cubicBezTo>
                  <a:cubicBezTo>
                    <a:pt x="27" y="19"/>
                    <a:pt x="19" y="26"/>
                    <a:pt x="11" y="26"/>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8" name="Freeform 49"/>
            <p:cNvSpPr>
              <a:spLocks noChangeAspect="1"/>
            </p:cNvSpPr>
            <p:nvPr/>
          </p:nvSpPr>
          <p:spPr bwMode="auto">
            <a:xfrm>
              <a:off x="1773" y="607"/>
              <a:ext cx="83" cy="156"/>
            </a:xfrm>
            <a:custGeom>
              <a:avLst/>
              <a:gdLst>
                <a:gd name="T0" fmla="*/ 2147483647 w 62"/>
                <a:gd name="T1" fmla="*/ 2147483647 h 117"/>
                <a:gd name="T2" fmla="*/ 2147483647 w 62"/>
                <a:gd name="T3" fmla="*/ 2147483647 h 117"/>
                <a:gd name="T4" fmla="*/ 2147483647 w 62"/>
                <a:gd name="T5" fmla="*/ 2147483647 h 117"/>
                <a:gd name="T6" fmla="*/ 2147483647 w 62"/>
                <a:gd name="T7" fmla="*/ 2147483647 h 117"/>
                <a:gd name="T8" fmla="*/ 2147483647 w 62"/>
                <a:gd name="T9" fmla="*/ 2147483647 h 117"/>
                <a:gd name="T10" fmla="*/ 2147483647 w 62"/>
                <a:gd name="T11" fmla="*/ 2147483647 h 117"/>
                <a:gd name="T12" fmla="*/ 2147483647 w 62"/>
                <a:gd name="T13" fmla="*/ 2147483647 h 117"/>
                <a:gd name="T14" fmla="*/ 2147483647 w 62"/>
                <a:gd name="T15" fmla="*/ 2147483647 h 117"/>
                <a:gd name="T16" fmla="*/ 2147483647 w 62"/>
                <a:gd name="T17" fmla="*/ 2147483647 h 117"/>
                <a:gd name="T18" fmla="*/ 2147483647 w 62"/>
                <a:gd name="T19" fmla="*/ 2147483647 h 117"/>
                <a:gd name="T20" fmla="*/ 2147483647 w 62"/>
                <a:gd name="T21" fmla="*/ 2147483647 h 117"/>
                <a:gd name="T22" fmla="*/ 2147483647 w 62"/>
                <a:gd name="T23" fmla="*/ 2147483647 h 117"/>
                <a:gd name="T24" fmla="*/ 0 w 62"/>
                <a:gd name="T25" fmla="*/ 2147483647 h 117"/>
                <a:gd name="T26" fmla="*/ 2147483647 w 62"/>
                <a:gd name="T27" fmla="*/ 2147483647 h 117"/>
                <a:gd name="T28" fmla="*/ 2147483647 w 62"/>
                <a:gd name="T29" fmla="*/ 2147483647 h 117"/>
                <a:gd name="T30" fmla="*/ 2147483647 w 62"/>
                <a:gd name="T31" fmla="*/ 2147483647 h 117"/>
                <a:gd name="T32" fmla="*/ 2147483647 w 62"/>
                <a:gd name="T33" fmla="*/ 0 h 117"/>
                <a:gd name="T34" fmla="*/ 2147483647 w 62"/>
                <a:gd name="T35" fmla="*/ 2147483647 h 117"/>
                <a:gd name="T36" fmla="*/ 2147483647 w 62"/>
                <a:gd name="T37" fmla="*/ 2147483647 h 1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2" h="117">
                  <a:moveTo>
                    <a:pt x="62" y="28"/>
                  </a:moveTo>
                  <a:cubicBezTo>
                    <a:pt x="58" y="45"/>
                    <a:pt x="58" y="45"/>
                    <a:pt x="58" y="45"/>
                  </a:cubicBezTo>
                  <a:cubicBezTo>
                    <a:pt x="38" y="45"/>
                    <a:pt x="38" y="45"/>
                    <a:pt x="38" y="45"/>
                  </a:cubicBezTo>
                  <a:cubicBezTo>
                    <a:pt x="29" y="86"/>
                    <a:pt x="29" y="86"/>
                    <a:pt x="29" y="86"/>
                  </a:cubicBezTo>
                  <a:cubicBezTo>
                    <a:pt x="29" y="89"/>
                    <a:pt x="29" y="91"/>
                    <a:pt x="29" y="93"/>
                  </a:cubicBezTo>
                  <a:cubicBezTo>
                    <a:pt x="29" y="98"/>
                    <a:pt x="32" y="100"/>
                    <a:pt x="38" y="100"/>
                  </a:cubicBezTo>
                  <a:cubicBezTo>
                    <a:pt x="43" y="100"/>
                    <a:pt x="50" y="98"/>
                    <a:pt x="55" y="96"/>
                  </a:cubicBezTo>
                  <a:cubicBezTo>
                    <a:pt x="52" y="111"/>
                    <a:pt x="52" y="111"/>
                    <a:pt x="52" y="111"/>
                  </a:cubicBezTo>
                  <a:cubicBezTo>
                    <a:pt x="46" y="115"/>
                    <a:pt x="37" y="117"/>
                    <a:pt x="29" y="117"/>
                  </a:cubicBezTo>
                  <a:cubicBezTo>
                    <a:pt x="15" y="117"/>
                    <a:pt x="4" y="110"/>
                    <a:pt x="4" y="96"/>
                  </a:cubicBezTo>
                  <a:cubicBezTo>
                    <a:pt x="4" y="93"/>
                    <a:pt x="5" y="88"/>
                    <a:pt x="6" y="85"/>
                  </a:cubicBezTo>
                  <a:cubicBezTo>
                    <a:pt x="14" y="45"/>
                    <a:pt x="14" y="45"/>
                    <a:pt x="14" y="45"/>
                  </a:cubicBezTo>
                  <a:cubicBezTo>
                    <a:pt x="0" y="45"/>
                    <a:pt x="0" y="45"/>
                    <a:pt x="0" y="45"/>
                  </a:cubicBezTo>
                  <a:cubicBezTo>
                    <a:pt x="4" y="28"/>
                    <a:pt x="4" y="28"/>
                    <a:pt x="4" y="28"/>
                  </a:cubicBezTo>
                  <a:cubicBezTo>
                    <a:pt x="18" y="28"/>
                    <a:pt x="18" y="28"/>
                    <a:pt x="18" y="28"/>
                  </a:cubicBezTo>
                  <a:cubicBezTo>
                    <a:pt x="22" y="6"/>
                    <a:pt x="22" y="6"/>
                    <a:pt x="22" y="6"/>
                  </a:cubicBezTo>
                  <a:cubicBezTo>
                    <a:pt x="48" y="0"/>
                    <a:pt x="48" y="0"/>
                    <a:pt x="48" y="0"/>
                  </a:cubicBezTo>
                  <a:cubicBezTo>
                    <a:pt x="42" y="28"/>
                    <a:pt x="42" y="28"/>
                    <a:pt x="42" y="28"/>
                  </a:cubicBezTo>
                  <a:lnTo>
                    <a:pt x="62" y="28"/>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9" name="Freeform 50"/>
            <p:cNvSpPr>
              <a:spLocks noChangeAspect="1"/>
            </p:cNvSpPr>
            <p:nvPr/>
          </p:nvSpPr>
          <p:spPr bwMode="auto">
            <a:xfrm>
              <a:off x="669" y="316"/>
              <a:ext cx="92" cy="371"/>
            </a:xfrm>
            <a:custGeom>
              <a:avLst/>
              <a:gdLst>
                <a:gd name="T0" fmla="*/ 0 w 69"/>
                <a:gd name="T1" fmla="*/ 0 h 279"/>
                <a:gd name="T2" fmla="*/ 0 w 69"/>
                <a:gd name="T3" fmla="*/ 2147483647 h 279"/>
                <a:gd name="T4" fmla="*/ 2147483647 w 69"/>
                <a:gd name="T5" fmla="*/ 2147483647 h 279"/>
                <a:gd name="T6" fmla="*/ 2147483647 w 69"/>
                <a:gd name="T7" fmla="*/ 2147483647 h 279"/>
                <a:gd name="T8" fmla="*/ 2147483647 w 69"/>
                <a:gd name="T9" fmla="*/ 2147483647 h 279"/>
                <a:gd name="T10" fmla="*/ 2147483647 w 69"/>
                <a:gd name="T11" fmla="*/ 0 h 279"/>
                <a:gd name="T12" fmla="*/ 0 w 69"/>
                <a:gd name="T13" fmla="*/ 0 h 2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279">
                  <a:moveTo>
                    <a:pt x="0" y="0"/>
                  </a:moveTo>
                  <a:cubicBezTo>
                    <a:pt x="0" y="279"/>
                    <a:pt x="0" y="279"/>
                    <a:pt x="0" y="279"/>
                  </a:cubicBezTo>
                  <a:cubicBezTo>
                    <a:pt x="34" y="263"/>
                    <a:pt x="59" y="232"/>
                    <a:pt x="67" y="194"/>
                  </a:cubicBezTo>
                  <a:cubicBezTo>
                    <a:pt x="68" y="188"/>
                    <a:pt x="69" y="182"/>
                    <a:pt x="69" y="175"/>
                  </a:cubicBezTo>
                  <a:cubicBezTo>
                    <a:pt x="69" y="175"/>
                    <a:pt x="69" y="175"/>
                    <a:pt x="69" y="175"/>
                  </a:cubicBezTo>
                  <a:cubicBezTo>
                    <a:pt x="69" y="0"/>
                    <a:pt x="69" y="0"/>
                    <a:pt x="69" y="0"/>
                  </a:cubicBezTo>
                  <a:lnTo>
                    <a:pt x="0"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 name="Freeform 51"/>
            <p:cNvSpPr>
              <a:spLocks noChangeAspect="1"/>
            </p:cNvSpPr>
            <p:nvPr/>
          </p:nvSpPr>
          <p:spPr bwMode="auto">
            <a:xfrm>
              <a:off x="406" y="316"/>
              <a:ext cx="92" cy="371"/>
            </a:xfrm>
            <a:custGeom>
              <a:avLst/>
              <a:gdLst>
                <a:gd name="T0" fmla="*/ 2147483647 w 69"/>
                <a:gd name="T1" fmla="*/ 2147483647 h 279"/>
                <a:gd name="T2" fmla="*/ 2147483647 w 69"/>
                <a:gd name="T3" fmla="*/ 0 h 279"/>
                <a:gd name="T4" fmla="*/ 0 w 69"/>
                <a:gd name="T5" fmla="*/ 0 h 279"/>
                <a:gd name="T6" fmla="*/ 0 w 69"/>
                <a:gd name="T7" fmla="*/ 2147483647 h 279"/>
                <a:gd name="T8" fmla="*/ 0 w 69"/>
                <a:gd name="T9" fmla="*/ 2147483647 h 279"/>
                <a:gd name="T10" fmla="*/ 0 w 69"/>
                <a:gd name="T11" fmla="*/ 2147483647 h 279"/>
                <a:gd name="T12" fmla="*/ 0 w 69"/>
                <a:gd name="T13" fmla="*/ 2147483647 h 279"/>
                <a:gd name="T14" fmla="*/ 0 w 69"/>
                <a:gd name="T15" fmla="*/ 2147483647 h 279"/>
                <a:gd name="T16" fmla="*/ 2147483647 w 69"/>
                <a:gd name="T17" fmla="*/ 2147483647 h 2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279">
                  <a:moveTo>
                    <a:pt x="69" y="279"/>
                  </a:moveTo>
                  <a:cubicBezTo>
                    <a:pt x="69" y="0"/>
                    <a:pt x="69" y="0"/>
                    <a:pt x="69" y="0"/>
                  </a:cubicBezTo>
                  <a:cubicBezTo>
                    <a:pt x="0" y="0"/>
                    <a:pt x="0" y="0"/>
                    <a:pt x="0" y="0"/>
                  </a:cubicBezTo>
                  <a:cubicBezTo>
                    <a:pt x="0" y="171"/>
                    <a:pt x="0" y="171"/>
                    <a:pt x="0" y="171"/>
                  </a:cubicBezTo>
                  <a:cubicBezTo>
                    <a:pt x="0" y="171"/>
                    <a:pt x="0" y="171"/>
                    <a:pt x="0" y="171"/>
                  </a:cubicBezTo>
                  <a:cubicBezTo>
                    <a:pt x="0" y="171"/>
                    <a:pt x="0" y="171"/>
                    <a:pt x="0" y="171"/>
                  </a:cubicBezTo>
                  <a:cubicBezTo>
                    <a:pt x="0" y="176"/>
                    <a:pt x="0" y="176"/>
                    <a:pt x="0" y="176"/>
                  </a:cubicBezTo>
                  <a:cubicBezTo>
                    <a:pt x="0" y="176"/>
                    <a:pt x="0" y="176"/>
                    <a:pt x="0" y="176"/>
                  </a:cubicBezTo>
                  <a:cubicBezTo>
                    <a:pt x="2" y="221"/>
                    <a:pt x="29" y="261"/>
                    <a:pt x="69" y="279"/>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 name="Freeform 52"/>
            <p:cNvSpPr>
              <a:spLocks noChangeAspect="1"/>
            </p:cNvSpPr>
            <p:nvPr/>
          </p:nvSpPr>
          <p:spPr bwMode="auto">
            <a:xfrm>
              <a:off x="939" y="339"/>
              <a:ext cx="257" cy="132"/>
            </a:xfrm>
            <a:custGeom>
              <a:avLst/>
              <a:gdLst>
                <a:gd name="T0" fmla="*/ 2147483647 w 193"/>
                <a:gd name="T1" fmla="*/ 0 h 99"/>
                <a:gd name="T2" fmla="*/ 0 w 193"/>
                <a:gd name="T3" fmla="*/ 2147483647 h 99"/>
                <a:gd name="T4" fmla="*/ 2147483647 w 193"/>
                <a:gd name="T5" fmla="*/ 2147483647 h 99"/>
                <a:gd name="T6" fmla="*/ 2147483647 w 193"/>
                <a:gd name="T7" fmla="*/ 2147483647 h 99"/>
                <a:gd name="T8" fmla="*/ 2147483647 w 193"/>
                <a:gd name="T9" fmla="*/ 2147483647 h 99"/>
                <a:gd name="T10" fmla="*/ 2147483647 w 193"/>
                <a:gd name="T11" fmla="*/ 2147483647 h 99"/>
                <a:gd name="T12" fmla="*/ 2147483647 w 193"/>
                <a:gd name="T13" fmla="*/ 2147483647 h 99"/>
                <a:gd name="T14" fmla="*/ 2147483647 w 193"/>
                <a:gd name="T15" fmla="*/ 0 h 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3" h="99">
                  <a:moveTo>
                    <a:pt x="89" y="0"/>
                  </a:moveTo>
                  <a:cubicBezTo>
                    <a:pt x="55" y="0"/>
                    <a:pt x="24" y="11"/>
                    <a:pt x="0" y="31"/>
                  </a:cubicBezTo>
                  <a:cubicBezTo>
                    <a:pt x="9" y="30"/>
                    <a:pt x="19" y="29"/>
                    <a:pt x="29" y="29"/>
                  </a:cubicBezTo>
                  <a:cubicBezTo>
                    <a:pt x="44" y="29"/>
                    <a:pt x="61" y="32"/>
                    <a:pt x="78" y="40"/>
                  </a:cubicBezTo>
                  <a:cubicBezTo>
                    <a:pt x="104" y="52"/>
                    <a:pt x="130" y="69"/>
                    <a:pt x="145" y="99"/>
                  </a:cubicBezTo>
                  <a:cubicBezTo>
                    <a:pt x="193" y="51"/>
                    <a:pt x="193" y="51"/>
                    <a:pt x="193" y="51"/>
                  </a:cubicBezTo>
                  <a:cubicBezTo>
                    <a:pt x="187" y="42"/>
                    <a:pt x="181" y="35"/>
                    <a:pt x="174" y="28"/>
                  </a:cubicBezTo>
                  <a:cubicBezTo>
                    <a:pt x="151" y="10"/>
                    <a:pt x="121" y="0"/>
                    <a:pt x="89" y="0"/>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2" name="Freeform 53"/>
            <p:cNvSpPr>
              <a:spLocks noChangeAspect="1"/>
            </p:cNvSpPr>
            <p:nvPr/>
          </p:nvSpPr>
          <p:spPr bwMode="auto">
            <a:xfrm>
              <a:off x="938" y="615"/>
              <a:ext cx="253" cy="123"/>
            </a:xfrm>
            <a:custGeom>
              <a:avLst/>
              <a:gdLst>
                <a:gd name="T0" fmla="*/ 2147483647 w 191"/>
                <a:gd name="T1" fmla="*/ 2147483647 h 92"/>
                <a:gd name="T2" fmla="*/ 0 w 191"/>
                <a:gd name="T3" fmla="*/ 2147483647 h 92"/>
                <a:gd name="T4" fmla="*/ 2147483647 w 191"/>
                <a:gd name="T5" fmla="*/ 2147483647 h 92"/>
                <a:gd name="T6" fmla="*/ 2147483647 w 191"/>
                <a:gd name="T7" fmla="*/ 2147483647 h 92"/>
                <a:gd name="T8" fmla="*/ 2147483647 w 191"/>
                <a:gd name="T9" fmla="*/ 2147483647 h 92"/>
                <a:gd name="T10" fmla="*/ 2147483647 w 191"/>
                <a:gd name="T11" fmla="*/ 0 h 92"/>
                <a:gd name="T12" fmla="*/ 2147483647 w 191"/>
                <a:gd name="T13" fmla="*/ 2147483647 h 9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1" h="92">
                  <a:moveTo>
                    <a:pt x="31" y="62"/>
                  </a:moveTo>
                  <a:cubicBezTo>
                    <a:pt x="20" y="62"/>
                    <a:pt x="10" y="61"/>
                    <a:pt x="0" y="59"/>
                  </a:cubicBezTo>
                  <a:cubicBezTo>
                    <a:pt x="25" y="80"/>
                    <a:pt x="57" y="92"/>
                    <a:pt x="91" y="92"/>
                  </a:cubicBezTo>
                  <a:cubicBezTo>
                    <a:pt x="120" y="92"/>
                    <a:pt x="146" y="84"/>
                    <a:pt x="169" y="69"/>
                  </a:cubicBezTo>
                  <a:cubicBezTo>
                    <a:pt x="177" y="62"/>
                    <a:pt x="184" y="53"/>
                    <a:pt x="191" y="44"/>
                  </a:cubicBezTo>
                  <a:cubicBezTo>
                    <a:pt x="148" y="0"/>
                    <a:pt x="148" y="0"/>
                    <a:pt x="148" y="0"/>
                  </a:cubicBezTo>
                  <a:cubicBezTo>
                    <a:pt x="121" y="42"/>
                    <a:pt x="64" y="62"/>
                    <a:pt x="31" y="62"/>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3" name="Freeform 54"/>
            <p:cNvSpPr>
              <a:spLocks noChangeAspect="1"/>
            </p:cNvSpPr>
            <p:nvPr/>
          </p:nvSpPr>
          <p:spPr bwMode="auto">
            <a:xfrm>
              <a:off x="497" y="687"/>
              <a:ext cx="173" cy="77"/>
            </a:xfrm>
            <a:custGeom>
              <a:avLst/>
              <a:gdLst>
                <a:gd name="T0" fmla="*/ 2147483647 w 129"/>
                <a:gd name="T1" fmla="*/ 2147483647 h 58"/>
                <a:gd name="T2" fmla="*/ 2147483647 w 129"/>
                <a:gd name="T3" fmla="*/ 2147483647 h 58"/>
                <a:gd name="T4" fmla="*/ 2147483647 w 129"/>
                <a:gd name="T5" fmla="*/ 2147483647 h 58"/>
                <a:gd name="T6" fmla="*/ 2147483647 w 129"/>
                <a:gd name="T7" fmla="*/ 0 h 58"/>
                <a:gd name="T8" fmla="*/ 2147483647 w 129"/>
                <a:gd name="T9" fmla="*/ 2147483647 h 58"/>
                <a:gd name="T10" fmla="*/ 0 w 129"/>
                <a:gd name="T11" fmla="*/ 0 h 58"/>
                <a:gd name="T12" fmla="*/ 0 w 129"/>
                <a:gd name="T13" fmla="*/ 2147483647 h 58"/>
                <a:gd name="T14" fmla="*/ 0 w 129"/>
                <a:gd name="T15" fmla="*/ 2147483647 h 58"/>
                <a:gd name="T16" fmla="*/ 2147483647 w 129"/>
                <a:gd name="T17" fmla="*/ 2147483647 h 58"/>
                <a:gd name="T18" fmla="*/ 2147483647 w 129"/>
                <a:gd name="T19" fmla="*/ 2147483647 h 58"/>
                <a:gd name="T20" fmla="*/ 2147483647 w 129"/>
                <a:gd name="T21" fmla="*/ 2147483647 h 58"/>
                <a:gd name="T22" fmla="*/ 2147483647 w 129"/>
                <a:gd name="T23" fmla="*/ 2147483647 h 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 h="58">
                  <a:moveTo>
                    <a:pt x="129" y="9"/>
                  </a:moveTo>
                  <a:cubicBezTo>
                    <a:pt x="129" y="8"/>
                    <a:pt x="129" y="8"/>
                    <a:pt x="129" y="8"/>
                  </a:cubicBezTo>
                  <a:cubicBezTo>
                    <a:pt x="129" y="6"/>
                    <a:pt x="129" y="6"/>
                    <a:pt x="129" y="6"/>
                  </a:cubicBezTo>
                  <a:cubicBezTo>
                    <a:pt x="129" y="0"/>
                    <a:pt x="129" y="0"/>
                    <a:pt x="129" y="0"/>
                  </a:cubicBezTo>
                  <a:cubicBezTo>
                    <a:pt x="109" y="8"/>
                    <a:pt x="87" y="12"/>
                    <a:pt x="64" y="12"/>
                  </a:cubicBezTo>
                  <a:cubicBezTo>
                    <a:pt x="41" y="12"/>
                    <a:pt x="19" y="8"/>
                    <a:pt x="0" y="0"/>
                  </a:cubicBezTo>
                  <a:cubicBezTo>
                    <a:pt x="0" y="6"/>
                    <a:pt x="0" y="6"/>
                    <a:pt x="0" y="6"/>
                  </a:cubicBezTo>
                  <a:cubicBezTo>
                    <a:pt x="0" y="8"/>
                    <a:pt x="0" y="8"/>
                    <a:pt x="0" y="8"/>
                  </a:cubicBezTo>
                  <a:cubicBezTo>
                    <a:pt x="1" y="32"/>
                    <a:pt x="19" y="52"/>
                    <a:pt x="43" y="57"/>
                  </a:cubicBezTo>
                  <a:cubicBezTo>
                    <a:pt x="47" y="57"/>
                    <a:pt x="52" y="58"/>
                    <a:pt x="69" y="58"/>
                  </a:cubicBezTo>
                  <a:cubicBezTo>
                    <a:pt x="75" y="58"/>
                    <a:pt x="81" y="57"/>
                    <a:pt x="87" y="57"/>
                  </a:cubicBezTo>
                  <a:cubicBezTo>
                    <a:pt x="110" y="52"/>
                    <a:pt x="127" y="33"/>
                    <a:pt x="129" y="9"/>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4" name="Freeform 55"/>
            <p:cNvSpPr>
              <a:spLocks noChangeAspect="1"/>
            </p:cNvSpPr>
            <p:nvPr/>
          </p:nvSpPr>
          <p:spPr bwMode="auto">
            <a:xfrm>
              <a:off x="795" y="381"/>
              <a:ext cx="144" cy="312"/>
            </a:xfrm>
            <a:custGeom>
              <a:avLst/>
              <a:gdLst>
                <a:gd name="T0" fmla="*/ 2147483647 w 109"/>
                <a:gd name="T1" fmla="*/ 2147483647 h 234"/>
                <a:gd name="T2" fmla="*/ 2147483647 w 109"/>
                <a:gd name="T3" fmla="*/ 0 h 234"/>
                <a:gd name="T4" fmla="*/ 0 w 109"/>
                <a:gd name="T5" fmla="*/ 2147483647 h 234"/>
                <a:gd name="T6" fmla="*/ 2147483647 w 109"/>
                <a:gd name="T7" fmla="*/ 2147483647 h 234"/>
                <a:gd name="T8" fmla="*/ 2147483647 w 109"/>
                <a:gd name="T9" fmla="*/ 2147483647 h 2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 h="234">
                  <a:moveTo>
                    <a:pt x="52" y="118"/>
                  </a:moveTo>
                  <a:cubicBezTo>
                    <a:pt x="52" y="70"/>
                    <a:pt x="74" y="28"/>
                    <a:pt x="109" y="0"/>
                  </a:cubicBezTo>
                  <a:cubicBezTo>
                    <a:pt x="49" y="11"/>
                    <a:pt x="0" y="54"/>
                    <a:pt x="0" y="117"/>
                  </a:cubicBezTo>
                  <a:cubicBezTo>
                    <a:pt x="0" y="180"/>
                    <a:pt x="48" y="223"/>
                    <a:pt x="107" y="234"/>
                  </a:cubicBezTo>
                  <a:cubicBezTo>
                    <a:pt x="74" y="207"/>
                    <a:pt x="52" y="165"/>
                    <a:pt x="52" y="118"/>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5" name="Freeform 56"/>
            <p:cNvSpPr>
              <a:spLocks noChangeAspect="1"/>
            </p:cNvSpPr>
            <p:nvPr/>
          </p:nvSpPr>
          <p:spPr bwMode="auto">
            <a:xfrm>
              <a:off x="406" y="549"/>
              <a:ext cx="149" cy="213"/>
            </a:xfrm>
            <a:custGeom>
              <a:avLst/>
              <a:gdLst>
                <a:gd name="T0" fmla="*/ 0 w 112"/>
                <a:gd name="T1" fmla="*/ 2147483647 h 160"/>
                <a:gd name="T2" fmla="*/ 0 w 112"/>
                <a:gd name="T3" fmla="*/ 2147483647 h 160"/>
                <a:gd name="T4" fmla="*/ 0 w 112"/>
                <a:gd name="T5" fmla="*/ 2147483647 h 160"/>
                <a:gd name="T6" fmla="*/ 0 w 112"/>
                <a:gd name="T7" fmla="*/ 2147483647 h 160"/>
                <a:gd name="T8" fmla="*/ 0 w 112"/>
                <a:gd name="T9" fmla="*/ 2147483647 h 160"/>
                <a:gd name="T10" fmla="*/ 0 w 112"/>
                <a:gd name="T11" fmla="*/ 2147483647 h 160"/>
                <a:gd name="T12" fmla="*/ 0 w 112"/>
                <a:gd name="T13" fmla="*/ 2147483647 h 160"/>
                <a:gd name="T14" fmla="*/ 0 w 112"/>
                <a:gd name="T15" fmla="*/ 2147483647 h 160"/>
                <a:gd name="T16" fmla="*/ 0 w 112"/>
                <a:gd name="T17" fmla="*/ 0 h 160"/>
                <a:gd name="T18" fmla="*/ 0 w 112"/>
                <a:gd name="T19" fmla="*/ 0 h 160"/>
                <a:gd name="T20" fmla="*/ 0 w 112"/>
                <a:gd name="T21" fmla="*/ 0 h 160"/>
                <a:gd name="T22" fmla="*/ 2147483647 w 112"/>
                <a:gd name="T23" fmla="*/ 2147483647 h 160"/>
                <a:gd name="T24" fmla="*/ 2147483647 w 112"/>
                <a:gd name="T25" fmla="*/ 2147483647 h 160"/>
                <a:gd name="T26" fmla="*/ 2147483647 w 112"/>
                <a:gd name="T27" fmla="*/ 2147483647 h 160"/>
                <a:gd name="T28" fmla="*/ 2147483647 w 112"/>
                <a:gd name="T29" fmla="*/ 2147483647 h 160"/>
                <a:gd name="T30" fmla="*/ 0 w 112"/>
                <a:gd name="T31" fmla="*/ 2147483647 h 1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2" h="160">
                  <a:moveTo>
                    <a:pt x="0" y="44"/>
                  </a:moveTo>
                  <a:cubicBezTo>
                    <a:pt x="0" y="44"/>
                    <a:pt x="0" y="44"/>
                    <a:pt x="0" y="44"/>
                  </a:cubicBezTo>
                  <a:cubicBezTo>
                    <a:pt x="0" y="39"/>
                    <a:pt x="0" y="39"/>
                    <a:pt x="0" y="39"/>
                  </a:cubicBezTo>
                  <a:cubicBezTo>
                    <a:pt x="0" y="39"/>
                    <a:pt x="0" y="39"/>
                    <a:pt x="0" y="39"/>
                  </a:cubicBezTo>
                  <a:cubicBezTo>
                    <a:pt x="0" y="39"/>
                    <a:pt x="0" y="39"/>
                    <a:pt x="0" y="39"/>
                  </a:cubicBezTo>
                  <a:cubicBezTo>
                    <a:pt x="0" y="38"/>
                    <a:pt x="0" y="38"/>
                    <a:pt x="0" y="38"/>
                  </a:cubicBezTo>
                  <a:cubicBezTo>
                    <a:pt x="0" y="38"/>
                    <a:pt x="0" y="38"/>
                    <a:pt x="0" y="38"/>
                  </a:cubicBezTo>
                  <a:cubicBezTo>
                    <a:pt x="0" y="38"/>
                    <a:pt x="0" y="38"/>
                    <a:pt x="0" y="38"/>
                  </a:cubicBezTo>
                  <a:cubicBezTo>
                    <a:pt x="0" y="0"/>
                    <a:pt x="0" y="0"/>
                    <a:pt x="0" y="0"/>
                  </a:cubicBezTo>
                  <a:cubicBezTo>
                    <a:pt x="0" y="0"/>
                    <a:pt x="0" y="0"/>
                    <a:pt x="0" y="0"/>
                  </a:cubicBezTo>
                  <a:cubicBezTo>
                    <a:pt x="0" y="0"/>
                    <a:pt x="0" y="0"/>
                    <a:pt x="0" y="0"/>
                  </a:cubicBezTo>
                  <a:cubicBezTo>
                    <a:pt x="2" y="45"/>
                    <a:pt x="29" y="85"/>
                    <a:pt x="69" y="103"/>
                  </a:cubicBezTo>
                  <a:cubicBezTo>
                    <a:pt x="69" y="109"/>
                    <a:pt x="69" y="109"/>
                    <a:pt x="69" y="109"/>
                  </a:cubicBezTo>
                  <a:cubicBezTo>
                    <a:pt x="69" y="111"/>
                    <a:pt x="69" y="111"/>
                    <a:pt x="69" y="111"/>
                  </a:cubicBezTo>
                  <a:cubicBezTo>
                    <a:pt x="70" y="135"/>
                    <a:pt x="88" y="155"/>
                    <a:pt x="112" y="160"/>
                  </a:cubicBezTo>
                  <a:cubicBezTo>
                    <a:pt x="51" y="155"/>
                    <a:pt x="3" y="106"/>
                    <a:pt x="0" y="44"/>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6" name="Freeform 57"/>
            <p:cNvSpPr>
              <a:spLocks noChangeAspect="1"/>
            </p:cNvSpPr>
            <p:nvPr/>
          </p:nvSpPr>
          <p:spPr bwMode="auto">
            <a:xfrm>
              <a:off x="612" y="549"/>
              <a:ext cx="149" cy="213"/>
            </a:xfrm>
            <a:custGeom>
              <a:avLst/>
              <a:gdLst>
                <a:gd name="T0" fmla="*/ 2147483647 w 112"/>
                <a:gd name="T1" fmla="*/ 2147483647 h 160"/>
                <a:gd name="T2" fmla="*/ 2147483647 w 112"/>
                <a:gd name="T3" fmla="*/ 2147483647 h 160"/>
                <a:gd name="T4" fmla="*/ 2147483647 w 112"/>
                <a:gd name="T5" fmla="*/ 2147483647 h 160"/>
                <a:gd name="T6" fmla="*/ 0 w 112"/>
                <a:gd name="T7" fmla="*/ 2147483647 h 160"/>
                <a:gd name="T8" fmla="*/ 2147483647 w 112"/>
                <a:gd name="T9" fmla="*/ 2147483647 h 160"/>
                <a:gd name="T10" fmla="*/ 2147483647 w 112"/>
                <a:gd name="T11" fmla="*/ 2147483647 h 160"/>
                <a:gd name="T12" fmla="*/ 2147483647 w 112"/>
                <a:gd name="T13" fmla="*/ 0 h 160"/>
                <a:gd name="T14" fmla="*/ 2147483647 w 112"/>
                <a:gd name="T15" fmla="*/ 0 h 160"/>
                <a:gd name="T16" fmla="*/ 2147483647 w 112"/>
                <a:gd name="T17" fmla="*/ 0 h 160"/>
                <a:gd name="T18" fmla="*/ 2147483647 w 112"/>
                <a:gd name="T19" fmla="*/ 2147483647 h 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2" h="160">
                  <a:moveTo>
                    <a:pt x="43" y="103"/>
                  </a:moveTo>
                  <a:cubicBezTo>
                    <a:pt x="43" y="109"/>
                    <a:pt x="43" y="109"/>
                    <a:pt x="43" y="109"/>
                  </a:cubicBezTo>
                  <a:cubicBezTo>
                    <a:pt x="43" y="111"/>
                    <a:pt x="43" y="111"/>
                    <a:pt x="43" y="111"/>
                  </a:cubicBezTo>
                  <a:cubicBezTo>
                    <a:pt x="42" y="135"/>
                    <a:pt x="24" y="155"/>
                    <a:pt x="0" y="160"/>
                  </a:cubicBezTo>
                  <a:cubicBezTo>
                    <a:pt x="61" y="155"/>
                    <a:pt x="109" y="106"/>
                    <a:pt x="112" y="44"/>
                  </a:cubicBezTo>
                  <a:cubicBezTo>
                    <a:pt x="112" y="44"/>
                    <a:pt x="112" y="44"/>
                    <a:pt x="112" y="44"/>
                  </a:cubicBezTo>
                  <a:cubicBezTo>
                    <a:pt x="112" y="0"/>
                    <a:pt x="112" y="0"/>
                    <a:pt x="112" y="0"/>
                  </a:cubicBezTo>
                  <a:cubicBezTo>
                    <a:pt x="112" y="0"/>
                    <a:pt x="112" y="0"/>
                    <a:pt x="112" y="0"/>
                  </a:cubicBezTo>
                  <a:cubicBezTo>
                    <a:pt x="112" y="0"/>
                    <a:pt x="112" y="0"/>
                    <a:pt x="112" y="0"/>
                  </a:cubicBezTo>
                  <a:cubicBezTo>
                    <a:pt x="110" y="45"/>
                    <a:pt x="82" y="85"/>
                    <a:pt x="43" y="103"/>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7" name="Freeform 58"/>
            <p:cNvSpPr>
              <a:spLocks noChangeAspect="1"/>
            </p:cNvSpPr>
            <p:nvPr/>
          </p:nvSpPr>
          <p:spPr bwMode="auto">
            <a:xfrm>
              <a:off x="795" y="311"/>
              <a:ext cx="377" cy="226"/>
            </a:xfrm>
            <a:custGeom>
              <a:avLst/>
              <a:gdLst>
                <a:gd name="T0" fmla="*/ 2147483647 w 284"/>
                <a:gd name="T1" fmla="*/ 0 h 170"/>
                <a:gd name="T2" fmla="*/ 2147483647 w 284"/>
                <a:gd name="T3" fmla="*/ 0 h 170"/>
                <a:gd name="T4" fmla="*/ 2147483647 w 284"/>
                <a:gd name="T5" fmla="*/ 2147483647 h 170"/>
                <a:gd name="T6" fmla="*/ 2147483647 w 284"/>
                <a:gd name="T7" fmla="*/ 2147483647 h 170"/>
                <a:gd name="T8" fmla="*/ 2147483647 w 284"/>
                <a:gd name="T9" fmla="*/ 2147483647 h 170"/>
                <a:gd name="T10" fmla="*/ 2147483647 w 284"/>
                <a:gd name="T11" fmla="*/ 2147483647 h 170"/>
                <a:gd name="T12" fmla="*/ 2147483647 w 284"/>
                <a:gd name="T13" fmla="*/ 2147483647 h 170"/>
                <a:gd name="T14" fmla="*/ 2147483647 w 284"/>
                <a:gd name="T15" fmla="*/ 2147483647 h 170"/>
                <a:gd name="T16" fmla="*/ 0 w 284"/>
                <a:gd name="T17" fmla="*/ 2147483647 h 170"/>
                <a:gd name="T18" fmla="*/ 0 w 284"/>
                <a:gd name="T19" fmla="*/ 2147483647 h 170"/>
                <a:gd name="T20" fmla="*/ 0 w 284"/>
                <a:gd name="T21" fmla="*/ 2147483647 h 170"/>
                <a:gd name="T22" fmla="*/ 0 w 284"/>
                <a:gd name="T23" fmla="*/ 2147483647 h 170"/>
                <a:gd name="T24" fmla="*/ 2147483647 w 284"/>
                <a:gd name="T25" fmla="*/ 0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4" h="170">
                  <a:moveTo>
                    <a:pt x="166" y="0"/>
                  </a:moveTo>
                  <a:cubicBezTo>
                    <a:pt x="166" y="0"/>
                    <a:pt x="167" y="0"/>
                    <a:pt x="167" y="0"/>
                  </a:cubicBezTo>
                  <a:cubicBezTo>
                    <a:pt x="196" y="0"/>
                    <a:pt x="241" y="12"/>
                    <a:pt x="275" y="42"/>
                  </a:cubicBezTo>
                  <a:cubicBezTo>
                    <a:pt x="276" y="43"/>
                    <a:pt x="277" y="43"/>
                    <a:pt x="278" y="44"/>
                  </a:cubicBezTo>
                  <a:cubicBezTo>
                    <a:pt x="278" y="44"/>
                    <a:pt x="278" y="44"/>
                    <a:pt x="278" y="44"/>
                  </a:cubicBezTo>
                  <a:cubicBezTo>
                    <a:pt x="280" y="46"/>
                    <a:pt x="282" y="48"/>
                    <a:pt x="284" y="50"/>
                  </a:cubicBezTo>
                  <a:cubicBezTo>
                    <a:pt x="260" y="32"/>
                    <a:pt x="230" y="22"/>
                    <a:pt x="198" y="22"/>
                  </a:cubicBezTo>
                  <a:cubicBezTo>
                    <a:pt x="164" y="22"/>
                    <a:pt x="133" y="33"/>
                    <a:pt x="109" y="53"/>
                  </a:cubicBezTo>
                  <a:cubicBezTo>
                    <a:pt x="49" y="64"/>
                    <a:pt x="0" y="107"/>
                    <a:pt x="0" y="170"/>
                  </a:cubicBezTo>
                  <a:cubicBezTo>
                    <a:pt x="0" y="170"/>
                    <a:pt x="0" y="170"/>
                    <a:pt x="0" y="170"/>
                  </a:cubicBezTo>
                  <a:cubicBezTo>
                    <a:pt x="0" y="170"/>
                    <a:pt x="0" y="170"/>
                    <a:pt x="0" y="170"/>
                  </a:cubicBezTo>
                  <a:cubicBezTo>
                    <a:pt x="0" y="170"/>
                    <a:pt x="0" y="170"/>
                    <a:pt x="0" y="170"/>
                  </a:cubicBezTo>
                  <a:cubicBezTo>
                    <a:pt x="0" y="76"/>
                    <a:pt x="74" y="0"/>
                    <a:pt x="166" y="0"/>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 name="Freeform 59"/>
            <p:cNvSpPr>
              <a:spLocks noChangeAspect="1"/>
            </p:cNvSpPr>
            <p:nvPr/>
          </p:nvSpPr>
          <p:spPr bwMode="auto">
            <a:xfrm>
              <a:off x="795" y="537"/>
              <a:ext cx="367" cy="226"/>
            </a:xfrm>
            <a:custGeom>
              <a:avLst/>
              <a:gdLst>
                <a:gd name="T0" fmla="*/ 2147483647 w 276"/>
                <a:gd name="T1" fmla="*/ 2147483647 h 170"/>
                <a:gd name="T2" fmla="*/ 0 w 276"/>
                <a:gd name="T3" fmla="*/ 0 h 170"/>
                <a:gd name="T4" fmla="*/ 0 w 276"/>
                <a:gd name="T5" fmla="*/ 1 h 170"/>
                <a:gd name="T6" fmla="*/ 0 w 276"/>
                <a:gd name="T7" fmla="*/ 0 h 170"/>
                <a:gd name="T8" fmla="*/ 2147483647 w 276"/>
                <a:gd name="T9" fmla="*/ 2147483647 h 170"/>
                <a:gd name="T10" fmla="*/ 2147483647 w 276"/>
                <a:gd name="T11" fmla="*/ 2147483647 h 170"/>
                <a:gd name="T12" fmla="*/ 2147483647 w 276"/>
                <a:gd name="T13" fmla="*/ 2147483647 h 170"/>
                <a:gd name="T14" fmla="*/ 2147483647 w 276"/>
                <a:gd name="T15" fmla="*/ 2147483647 h 170"/>
                <a:gd name="T16" fmla="*/ 2147483647 w 276"/>
                <a:gd name="T17" fmla="*/ 2147483647 h 1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6" h="170">
                  <a:moveTo>
                    <a:pt x="107" y="117"/>
                  </a:moveTo>
                  <a:cubicBezTo>
                    <a:pt x="48" y="106"/>
                    <a:pt x="0" y="63"/>
                    <a:pt x="0" y="0"/>
                  </a:cubicBezTo>
                  <a:cubicBezTo>
                    <a:pt x="0" y="0"/>
                    <a:pt x="0" y="0"/>
                    <a:pt x="0" y="1"/>
                  </a:cubicBezTo>
                  <a:cubicBezTo>
                    <a:pt x="0" y="0"/>
                    <a:pt x="0" y="0"/>
                    <a:pt x="0" y="0"/>
                  </a:cubicBezTo>
                  <a:cubicBezTo>
                    <a:pt x="0" y="94"/>
                    <a:pt x="74" y="170"/>
                    <a:pt x="166" y="170"/>
                  </a:cubicBezTo>
                  <a:cubicBezTo>
                    <a:pt x="167" y="170"/>
                    <a:pt x="167" y="170"/>
                    <a:pt x="168" y="170"/>
                  </a:cubicBezTo>
                  <a:cubicBezTo>
                    <a:pt x="198" y="170"/>
                    <a:pt x="241" y="159"/>
                    <a:pt x="276" y="127"/>
                  </a:cubicBezTo>
                  <a:cubicBezTo>
                    <a:pt x="253" y="142"/>
                    <a:pt x="227" y="150"/>
                    <a:pt x="198" y="150"/>
                  </a:cubicBezTo>
                  <a:cubicBezTo>
                    <a:pt x="164" y="150"/>
                    <a:pt x="132" y="138"/>
                    <a:pt x="107" y="117"/>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72707" name="Title Placeholder 1"/>
          <p:cNvSpPr>
            <a:spLocks noGrp="1"/>
          </p:cNvSpPr>
          <p:nvPr>
            <p:ph type="ctrTitle"/>
          </p:nvPr>
        </p:nvSpPr>
        <p:spPr>
          <a:xfrm>
            <a:off x="406400" y="2444750"/>
            <a:ext cx="4973638" cy="1768475"/>
          </a:xfrm>
        </p:spPr>
        <p:txBody>
          <a:bodyPr lIns="0" tIns="0" rIns="0" bIns="0"/>
          <a:lstStyle>
            <a:lvl1pPr>
              <a:defRPr sz="3600" smtClean="0">
                <a:latin typeface="Arial" charset="0"/>
              </a:defRPr>
            </a:lvl1pPr>
          </a:lstStyle>
          <a:p>
            <a:pPr lvl="0"/>
            <a:r>
              <a:rPr lang="en-GB" noProof="0" smtClean="0"/>
              <a:t>Click to edit Master title style</a:t>
            </a:r>
          </a:p>
        </p:txBody>
      </p:sp>
      <p:sp>
        <p:nvSpPr>
          <p:cNvPr id="72708" name="Text Placeholder 2"/>
          <p:cNvSpPr>
            <a:spLocks noGrp="1"/>
          </p:cNvSpPr>
          <p:nvPr>
            <p:ph type="subTitle" idx="1"/>
          </p:nvPr>
        </p:nvSpPr>
        <p:spPr>
          <a:xfrm>
            <a:off x="457200" y="5194300"/>
            <a:ext cx="3924300" cy="1087438"/>
          </a:xfrm>
        </p:spPr>
        <p:txBody>
          <a:bodyPr lIns="0" tIns="0" rIns="0" bIns="0"/>
          <a:lstStyle>
            <a:lvl1pPr marL="0" indent="0">
              <a:buFont typeface="Arial" charset="0"/>
              <a:buNone/>
              <a:defRPr sz="1600" b="1" smtClean="0">
                <a:latin typeface="Arial" charset="0"/>
              </a:defRPr>
            </a:lvl1pPr>
          </a:lstStyle>
          <a:p>
            <a:pPr lvl="0"/>
            <a:r>
              <a:rPr lang="en-GB" noProof="0" smtClean="0"/>
              <a:t>Click to edit Master subtitle style</a:t>
            </a:r>
          </a:p>
        </p:txBody>
      </p:sp>
    </p:spTree>
    <p:extLst>
      <p:ext uri="{BB962C8B-B14F-4D97-AF65-F5344CB8AC3E}">
        <p14:creationId xmlns:p14="http://schemas.microsoft.com/office/powerpoint/2010/main" val="55098952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ver WHITE">
    <p:spTree>
      <p:nvGrpSpPr>
        <p:cNvPr id="1" name=""/>
        <p:cNvGrpSpPr/>
        <p:nvPr/>
      </p:nvGrpSpPr>
      <p:grpSpPr>
        <a:xfrm>
          <a:off x="0" y="0"/>
          <a:ext cx="0" cy="0"/>
          <a:chOff x="0" y="0"/>
          <a:chExt cx="0" cy="0"/>
        </a:xfrm>
      </p:grpSpPr>
      <p:sp>
        <p:nvSpPr>
          <p:cNvPr id="4" name="Slide Number Placeholder 5"/>
          <p:cNvSpPr txBox="1">
            <a:spLocks/>
          </p:cNvSpPr>
          <p:nvPr/>
        </p:nvSpPr>
        <p:spPr bwMode="auto">
          <a:xfrm>
            <a:off x="214313" y="6518275"/>
            <a:ext cx="508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400" eaLnBrk="1" hangingPunct="1">
              <a:lnSpc>
                <a:spcPct val="110000"/>
              </a:lnSpc>
              <a:spcBef>
                <a:spcPct val="50000"/>
              </a:spcBef>
              <a:buClr>
                <a:srgbClr val="000000"/>
              </a:buClr>
              <a:defRPr/>
            </a:pPr>
            <a:fld id="{59E9A56F-58C0-4C1F-9C1B-4627F47C89FA}" type="slidenum">
              <a:rPr lang="en-GB" altLang="en-US" sz="1000" smtClean="0">
                <a:solidFill>
                  <a:srgbClr val="005F9E"/>
                </a:solidFill>
                <a:cs typeface="Arial" charset="0"/>
              </a:rPr>
              <a:pPr defTabSz="914400" eaLnBrk="1" hangingPunct="1">
                <a:lnSpc>
                  <a:spcPct val="110000"/>
                </a:lnSpc>
                <a:spcBef>
                  <a:spcPct val="50000"/>
                </a:spcBef>
                <a:buClr>
                  <a:srgbClr val="000000"/>
                </a:buClr>
                <a:defRPr/>
              </a:pPr>
              <a:t>‹#›</a:t>
            </a:fld>
            <a:endParaRPr lang="en-GB" altLang="en-US" sz="1000" dirty="0" smtClean="0">
              <a:solidFill>
                <a:srgbClr val="005F9E"/>
              </a:solidFill>
              <a:cs typeface="Arial" charset="0"/>
            </a:endParaRPr>
          </a:p>
        </p:txBody>
      </p:sp>
      <p:grpSp>
        <p:nvGrpSpPr>
          <p:cNvPr id="5" name="Group 11"/>
          <p:cNvGrpSpPr>
            <a:grpSpLocks/>
          </p:cNvGrpSpPr>
          <p:nvPr/>
        </p:nvGrpSpPr>
        <p:grpSpPr bwMode="auto">
          <a:xfrm>
            <a:off x="-60325" y="0"/>
            <a:ext cx="1722438" cy="6858000"/>
            <a:chOff x="1348" y="1080"/>
            <a:chExt cx="1121" cy="4320"/>
          </a:xfrm>
        </p:grpSpPr>
        <p:sp>
          <p:nvSpPr>
            <p:cNvPr id="6" name="Freeform 12"/>
            <p:cNvSpPr>
              <a:spLocks/>
            </p:cNvSpPr>
            <p:nvPr/>
          </p:nvSpPr>
          <p:spPr bwMode="auto">
            <a:xfrm flipH="1">
              <a:off x="1424" y="2329"/>
              <a:ext cx="133" cy="1396"/>
            </a:xfrm>
            <a:custGeom>
              <a:avLst/>
              <a:gdLst>
                <a:gd name="T0" fmla="*/ 0 w 132"/>
                <a:gd name="T1" fmla="*/ 2147483647 h 985"/>
                <a:gd name="T2" fmla="*/ 142 w 132"/>
                <a:gd name="T3" fmla="*/ 2147483647 h 985"/>
                <a:gd name="T4" fmla="*/ 142 w 132"/>
                <a:gd name="T5" fmla="*/ 2147483647 h 985"/>
                <a:gd name="T6" fmla="*/ 145 w 132"/>
                <a:gd name="T7" fmla="*/ 2147483647 h 985"/>
                <a:gd name="T8" fmla="*/ 208 w 132"/>
                <a:gd name="T9" fmla="*/ 2147483647 h 985"/>
                <a:gd name="T10" fmla="*/ 208 w 132"/>
                <a:gd name="T11" fmla="*/ 0 h 985"/>
                <a:gd name="T12" fmla="*/ 0 w 132"/>
                <a:gd name="T13" fmla="*/ 2147483647 h 9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2" h="985">
                  <a:moveTo>
                    <a:pt x="0" y="535"/>
                  </a:moveTo>
                  <a:cubicBezTo>
                    <a:pt x="0" y="535"/>
                    <a:pt x="62" y="793"/>
                    <a:pt x="71" y="984"/>
                  </a:cubicBezTo>
                  <a:cubicBezTo>
                    <a:pt x="71" y="985"/>
                    <a:pt x="71" y="985"/>
                    <a:pt x="71" y="985"/>
                  </a:cubicBezTo>
                  <a:cubicBezTo>
                    <a:pt x="72" y="972"/>
                    <a:pt x="73" y="955"/>
                    <a:pt x="74" y="934"/>
                  </a:cubicBezTo>
                  <a:cubicBezTo>
                    <a:pt x="78" y="854"/>
                    <a:pt x="132" y="2"/>
                    <a:pt x="132" y="2"/>
                  </a:cubicBezTo>
                  <a:cubicBezTo>
                    <a:pt x="132" y="0"/>
                    <a:pt x="132" y="0"/>
                    <a:pt x="132" y="0"/>
                  </a:cubicBezTo>
                  <a:cubicBezTo>
                    <a:pt x="111" y="173"/>
                    <a:pt x="70" y="353"/>
                    <a:pt x="0" y="535"/>
                  </a:cubicBezTo>
                </a:path>
              </a:pathLst>
            </a:custGeom>
            <a:solidFill>
              <a:srgbClr val="0043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7" name="Freeform 13"/>
            <p:cNvSpPr>
              <a:spLocks/>
            </p:cNvSpPr>
            <p:nvPr/>
          </p:nvSpPr>
          <p:spPr bwMode="auto">
            <a:xfrm>
              <a:off x="1348" y="1080"/>
              <a:ext cx="460" cy="2009"/>
            </a:xfrm>
            <a:custGeom>
              <a:avLst/>
              <a:gdLst>
                <a:gd name="T0" fmla="*/ 208 w 460"/>
                <a:gd name="T1" fmla="*/ 2006 h 2009"/>
                <a:gd name="T2" fmla="*/ 209 w 460"/>
                <a:gd name="T3" fmla="*/ 2009 h 2009"/>
                <a:gd name="T4" fmla="*/ 358 w 460"/>
                <a:gd name="T5" fmla="*/ 0 h 2009"/>
                <a:gd name="T6" fmla="*/ 114 w 460"/>
                <a:gd name="T7" fmla="*/ 0 h 2009"/>
                <a:gd name="T8" fmla="*/ 208 w 460"/>
                <a:gd name="T9" fmla="*/ 2006 h 2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0" h="2009">
                  <a:moveTo>
                    <a:pt x="208" y="2006"/>
                  </a:moveTo>
                  <a:cubicBezTo>
                    <a:pt x="209" y="2009"/>
                    <a:pt x="209" y="2009"/>
                    <a:pt x="209" y="2009"/>
                  </a:cubicBezTo>
                  <a:cubicBezTo>
                    <a:pt x="209" y="2009"/>
                    <a:pt x="460" y="908"/>
                    <a:pt x="358" y="0"/>
                  </a:cubicBezTo>
                  <a:cubicBezTo>
                    <a:pt x="114" y="1"/>
                    <a:pt x="114" y="0"/>
                    <a:pt x="114" y="0"/>
                  </a:cubicBezTo>
                  <a:cubicBezTo>
                    <a:pt x="44" y="518"/>
                    <a:pt x="0" y="1255"/>
                    <a:pt x="208" y="2006"/>
                  </a:cubicBezTo>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8" name="Freeform 14"/>
            <p:cNvSpPr>
              <a:spLocks/>
            </p:cNvSpPr>
            <p:nvPr/>
          </p:nvSpPr>
          <p:spPr bwMode="auto">
            <a:xfrm flipH="1">
              <a:off x="1474" y="3086"/>
              <a:ext cx="995" cy="2314"/>
            </a:xfrm>
            <a:custGeom>
              <a:avLst/>
              <a:gdLst>
                <a:gd name="T0" fmla="*/ 1605 w 987"/>
                <a:gd name="T1" fmla="*/ 0 h 1632"/>
                <a:gd name="T2" fmla="*/ 1732 w 987"/>
                <a:gd name="T3" fmla="*/ 2147483647 h 1632"/>
                <a:gd name="T4" fmla="*/ 1730 w 987"/>
                <a:gd name="T5" fmla="*/ 2147483647 h 1632"/>
                <a:gd name="T6" fmla="*/ 1431 w 987"/>
                <a:gd name="T7" fmla="*/ 2147483647 h 1632"/>
                <a:gd name="T8" fmla="*/ 854 w 987"/>
                <a:gd name="T9" fmla="*/ 2147483647 h 1632"/>
                <a:gd name="T10" fmla="*/ 0 w 987"/>
                <a:gd name="T11" fmla="*/ 2147483647 h 1632"/>
                <a:gd name="T12" fmla="*/ 1580 w 987"/>
                <a:gd name="T13" fmla="*/ 2147483647 h 1632"/>
                <a:gd name="T14" fmla="*/ 1605 w 987"/>
                <a:gd name="T15" fmla="*/ 0 h 16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87" h="1632">
                  <a:moveTo>
                    <a:pt x="905" y="0"/>
                  </a:moveTo>
                  <a:cubicBezTo>
                    <a:pt x="905" y="0"/>
                    <a:pt x="987" y="340"/>
                    <a:pt x="977" y="528"/>
                  </a:cubicBezTo>
                  <a:cubicBezTo>
                    <a:pt x="976" y="529"/>
                    <a:pt x="976" y="529"/>
                    <a:pt x="976" y="529"/>
                  </a:cubicBezTo>
                  <a:cubicBezTo>
                    <a:pt x="976" y="529"/>
                    <a:pt x="962" y="825"/>
                    <a:pt x="806" y="1092"/>
                  </a:cubicBezTo>
                  <a:cubicBezTo>
                    <a:pt x="695" y="1281"/>
                    <a:pt x="556" y="1512"/>
                    <a:pt x="483" y="1632"/>
                  </a:cubicBezTo>
                  <a:cubicBezTo>
                    <a:pt x="0" y="1632"/>
                    <a:pt x="0" y="1632"/>
                    <a:pt x="0" y="1632"/>
                  </a:cubicBezTo>
                  <a:cubicBezTo>
                    <a:pt x="187" y="1320"/>
                    <a:pt x="700" y="527"/>
                    <a:pt x="892" y="33"/>
                  </a:cubicBezTo>
                  <a:lnTo>
                    <a:pt x="905" y="0"/>
                  </a:lnTo>
                  <a:close/>
                </a:path>
              </a:pathLst>
            </a:custGeom>
            <a:solidFill>
              <a:srgbClr val="005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sp>
        <p:nvSpPr>
          <p:cNvPr id="2" name="Title 1"/>
          <p:cNvSpPr>
            <a:spLocks noGrp="1"/>
          </p:cNvSpPr>
          <p:nvPr>
            <p:ph type="ctrTitle"/>
          </p:nvPr>
        </p:nvSpPr>
        <p:spPr>
          <a:xfrm>
            <a:off x="452912" y="1146815"/>
            <a:ext cx="7428345" cy="2293071"/>
          </a:xfrm>
        </p:spPr>
        <p:txBody>
          <a:bodyPr>
            <a:noAutofit/>
          </a:bodyPr>
          <a:lstStyle>
            <a:lvl1pPr>
              <a:defRPr sz="5400">
                <a:solidFill>
                  <a:srgbClr val="005F9E"/>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463798" y="3537856"/>
            <a:ext cx="6400800" cy="1752600"/>
          </a:xfrm>
        </p:spPr>
        <p:txBody>
          <a:bodyPr rtlCol="0">
            <a:noAutofit/>
          </a:bodyPr>
          <a:lstStyle>
            <a:lvl1pPr marL="0" indent="0" algn="l" defTabSz="457200" rtl="0" eaLnBrk="1" latinLnBrk="0" hangingPunct="1">
              <a:spcBef>
                <a:spcPct val="0"/>
              </a:spcBef>
              <a:buNone/>
              <a:defRPr lang="en-US" sz="1800" kern="1200" dirty="0">
                <a:solidFill>
                  <a:schemeClr val="tx1"/>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Click to edit Master subtitle style</a:t>
            </a:r>
            <a:endParaRPr lang="en-US" dirty="0"/>
          </a:p>
        </p:txBody>
      </p:sp>
    </p:spTree>
    <p:extLst>
      <p:ext uri="{BB962C8B-B14F-4D97-AF65-F5344CB8AC3E}">
        <p14:creationId xmlns:p14="http://schemas.microsoft.com/office/powerpoint/2010/main" val="4466571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63613" y="392113"/>
            <a:ext cx="7710487"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Text Placeholder 2"/>
          <p:cNvSpPr>
            <a:spLocks noGrp="1"/>
          </p:cNvSpPr>
          <p:nvPr>
            <p:ph type="body" idx="1"/>
          </p:nvPr>
        </p:nvSpPr>
        <p:spPr bwMode="auto">
          <a:xfrm>
            <a:off x="1003300" y="1439863"/>
            <a:ext cx="767080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4079" r:id="rId1"/>
    <p:sldLayoutId id="2147484080" r:id="rId2"/>
  </p:sldLayoutIdLst>
  <p:hf sldNum="0" hdr="0" dt="0"/>
  <p:txStyles>
    <p:titleStyle>
      <a:lvl1pPr algn="l" defTabSz="457200" rtl="0" eaLnBrk="0" fontAlgn="base" hangingPunct="0">
        <a:spcBef>
          <a:spcPct val="0"/>
        </a:spcBef>
        <a:spcAft>
          <a:spcPct val="0"/>
        </a:spcAft>
        <a:defRPr sz="2400" b="1" kern="1200">
          <a:solidFill>
            <a:srgbClr val="005F9E"/>
          </a:solidFill>
          <a:latin typeface="Arial" charset="0"/>
          <a:ea typeface="+mj-ea"/>
          <a:cs typeface="+mj-cs"/>
        </a:defRPr>
      </a:lvl1pPr>
      <a:lvl2pPr algn="l" defTabSz="457200" rtl="0" eaLnBrk="0" fontAlgn="base" hangingPunct="0">
        <a:spcBef>
          <a:spcPct val="0"/>
        </a:spcBef>
        <a:spcAft>
          <a:spcPct val="0"/>
        </a:spcAft>
        <a:defRPr sz="2400" b="1">
          <a:solidFill>
            <a:srgbClr val="005F9E"/>
          </a:solidFill>
          <a:latin typeface="Arial" charset="0"/>
        </a:defRPr>
      </a:lvl2pPr>
      <a:lvl3pPr algn="l" defTabSz="457200" rtl="0" eaLnBrk="0" fontAlgn="base" hangingPunct="0">
        <a:spcBef>
          <a:spcPct val="0"/>
        </a:spcBef>
        <a:spcAft>
          <a:spcPct val="0"/>
        </a:spcAft>
        <a:defRPr sz="2400" b="1">
          <a:solidFill>
            <a:srgbClr val="005F9E"/>
          </a:solidFill>
          <a:latin typeface="Arial" charset="0"/>
        </a:defRPr>
      </a:lvl3pPr>
      <a:lvl4pPr algn="l" defTabSz="457200" rtl="0" eaLnBrk="0" fontAlgn="base" hangingPunct="0">
        <a:spcBef>
          <a:spcPct val="0"/>
        </a:spcBef>
        <a:spcAft>
          <a:spcPct val="0"/>
        </a:spcAft>
        <a:defRPr sz="2400" b="1">
          <a:solidFill>
            <a:srgbClr val="005F9E"/>
          </a:solidFill>
          <a:latin typeface="Arial" charset="0"/>
        </a:defRPr>
      </a:lvl4pPr>
      <a:lvl5pPr algn="l" defTabSz="457200" rtl="0" eaLnBrk="0" fontAlgn="base" hangingPunct="0">
        <a:spcBef>
          <a:spcPct val="0"/>
        </a:spcBef>
        <a:spcAft>
          <a:spcPct val="0"/>
        </a:spcAft>
        <a:defRPr sz="2400" b="1">
          <a:solidFill>
            <a:srgbClr val="005F9E"/>
          </a:solidFill>
          <a:latin typeface="Arial" charset="0"/>
        </a:defRPr>
      </a:lvl5pPr>
      <a:lvl6pPr marL="457200" algn="l" defTabSz="457200" rtl="0" fontAlgn="base">
        <a:spcBef>
          <a:spcPct val="0"/>
        </a:spcBef>
        <a:spcAft>
          <a:spcPct val="0"/>
        </a:spcAft>
        <a:defRPr sz="2400" b="1">
          <a:solidFill>
            <a:srgbClr val="005F9E"/>
          </a:solidFill>
          <a:latin typeface="Arial" charset="0"/>
        </a:defRPr>
      </a:lvl6pPr>
      <a:lvl7pPr marL="914400" algn="l" defTabSz="457200" rtl="0" fontAlgn="base">
        <a:spcBef>
          <a:spcPct val="0"/>
        </a:spcBef>
        <a:spcAft>
          <a:spcPct val="0"/>
        </a:spcAft>
        <a:defRPr sz="2400" b="1">
          <a:solidFill>
            <a:srgbClr val="005F9E"/>
          </a:solidFill>
          <a:latin typeface="Arial" charset="0"/>
        </a:defRPr>
      </a:lvl7pPr>
      <a:lvl8pPr marL="1371600" algn="l" defTabSz="457200" rtl="0" fontAlgn="base">
        <a:spcBef>
          <a:spcPct val="0"/>
        </a:spcBef>
        <a:spcAft>
          <a:spcPct val="0"/>
        </a:spcAft>
        <a:defRPr sz="2400" b="1">
          <a:solidFill>
            <a:srgbClr val="005F9E"/>
          </a:solidFill>
          <a:latin typeface="Arial" charset="0"/>
        </a:defRPr>
      </a:lvl8pPr>
      <a:lvl9pPr marL="1828800" algn="l" defTabSz="457200" rtl="0" fontAlgn="base">
        <a:spcBef>
          <a:spcPct val="0"/>
        </a:spcBef>
        <a:spcAft>
          <a:spcPct val="0"/>
        </a:spcAft>
        <a:defRPr sz="2400" b="1">
          <a:solidFill>
            <a:srgbClr val="005F9E"/>
          </a:solidFill>
          <a:latin typeface="Arial" charset="0"/>
        </a:defRPr>
      </a:lvl9pPr>
    </p:titleStyle>
    <p:bodyStyle>
      <a:lvl1pPr marL="271463" indent="-271463" algn="l" defTabSz="457200" rtl="0" eaLnBrk="0" fontAlgn="base" hangingPunct="0">
        <a:spcBef>
          <a:spcPct val="20000"/>
        </a:spcBef>
        <a:spcAft>
          <a:spcPct val="0"/>
        </a:spcAft>
        <a:buClr>
          <a:srgbClr val="005F9E"/>
        </a:buClr>
        <a:buFont typeface="Arial" charset="0"/>
        <a:buChar char="•"/>
        <a:defRPr kern="1200">
          <a:solidFill>
            <a:schemeClr val="tx1"/>
          </a:solidFill>
          <a:latin typeface="Arial" charset="0"/>
          <a:ea typeface="+mn-ea"/>
          <a:cs typeface="+mn-cs"/>
        </a:defRPr>
      </a:lvl1pPr>
      <a:lvl2pPr marL="628650" indent="-285750" algn="l" defTabSz="457200" rtl="0" eaLnBrk="0" fontAlgn="base" hangingPunct="0">
        <a:spcBef>
          <a:spcPct val="20000"/>
        </a:spcBef>
        <a:spcAft>
          <a:spcPct val="0"/>
        </a:spcAft>
        <a:buClr>
          <a:srgbClr val="005F9E"/>
        </a:buClr>
        <a:buFont typeface="Arial" charset="0"/>
        <a:buChar char="–"/>
        <a:defRPr kern="1200">
          <a:solidFill>
            <a:schemeClr val="tx1"/>
          </a:solidFill>
          <a:latin typeface="Arial" charset="0"/>
          <a:ea typeface="+mn-ea"/>
          <a:cs typeface="+mn-cs"/>
        </a:defRPr>
      </a:lvl2pPr>
      <a:lvl3pPr marL="895350" indent="-228600" algn="l" defTabSz="457200" rtl="0" eaLnBrk="0" fontAlgn="base" hangingPunct="0">
        <a:spcBef>
          <a:spcPct val="20000"/>
        </a:spcBef>
        <a:spcAft>
          <a:spcPct val="0"/>
        </a:spcAft>
        <a:buClr>
          <a:srgbClr val="005F9E"/>
        </a:buClr>
        <a:buFont typeface="Arial" charset="0"/>
        <a:buChar char="•"/>
        <a:defRPr sz="1600" kern="1200">
          <a:solidFill>
            <a:schemeClr val="tx1"/>
          </a:solidFill>
          <a:latin typeface="Arial" charset="0"/>
          <a:ea typeface="+mn-ea"/>
          <a:cs typeface="+mn-cs"/>
        </a:defRPr>
      </a:lvl3pPr>
      <a:lvl4pPr marL="1162050" indent="-228600" algn="l" defTabSz="457200" rtl="0" eaLnBrk="0" fontAlgn="base" hangingPunct="0">
        <a:spcBef>
          <a:spcPct val="20000"/>
        </a:spcBef>
        <a:spcAft>
          <a:spcPct val="0"/>
        </a:spcAft>
        <a:buClr>
          <a:srgbClr val="005F9E"/>
        </a:buClr>
        <a:buFont typeface="Arial" charset="0"/>
        <a:buChar char="–"/>
        <a:defRPr sz="1400" kern="1200">
          <a:solidFill>
            <a:schemeClr val="tx1"/>
          </a:solidFill>
          <a:latin typeface="Arial" charset="0"/>
          <a:ea typeface="+mn-ea"/>
          <a:cs typeface="+mn-cs"/>
        </a:defRPr>
      </a:lvl4pPr>
      <a:lvl5pPr marL="1438275" indent="-228600" algn="l" defTabSz="457200" rtl="0" eaLnBrk="0" fontAlgn="base" hangingPunct="0">
        <a:spcBef>
          <a:spcPct val="20000"/>
        </a:spcBef>
        <a:spcAft>
          <a:spcPct val="0"/>
        </a:spcAft>
        <a:buClr>
          <a:srgbClr val="005F9E"/>
        </a:buClr>
        <a:buFont typeface="Arial" charset="0"/>
        <a:buChar char="»"/>
        <a:defRPr sz="1200" kern="1200">
          <a:solidFill>
            <a:schemeClr val="tx1"/>
          </a:solidFill>
          <a:latin typeface="Arial"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reetlink.org/" TargetMode="External"/><Relationship Id="rId2" Type="http://schemas.openxmlformats.org/officeDocument/2006/relationships/hyperlink" Target="mailto:Teamcentrehealth@mungos.org"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angelou.or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ile:///\\DFS62047\folders\VACANCY\iBoard%20SHEPHERDS%20BUSH\SOCIAL%20JUSTICE\Change%20Grow%20Live\TPR1%20Referral%20Form.pdf" TargetMode="External"/><Relationship Id="rId2" Type="http://schemas.openxmlformats.org/officeDocument/2006/relationships/hyperlink" Target="http://www.cipd.com/"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childrensrights@lbhf.gov.uk" TargetMode="External"/><Relationship Id="rId4" Type="http://schemas.openxmlformats.org/officeDocument/2006/relationships/hyperlink" Target="http://www.driveforwardfoundation.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project-reach@hfmind.org.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ctionondisability.org.uk/" TargetMode="External"/><Relationship Id="rId2" Type="http://schemas.openxmlformats.org/officeDocument/2006/relationships/hyperlink" Target="http://www.twiningenterprise.org.uk/"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Project-reach@hfmind.org.uk" TargetMode="External"/><Relationship Id="rId4" Type="http://schemas.openxmlformats.org/officeDocument/2006/relationships/hyperlink" Target="tel:030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autism.org.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hyperlink" Target="http://www.breaking-barriers.co.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WLDO.PROVISIONNOTIFICATION@DWP.GSI.GOV.UK" TargetMode="External"/><Relationship Id="rId3" Type="http://schemas.openxmlformats.org/officeDocument/2006/relationships/hyperlink" Target="http://intralink.link2.gpn.gov.uk/1/corp/sites/uc-replicable-model/guidance/DWP_T905908.asp" TargetMode="External"/><Relationship Id="rId7" Type="http://schemas.openxmlformats.org/officeDocument/2006/relationships/hyperlink" Target="http://intralink/1/dpt/london/West%20London/West%20London/home/index.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intralink.link2.gpn.gov.uk/1/corp/sites/uc-replicable-model/communications/DWP_T895235.asp" TargetMode="External"/><Relationship Id="rId5" Type="http://schemas.openxmlformats.org/officeDocument/2006/relationships/hyperlink" Target="http://intralink.link2.gpn.gov.uk/1/jcp/guidance/bus_del/a-z/Suicide%20or%20Self%20Harm/dwp_t881689-01.asp" TargetMode="External"/><Relationship Id="rId4" Type="http://schemas.openxmlformats.org/officeDocument/2006/relationships/hyperlink" Target="http://intralink.link2.gpn.gov.uk/1/corp/sites/hr/nonpolicy/ohsd/managingincidents/" TargetMode="Externa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116075" y="1270535"/>
            <a:ext cx="5088434" cy="4360244"/>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7" name="TextBox 6"/>
          <p:cNvSpPr txBox="1"/>
          <p:nvPr/>
        </p:nvSpPr>
        <p:spPr>
          <a:xfrm>
            <a:off x="2160130" y="2175608"/>
            <a:ext cx="5000324" cy="1631216"/>
          </a:xfrm>
          <a:prstGeom prst="rect">
            <a:avLst/>
          </a:prstGeom>
          <a:noFill/>
        </p:spPr>
        <p:txBody>
          <a:bodyPr wrap="square" rtlCol="0">
            <a:spAutoFit/>
          </a:bodyPr>
          <a:lstStyle/>
          <a:p>
            <a:r>
              <a:rPr lang="en-GB" sz="2000" b="1" dirty="0" smtClean="0">
                <a:solidFill>
                  <a:srgbClr val="002060"/>
                </a:solidFill>
              </a:rPr>
              <a:t>Complex Needs Plan:</a:t>
            </a:r>
          </a:p>
          <a:p>
            <a:endParaRPr lang="en-GB" sz="2000" b="1" dirty="0">
              <a:solidFill>
                <a:srgbClr val="002060"/>
              </a:solidFill>
            </a:endParaRPr>
          </a:p>
          <a:p>
            <a:r>
              <a:rPr lang="en-GB" sz="2000" b="1" dirty="0" smtClean="0">
                <a:solidFill>
                  <a:srgbClr val="002060"/>
                </a:solidFill>
              </a:rPr>
              <a:t>	</a:t>
            </a:r>
          </a:p>
          <a:p>
            <a:pPr algn="ctr"/>
            <a:r>
              <a:rPr lang="en-GB" sz="2000" b="1" dirty="0" smtClean="0">
                <a:solidFill>
                  <a:srgbClr val="002060"/>
                </a:solidFill>
              </a:rPr>
              <a:t>Hammersmith and Shepherds</a:t>
            </a:r>
          </a:p>
          <a:p>
            <a:pPr algn="ctr"/>
            <a:r>
              <a:rPr lang="en-GB" sz="2000" b="1" dirty="0" smtClean="0">
                <a:solidFill>
                  <a:srgbClr val="002060"/>
                </a:solidFill>
              </a:rPr>
              <a:t>Bush Jobcentre</a:t>
            </a:r>
            <a:endParaRPr lang="en-GB" sz="2000" b="1" dirty="0">
              <a:solidFill>
                <a:srgbClr val="002060"/>
              </a:solidFill>
            </a:endParaRPr>
          </a:p>
        </p:txBody>
      </p:sp>
      <p:pic>
        <p:nvPicPr>
          <p:cNvPr id="34" name="Picture 33"/>
          <p:cNvPicPr>
            <a:picLocks noChangeAspect="1"/>
          </p:cNvPicPr>
          <p:nvPr/>
        </p:nvPicPr>
        <p:blipFill>
          <a:blip r:embed="rId2"/>
          <a:stretch>
            <a:fillRect/>
          </a:stretch>
        </p:blipFill>
        <p:spPr>
          <a:xfrm>
            <a:off x="4567237" y="3424237"/>
            <a:ext cx="9525" cy="9525"/>
          </a:xfrm>
          <a:prstGeom prst="rect">
            <a:avLst/>
          </a:prstGeom>
        </p:spPr>
      </p:pic>
    </p:spTree>
    <p:extLst>
      <p:ext uri="{BB962C8B-B14F-4D97-AF65-F5344CB8AC3E}">
        <p14:creationId xmlns:p14="http://schemas.microsoft.com/office/powerpoint/2010/main" val="1142820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91292" y="114144"/>
            <a:ext cx="3045403" cy="369332"/>
          </a:xfrm>
          <a:prstGeom prst="rect">
            <a:avLst/>
          </a:prstGeom>
          <a:noFill/>
        </p:spPr>
        <p:txBody>
          <a:bodyPr wrap="square" rtlCol="0">
            <a:spAutoFit/>
          </a:bodyPr>
          <a:lstStyle/>
          <a:p>
            <a:r>
              <a:rPr lang="en-GB" b="1" dirty="0" smtClean="0">
                <a:solidFill>
                  <a:srgbClr val="FF0000"/>
                </a:solidFill>
              </a:rPr>
              <a:t>Hammersmith Jobcentre  </a:t>
            </a:r>
            <a:r>
              <a:rPr lang="en-GB" dirty="0" smtClean="0"/>
              <a:t> </a:t>
            </a:r>
            <a:endParaRPr lang="en-GB" dirty="0"/>
          </a:p>
        </p:txBody>
      </p:sp>
      <p:cxnSp>
        <p:nvCxnSpPr>
          <p:cNvPr id="35" name="Straight Arrow Connector 34"/>
          <p:cNvCxnSpPr>
            <a:endCxn id="52" idx="0"/>
          </p:cNvCxnSpPr>
          <p:nvPr/>
        </p:nvCxnSpPr>
        <p:spPr>
          <a:xfrm>
            <a:off x="4151015" y="4312168"/>
            <a:ext cx="3196839" cy="640223"/>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34" idx="0"/>
          </p:cNvCxnSpPr>
          <p:nvPr/>
        </p:nvCxnSpPr>
        <p:spPr>
          <a:xfrm flipH="1">
            <a:off x="6878083" y="2627929"/>
            <a:ext cx="2716" cy="720848"/>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6" idx="3"/>
          </p:cNvCxnSpPr>
          <p:nvPr/>
        </p:nvCxnSpPr>
        <p:spPr>
          <a:xfrm flipH="1">
            <a:off x="5141918" y="3828246"/>
            <a:ext cx="693996" cy="0"/>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26" idx="3"/>
            <a:endCxn id="28" idx="1"/>
          </p:cNvCxnSpPr>
          <p:nvPr/>
        </p:nvCxnSpPr>
        <p:spPr>
          <a:xfrm flipV="1">
            <a:off x="5141919" y="2156874"/>
            <a:ext cx="693995" cy="6341"/>
          </a:xfrm>
          <a:prstGeom prst="straightConnector1">
            <a:avLst/>
          </a:prstGeom>
          <a:ln w="6350">
            <a:solidFill>
              <a:srgbClr val="002060"/>
            </a:solidFill>
            <a:tailEnd type="triangle"/>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257713" y="1796475"/>
            <a:ext cx="692728" cy="276999"/>
          </a:xfrm>
          <a:prstGeom prst="rect">
            <a:avLst/>
          </a:prstGeom>
          <a:noFill/>
        </p:spPr>
        <p:txBody>
          <a:bodyPr wrap="square" rtlCol="0">
            <a:spAutoFit/>
          </a:bodyPr>
          <a:lstStyle/>
          <a:p>
            <a:r>
              <a:rPr lang="en-GB" sz="1200" dirty="0" smtClean="0"/>
              <a:t>No</a:t>
            </a:r>
            <a:endParaRPr lang="en-GB" sz="1200" dirty="0"/>
          </a:p>
        </p:txBody>
      </p:sp>
      <p:sp>
        <p:nvSpPr>
          <p:cNvPr id="53" name="TextBox 52"/>
          <p:cNvSpPr txBox="1"/>
          <p:nvPr/>
        </p:nvSpPr>
        <p:spPr>
          <a:xfrm>
            <a:off x="6531718" y="2804410"/>
            <a:ext cx="692728" cy="276999"/>
          </a:xfrm>
          <a:prstGeom prst="rect">
            <a:avLst/>
          </a:prstGeom>
          <a:noFill/>
        </p:spPr>
        <p:txBody>
          <a:bodyPr wrap="square" rtlCol="0">
            <a:spAutoFit/>
          </a:bodyPr>
          <a:lstStyle/>
          <a:p>
            <a:r>
              <a:rPr lang="en-GB" sz="1200" dirty="0" smtClean="0"/>
              <a:t>No</a:t>
            </a:r>
            <a:endParaRPr lang="en-GB" sz="1200" dirty="0"/>
          </a:p>
        </p:txBody>
      </p:sp>
      <p:sp>
        <p:nvSpPr>
          <p:cNvPr id="2" name="Rounded Rectangle 1"/>
          <p:cNvSpPr/>
          <p:nvPr/>
        </p:nvSpPr>
        <p:spPr>
          <a:xfrm>
            <a:off x="3270029" y="138693"/>
            <a:ext cx="1512200" cy="1053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Customer presents complex need at front of house </a:t>
            </a:r>
          </a:p>
        </p:txBody>
      </p:sp>
      <p:sp>
        <p:nvSpPr>
          <p:cNvPr id="26" name="Rounded Rectangle 25"/>
          <p:cNvSpPr/>
          <p:nvPr/>
        </p:nvSpPr>
        <p:spPr>
          <a:xfrm>
            <a:off x="3027510" y="1358144"/>
            <a:ext cx="2114409" cy="16101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smtClean="0">
              <a:solidFill>
                <a:schemeClr val="tx1"/>
              </a:solidFill>
            </a:endParaRPr>
          </a:p>
          <a:p>
            <a:pPr algn="ctr"/>
            <a:r>
              <a:rPr lang="en-GB" sz="1200" dirty="0" smtClean="0">
                <a:solidFill>
                  <a:schemeClr val="tx1"/>
                </a:solidFill>
              </a:rPr>
              <a:t>Can </a:t>
            </a:r>
            <a:r>
              <a:rPr lang="en-GB" sz="1200" dirty="0">
                <a:solidFill>
                  <a:schemeClr val="tx1"/>
                </a:solidFill>
              </a:rPr>
              <a:t>issue be resolved at Front of House ? </a:t>
            </a:r>
            <a:endParaRPr lang="en-GB" sz="1200" dirty="0" smtClean="0">
              <a:solidFill>
                <a:schemeClr val="tx1"/>
              </a:solidFill>
            </a:endParaRPr>
          </a:p>
          <a:p>
            <a:pPr algn="ctr"/>
            <a:endParaRPr lang="en-GB" sz="1200" dirty="0" smtClean="0">
              <a:solidFill>
                <a:schemeClr val="tx1"/>
              </a:solidFill>
            </a:endParaRPr>
          </a:p>
          <a:p>
            <a:pPr marL="171450" indent="-171450">
              <a:buFont typeface="Arial" panose="020B0604020202020204" pitchFamily="34" charset="0"/>
              <a:buChar char="•"/>
            </a:pPr>
            <a:r>
              <a:rPr lang="en-GB" sz="1200" dirty="0">
                <a:solidFill>
                  <a:schemeClr val="tx1"/>
                </a:solidFill>
              </a:rPr>
              <a:t>U</a:t>
            </a:r>
            <a:r>
              <a:rPr lang="en-GB" sz="1200" dirty="0" smtClean="0">
                <a:solidFill>
                  <a:schemeClr val="tx1"/>
                </a:solidFill>
              </a:rPr>
              <a:t>sing </a:t>
            </a:r>
            <a:r>
              <a:rPr lang="en-GB" sz="1200" dirty="0">
                <a:solidFill>
                  <a:schemeClr val="tx1"/>
                </a:solidFill>
              </a:rPr>
              <a:t>DPT </a:t>
            </a:r>
            <a:r>
              <a:rPr lang="en-GB" sz="1200" dirty="0" smtClean="0">
                <a:solidFill>
                  <a:schemeClr val="tx1"/>
                </a:solidFill>
              </a:rPr>
              <a:t>/ USDL</a:t>
            </a:r>
          </a:p>
          <a:p>
            <a:pPr marL="171450" indent="-171450">
              <a:buFont typeface="Arial" panose="020B0604020202020204" pitchFamily="34" charset="0"/>
              <a:buChar char="•"/>
            </a:pPr>
            <a:r>
              <a:rPr lang="en-GB" sz="1200" dirty="0" smtClean="0">
                <a:solidFill>
                  <a:schemeClr val="tx1"/>
                </a:solidFill>
              </a:rPr>
              <a:t>Standard </a:t>
            </a:r>
            <a:r>
              <a:rPr lang="en-GB" sz="1200" dirty="0">
                <a:solidFill>
                  <a:schemeClr val="tx1"/>
                </a:solidFill>
              </a:rPr>
              <a:t>Digitally Assisted </a:t>
            </a:r>
            <a:r>
              <a:rPr lang="en-GB" sz="1200" dirty="0" smtClean="0">
                <a:solidFill>
                  <a:schemeClr val="tx1"/>
                </a:solidFill>
              </a:rPr>
              <a:t>Procedures</a:t>
            </a:r>
          </a:p>
          <a:p>
            <a:pPr marL="171450" indent="-171450">
              <a:buFont typeface="Arial" panose="020B0604020202020204" pitchFamily="34" charset="0"/>
              <a:buChar char="•"/>
            </a:pPr>
            <a:r>
              <a:rPr lang="en-GB" sz="1200" dirty="0" smtClean="0">
                <a:solidFill>
                  <a:schemeClr val="tx1"/>
                </a:solidFill>
              </a:rPr>
              <a:t>Home Visit referral etc..</a:t>
            </a:r>
            <a:endParaRPr lang="en-GB" sz="1200" dirty="0">
              <a:solidFill>
                <a:schemeClr val="tx1"/>
              </a:solidFill>
            </a:endParaRPr>
          </a:p>
          <a:p>
            <a:pPr algn="ctr"/>
            <a:endParaRPr lang="en-GB" sz="1200" dirty="0">
              <a:solidFill>
                <a:schemeClr val="tx1"/>
              </a:solidFill>
            </a:endParaRPr>
          </a:p>
        </p:txBody>
      </p:sp>
      <p:sp>
        <p:nvSpPr>
          <p:cNvPr id="28" name="Rounded Rectangle 27"/>
          <p:cNvSpPr/>
          <p:nvPr/>
        </p:nvSpPr>
        <p:spPr>
          <a:xfrm>
            <a:off x="5835914" y="1685819"/>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Can issue be resolved through </a:t>
            </a:r>
            <a:r>
              <a:rPr lang="en-GB" sz="1200" b="1" dirty="0" smtClean="0">
                <a:solidFill>
                  <a:schemeClr val="tx1"/>
                </a:solidFill>
              </a:rPr>
              <a:t>case conferencing </a:t>
            </a:r>
            <a:r>
              <a:rPr lang="en-GB" sz="1200" dirty="0">
                <a:solidFill>
                  <a:schemeClr val="tx1"/>
                </a:solidFill>
              </a:rPr>
              <a:t>with </a:t>
            </a:r>
            <a:r>
              <a:rPr lang="en-GB" sz="1200" dirty="0" smtClean="0">
                <a:solidFill>
                  <a:schemeClr val="tx1"/>
                </a:solidFill>
              </a:rPr>
              <a:t>SME/ </a:t>
            </a:r>
            <a:r>
              <a:rPr lang="en-GB" sz="1200" dirty="0">
                <a:solidFill>
                  <a:schemeClr val="tx1"/>
                </a:solidFill>
              </a:rPr>
              <a:t>WC/ Case Manager? </a:t>
            </a:r>
          </a:p>
        </p:txBody>
      </p:sp>
      <p:sp>
        <p:nvSpPr>
          <p:cNvPr id="34" name="Rounded Rectangle 33"/>
          <p:cNvSpPr/>
          <p:nvPr/>
        </p:nvSpPr>
        <p:spPr>
          <a:xfrm>
            <a:off x="5820878" y="3348777"/>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Raise with Manager or Escalation SPOC </a:t>
            </a:r>
          </a:p>
        </p:txBody>
      </p:sp>
      <p:sp>
        <p:nvSpPr>
          <p:cNvPr id="36" name="Rounded Rectangle 35"/>
          <p:cNvSpPr/>
          <p:nvPr/>
        </p:nvSpPr>
        <p:spPr>
          <a:xfrm>
            <a:off x="3027509" y="3357191"/>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Manager/ SPOC to escalate </a:t>
            </a:r>
            <a:r>
              <a:rPr lang="en-GB" sz="1200" dirty="0" smtClean="0">
                <a:solidFill>
                  <a:schemeClr val="tx1"/>
                </a:solidFill>
              </a:rPr>
              <a:t>to </a:t>
            </a:r>
            <a:r>
              <a:rPr lang="en-GB" sz="1200" dirty="0">
                <a:solidFill>
                  <a:schemeClr val="tx1"/>
                </a:solidFill>
              </a:rPr>
              <a:t>relevant Contact </a:t>
            </a:r>
          </a:p>
        </p:txBody>
      </p:sp>
      <p:sp>
        <p:nvSpPr>
          <p:cNvPr id="38" name="TextBox 37"/>
          <p:cNvSpPr txBox="1"/>
          <p:nvPr/>
        </p:nvSpPr>
        <p:spPr>
          <a:xfrm>
            <a:off x="5298564" y="3522129"/>
            <a:ext cx="692728" cy="276999"/>
          </a:xfrm>
          <a:prstGeom prst="rect">
            <a:avLst/>
          </a:prstGeom>
          <a:noFill/>
        </p:spPr>
        <p:txBody>
          <a:bodyPr wrap="square" rtlCol="0">
            <a:spAutoFit/>
          </a:bodyPr>
          <a:lstStyle/>
          <a:p>
            <a:r>
              <a:rPr lang="en-GB" sz="1200" dirty="0" smtClean="0"/>
              <a:t>No</a:t>
            </a:r>
            <a:endParaRPr lang="en-GB" sz="1200" dirty="0"/>
          </a:p>
        </p:txBody>
      </p:sp>
      <p:sp>
        <p:nvSpPr>
          <p:cNvPr id="44" name="Rounded Rectangle 43"/>
          <p:cNvSpPr/>
          <p:nvPr/>
        </p:nvSpPr>
        <p:spPr>
          <a:xfrm>
            <a:off x="288175" y="4967185"/>
            <a:ext cx="1467703"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Housing/ Eviction</a:t>
            </a:r>
          </a:p>
        </p:txBody>
      </p:sp>
      <p:sp>
        <p:nvSpPr>
          <p:cNvPr id="45" name="Rounded Rectangle 44"/>
          <p:cNvSpPr/>
          <p:nvPr/>
        </p:nvSpPr>
        <p:spPr>
          <a:xfrm>
            <a:off x="2040417" y="4967185"/>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Payment</a:t>
            </a:r>
            <a:endParaRPr lang="en-GB" sz="1200" dirty="0">
              <a:solidFill>
                <a:schemeClr val="tx1"/>
              </a:solidFill>
            </a:endParaRPr>
          </a:p>
        </p:txBody>
      </p:sp>
      <p:sp>
        <p:nvSpPr>
          <p:cNvPr id="48" name="Rounded Rectangle 47"/>
          <p:cNvSpPr/>
          <p:nvPr/>
        </p:nvSpPr>
        <p:spPr>
          <a:xfrm>
            <a:off x="3520720" y="4958124"/>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WCA Decision</a:t>
            </a:r>
            <a:endParaRPr lang="en-GB" sz="1200" dirty="0">
              <a:solidFill>
                <a:schemeClr val="tx1"/>
              </a:solidFill>
            </a:endParaRPr>
          </a:p>
        </p:txBody>
      </p:sp>
      <p:sp>
        <p:nvSpPr>
          <p:cNvPr id="50" name="Rounded Rectangle 49"/>
          <p:cNvSpPr/>
          <p:nvPr/>
        </p:nvSpPr>
        <p:spPr>
          <a:xfrm>
            <a:off x="5096825" y="4945573"/>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LM Decision</a:t>
            </a:r>
          </a:p>
        </p:txBody>
      </p:sp>
      <p:sp>
        <p:nvSpPr>
          <p:cNvPr id="52" name="Rounded Rectangle 51"/>
          <p:cNvSpPr/>
          <p:nvPr/>
        </p:nvSpPr>
        <p:spPr>
          <a:xfrm>
            <a:off x="6760420" y="4952391"/>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Advance payments</a:t>
            </a:r>
            <a:endParaRPr lang="en-GB" sz="1200" dirty="0">
              <a:solidFill>
                <a:schemeClr val="tx1"/>
              </a:solidFill>
            </a:endParaRPr>
          </a:p>
        </p:txBody>
      </p:sp>
      <p:cxnSp>
        <p:nvCxnSpPr>
          <p:cNvPr id="54" name="Straight Arrow Connector 53"/>
          <p:cNvCxnSpPr>
            <a:stCxn id="36" idx="2"/>
            <a:endCxn id="50" idx="0"/>
          </p:cNvCxnSpPr>
          <p:nvPr/>
        </p:nvCxnSpPr>
        <p:spPr>
          <a:xfrm>
            <a:off x="4084714" y="4299301"/>
            <a:ext cx="1599545" cy="646272"/>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36" idx="2"/>
            <a:endCxn id="48" idx="0"/>
          </p:cNvCxnSpPr>
          <p:nvPr/>
        </p:nvCxnSpPr>
        <p:spPr>
          <a:xfrm>
            <a:off x="4084714" y="4299301"/>
            <a:ext cx="23440" cy="658823"/>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36" idx="2"/>
            <a:endCxn id="45" idx="0"/>
          </p:cNvCxnSpPr>
          <p:nvPr/>
        </p:nvCxnSpPr>
        <p:spPr>
          <a:xfrm flipH="1">
            <a:off x="2627851" y="4299301"/>
            <a:ext cx="1456863" cy="667884"/>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36" idx="2"/>
            <a:endCxn id="44" idx="0"/>
          </p:cNvCxnSpPr>
          <p:nvPr/>
        </p:nvCxnSpPr>
        <p:spPr>
          <a:xfrm flipH="1">
            <a:off x="1022027" y="4299301"/>
            <a:ext cx="3062687" cy="667884"/>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pic>
        <p:nvPicPr>
          <p:cNvPr id="7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268" y="138693"/>
            <a:ext cx="1288149" cy="1150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ounded Rectangle 36"/>
          <p:cNvSpPr/>
          <p:nvPr/>
        </p:nvSpPr>
        <p:spPr>
          <a:xfrm>
            <a:off x="566103" y="1590303"/>
            <a:ext cx="2114409" cy="1133141"/>
          </a:xfrm>
          <a:prstGeom prst="roundRect">
            <a:avLst/>
          </a:prstGeom>
          <a:gradFill flip="none" rotWithShape="1">
            <a:gsLst>
              <a:gs pos="0">
                <a:schemeClr val="accent4">
                  <a:lumMod val="40000"/>
                  <a:lumOff val="60000"/>
                  <a:tint val="66000"/>
                  <a:satMod val="160000"/>
                </a:schemeClr>
              </a:gs>
              <a:gs pos="50000">
                <a:schemeClr val="accent4">
                  <a:lumMod val="40000"/>
                  <a:lumOff val="60000"/>
                  <a:tint val="44500"/>
                  <a:satMod val="160000"/>
                </a:schemeClr>
              </a:gs>
              <a:gs pos="100000">
                <a:schemeClr val="accent4">
                  <a:lumMod val="40000"/>
                  <a:lumOff val="60000"/>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Don’t forget to record  </a:t>
            </a:r>
          </a:p>
          <a:p>
            <a:pPr algn="ctr"/>
            <a:r>
              <a:rPr lang="en-GB" sz="1200" dirty="0">
                <a:solidFill>
                  <a:schemeClr val="tx1"/>
                </a:solidFill>
              </a:rPr>
              <a:t>a</a:t>
            </a:r>
            <a:r>
              <a:rPr lang="en-GB" sz="1200" dirty="0" smtClean="0">
                <a:solidFill>
                  <a:schemeClr val="tx1"/>
                </a:solidFill>
              </a:rPr>
              <a:t>ny issues raised on your Complex Needs Plan    </a:t>
            </a:r>
          </a:p>
          <a:p>
            <a:pPr algn="ctr"/>
            <a:endParaRPr lang="en-GB" sz="1200" dirty="0">
              <a:solidFill>
                <a:schemeClr val="tx1"/>
              </a:solidFill>
            </a:endParaRPr>
          </a:p>
        </p:txBody>
      </p:sp>
    </p:spTree>
    <p:extLst>
      <p:ext uri="{BB962C8B-B14F-4D97-AF65-F5344CB8AC3E}">
        <p14:creationId xmlns:p14="http://schemas.microsoft.com/office/powerpoint/2010/main" val="709682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50441" y="67684"/>
            <a:ext cx="3045403" cy="646331"/>
          </a:xfrm>
          <a:prstGeom prst="rect">
            <a:avLst/>
          </a:prstGeom>
          <a:noFill/>
        </p:spPr>
        <p:txBody>
          <a:bodyPr wrap="square" rtlCol="0">
            <a:spAutoFit/>
          </a:bodyPr>
          <a:lstStyle/>
          <a:p>
            <a:r>
              <a:rPr lang="en-GB" b="1" dirty="0" smtClean="0">
                <a:solidFill>
                  <a:srgbClr val="FF0000"/>
                </a:solidFill>
              </a:rPr>
              <a:t>Shepherds Bush Jobcentre  </a:t>
            </a:r>
            <a:r>
              <a:rPr lang="en-GB" dirty="0" smtClean="0"/>
              <a:t> </a:t>
            </a:r>
            <a:endParaRPr lang="en-GB" dirty="0"/>
          </a:p>
        </p:txBody>
      </p:sp>
      <p:cxnSp>
        <p:nvCxnSpPr>
          <p:cNvPr id="35" name="Straight Arrow Connector 34"/>
          <p:cNvCxnSpPr>
            <a:endCxn id="52" idx="0"/>
          </p:cNvCxnSpPr>
          <p:nvPr/>
        </p:nvCxnSpPr>
        <p:spPr>
          <a:xfrm>
            <a:off x="4151015" y="4312168"/>
            <a:ext cx="3196839" cy="640223"/>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endCxn id="34" idx="0"/>
          </p:cNvCxnSpPr>
          <p:nvPr/>
        </p:nvCxnSpPr>
        <p:spPr>
          <a:xfrm flipH="1">
            <a:off x="6878083" y="2627929"/>
            <a:ext cx="2716" cy="720848"/>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6" idx="3"/>
          </p:cNvCxnSpPr>
          <p:nvPr/>
        </p:nvCxnSpPr>
        <p:spPr>
          <a:xfrm flipH="1">
            <a:off x="5141918" y="3828246"/>
            <a:ext cx="693996" cy="0"/>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26" idx="3"/>
            <a:endCxn id="28" idx="1"/>
          </p:cNvCxnSpPr>
          <p:nvPr/>
        </p:nvCxnSpPr>
        <p:spPr>
          <a:xfrm flipV="1">
            <a:off x="5141919" y="2156874"/>
            <a:ext cx="693995" cy="6341"/>
          </a:xfrm>
          <a:prstGeom prst="straightConnector1">
            <a:avLst/>
          </a:prstGeom>
          <a:ln w="6350">
            <a:solidFill>
              <a:srgbClr val="002060"/>
            </a:solidFill>
            <a:tailEnd type="triangle"/>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257713" y="1796475"/>
            <a:ext cx="692728" cy="276999"/>
          </a:xfrm>
          <a:prstGeom prst="rect">
            <a:avLst/>
          </a:prstGeom>
          <a:noFill/>
        </p:spPr>
        <p:txBody>
          <a:bodyPr wrap="square" rtlCol="0">
            <a:spAutoFit/>
          </a:bodyPr>
          <a:lstStyle/>
          <a:p>
            <a:r>
              <a:rPr lang="en-GB" sz="1200" dirty="0" smtClean="0"/>
              <a:t>No</a:t>
            </a:r>
            <a:endParaRPr lang="en-GB" sz="1200" dirty="0"/>
          </a:p>
        </p:txBody>
      </p:sp>
      <p:sp>
        <p:nvSpPr>
          <p:cNvPr id="53" name="TextBox 52"/>
          <p:cNvSpPr txBox="1"/>
          <p:nvPr/>
        </p:nvSpPr>
        <p:spPr>
          <a:xfrm>
            <a:off x="6531718" y="2804410"/>
            <a:ext cx="692728" cy="276999"/>
          </a:xfrm>
          <a:prstGeom prst="rect">
            <a:avLst/>
          </a:prstGeom>
          <a:noFill/>
        </p:spPr>
        <p:txBody>
          <a:bodyPr wrap="square" rtlCol="0">
            <a:spAutoFit/>
          </a:bodyPr>
          <a:lstStyle/>
          <a:p>
            <a:r>
              <a:rPr lang="en-GB" sz="1200" dirty="0" smtClean="0"/>
              <a:t>No</a:t>
            </a:r>
            <a:endParaRPr lang="en-GB" sz="1200" dirty="0"/>
          </a:p>
        </p:txBody>
      </p:sp>
      <p:sp>
        <p:nvSpPr>
          <p:cNvPr id="2" name="Rounded Rectangle 1"/>
          <p:cNvSpPr/>
          <p:nvPr/>
        </p:nvSpPr>
        <p:spPr>
          <a:xfrm>
            <a:off x="3270029" y="138693"/>
            <a:ext cx="1512200" cy="1053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Customer presents complex need at front of house </a:t>
            </a:r>
          </a:p>
        </p:txBody>
      </p:sp>
      <p:sp>
        <p:nvSpPr>
          <p:cNvPr id="26" name="Rounded Rectangle 25"/>
          <p:cNvSpPr/>
          <p:nvPr/>
        </p:nvSpPr>
        <p:spPr>
          <a:xfrm>
            <a:off x="3027510" y="1358144"/>
            <a:ext cx="2114409" cy="16101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smtClean="0">
              <a:solidFill>
                <a:schemeClr val="tx1"/>
              </a:solidFill>
            </a:endParaRPr>
          </a:p>
          <a:p>
            <a:pPr algn="ctr"/>
            <a:r>
              <a:rPr lang="en-GB" sz="1200" dirty="0" smtClean="0">
                <a:solidFill>
                  <a:schemeClr val="tx1"/>
                </a:solidFill>
              </a:rPr>
              <a:t>Can </a:t>
            </a:r>
            <a:r>
              <a:rPr lang="en-GB" sz="1200" dirty="0">
                <a:solidFill>
                  <a:schemeClr val="tx1"/>
                </a:solidFill>
              </a:rPr>
              <a:t>issue be resolved at Front of House ? </a:t>
            </a:r>
            <a:endParaRPr lang="en-GB" sz="1200" dirty="0" smtClean="0">
              <a:solidFill>
                <a:schemeClr val="tx1"/>
              </a:solidFill>
            </a:endParaRPr>
          </a:p>
          <a:p>
            <a:pPr algn="ctr"/>
            <a:endParaRPr lang="en-GB" sz="1200" dirty="0" smtClean="0">
              <a:solidFill>
                <a:schemeClr val="tx1"/>
              </a:solidFill>
            </a:endParaRPr>
          </a:p>
          <a:p>
            <a:pPr marL="171450" indent="-171450">
              <a:buFont typeface="Arial" panose="020B0604020202020204" pitchFamily="34" charset="0"/>
              <a:buChar char="•"/>
            </a:pPr>
            <a:r>
              <a:rPr lang="en-GB" sz="1200" dirty="0">
                <a:solidFill>
                  <a:schemeClr val="tx1"/>
                </a:solidFill>
              </a:rPr>
              <a:t>U</a:t>
            </a:r>
            <a:r>
              <a:rPr lang="en-GB" sz="1200" dirty="0" smtClean="0">
                <a:solidFill>
                  <a:schemeClr val="tx1"/>
                </a:solidFill>
              </a:rPr>
              <a:t>sing </a:t>
            </a:r>
            <a:r>
              <a:rPr lang="en-GB" sz="1200" dirty="0">
                <a:solidFill>
                  <a:schemeClr val="tx1"/>
                </a:solidFill>
              </a:rPr>
              <a:t>DPT </a:t>
            </a:r>
            <a:r>
              <a:rPr lang="en-GB" sz="1200" dirty="0" smtClean="0">
                <a:solidFill>
                  <a:schemeClr val="tx1"/>
                </a:solidFill>
              </a:rPr>
              <a:t>/ USDL</a:t>
            </a:r>
          </a:p>
          <a:p>
            <a:pPr marL="171450" indent="-171450">
              <a:buFont typeface="Arial" panose="020B0604020202020204" pitchFamily="34" charset="0"/>
              <a:buChar char="•"/>
            </a:pPr>
            <a:r>
              <a:rPr lang="en-GB" sz="1200" dirty="0" smtClean="0">
                <a:solidFill>
                  <a:schemeClr val="tx1"/>
                </a:solidFill>
              </a:rPr>
              <a:t>Standard </a:t>
            </a:r>
            <a:r>
              <a:rPr lang="en-GB" sz="1200" dirty="0">
                <a:solidFill>
                  <a:schemeClr val="tx1"/>
                </a:solidFill>
              </a:rPr>
              <a:t>Digitally Assisted </a:t>
            </a:r>
            <a:r>
              <a:rPr lang="en-GB" sz="1200" dirty="0" smtClean="0">
                <a:solidFill>
                  <a:schemeClr val="tx1"/>
                </a:solidFill>
              </a:rPr>
              <a:t>Procedures</a:t>
            </a:r>
          </a:p>
          <a:p>
            <a:pPr marL="171450" indent="-171450">
              <a:buFont typeface="Arial" panose="020B0604020202020204" pitchFamily="34" charset="0"/>
              <a:buChar char="•"/>
            </a:pPr>
            <a:r>
              <a:rPr lang="en-GB" sz="1200" dirty="0" smtClean="0">
                <a:solidFill>
                  <a:schemeClr val="tx1"/>
                </a:solidFill>
              </a:rPr>
              <a:t>Home Visit referral etc..</a:t>
            </a:r>
            <a:endParaRPr lang="en-GB" sz="1200" dirty="0">
              <a:solidFill>
                <a:schemeClr val="tx1"/>
              </a:solidFill>
            </a:endParaRPr>
          </a:p>
          <a:p>
            <a:pPr algn="ctr"/>
            <a:endParaRPr lang="en-GB" sz="1200" dirty="0">
              <a:solidFill>
                <a:schemeClr val="tx1"/>
              </a:solidFill>
            </a:endParaRPr>
          </a:p>
        </p:txBody>
      </p:sp>
      <p:sp>
        <p:nvSpPr>
          <p:cNvPr id="28" name="Rounded Rectangle 27"/>
          <p:cNvSpPr/>
          <p:nvPr/>
        </p:nvSpPr>
        <p:spPr>
          <a:xfrm>
            <a:off x="5835914" y="1685819"/>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Can issue be resolved through </a:t>
            </a:r>
            <a:r>
              <a:rPr lang="en-GB" sz="1200" b="1" dirty="0" smtClean="0">
                <a:solidFill>
                  <a:schemeClr val="tx1"/>
                </a:solidFill>
              </a:rPr>
              <a:t>case conferencing </a:t>
            </a:r>
            <a:r>
              <a:rPr lang="en-GB" sz="1200" dirty="0">
                <a:solidFill>
                  <a:schemeClr val="tx1"/>
                </a:solidFill>
              </a:rPr>
              <a:t>with </a:t>
            </a:r>
            <a:r>
              <a:rPr lang="en-GB" sz="1200" dirty="0" smtClean="0">
                <a:solidFill>
                  <a:schemeClr val="tx1"/>
                </a:solidFill>
              </a:rPr>
              <a:t>SME/ </a:t>
            </a:r>
            <a:r>
              <a:rPr lang="en-GB" sz="1200" dirty="0">
                <a:solidFill>
                  <a:schemeClr val="tx1"/>
                </a:solidFill>
              </a:rPr>
              <a:t>WC/ Case Manager? </a:t>
            </a:r>
          </a:p>
        </p:txBody>
      </p:sp>
      <p:sp>
        <p:nvSpPr>
          <p:cNvPr id="34" name="Rounded Rectangle 33"/>
          <p:cNvSpPr/>
          <p:nvPr/>
        </p:nvSpPr>
        <p:spPr>
          <a:xfrm>
            <a:off x="5820878" y="3348777"/>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Raise with Manager or Escalation SPOC </a:t>
            </a:r>
          </a:p>
        </p:txBody>
      </p:sp>
      <p:sp>
        <p:nvSpPr>
          <p:cNvPr id="36" name="Rounded Rectangle 35"/>
          <p:cNvSpPr/>
          <p:nvPr/>
        </p:nvSpPr>
        <p:spPr>
          <a:xfrm>
            <a:off x="3027509" y="3357191"/>
            <a:ext cx="2114409" cy="94211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Manager/ SPOC to escalate </a:t>
            </a:r>
            <a:r>
              <a:rPr lang="en-GB" sz="1200" dirty="0" smtClean="0">
                <a:solidFill>
                  <a:schemeClr val="tx1"/>
                </a:solidFill>
              </a:rPr>
              <a:t>to </a:t>
            </a:r>
            <a:r>
              <a:rPr lang="en-GB" sz="1200" dirty="0">
                <a:solidFill>
                  <a:schemeClr val="tx1"/>
                </a:solidFill>
              </a:rPr>
              <a:t>relevant Contact </a:t>
            </a:r>
          </a:p>
        </p:txBody>
      </p:sp>
      <p:sp>
        <p:nvSpPr>
          <p:cNvPr id="38" name="TextBox 37"/>
          <p:cNvSpPr txBox="1"/>
          <p:nvPr/>
        </p:nvSpPr>
        <p:spPr>
          <a:xfrm>
            <a:off x="5298564" y="3522129"/>
            <a:ext cx="692728" cy="276999"/>
          </a:xfrm>
          <a:prstGeom prst="rect">
            <a:avLst/>
          </a:prstGeom>
          <a:noFill/>
        </p:spPr>
        <p:txBody>
          <a:bodyPr wrap="square" rtlCol="0">
            <a:spAutoFit/>
          </a:bodyPr>
          <a:lstStyle/>
          <a:p>
            <a:r>
              <a:rPr lang="en-GB" sz="1200" dirty="0" smtClean="0"/>
              <a:t>No</a:t>
            </a:r>
            <a:endParaRPr lang="en-GB" sz="1200" dirty="0"/>
          </a:p>
        </p:txBody>
      </p:sp>
      <p:sp>
        <p:nvSpPr>
          <p:cNvPr id="44" name="Rounded Rectangle 43"/>
          <p:cNvSpPr/>
          <p:nvPr/>
        </p:nvSpPr>
        <p:spPr>
          <a:xfrm>
            <a:off x="288175" y="4967185"/>
            <a:ext cx="1467703"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Housing/ Eviction</a:t>
            </a:r>
          </a:p>
        </p:txBody>
      </p:sp>
      <p:sp>
        <p:nvSpPr>
          <p:cNvPr id="45" name="Rounded Rectangle 44"/>
          <p:cNvSpPr/>
          <p:nvPr/>
        </p:nvSpPr>
        <p:spPr>
          <a:xfrm>
            <a:off x="2040417" y="4967185"/>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Payment</a:t>
            </a:r>
          </a:p>
        </p:txBody>
      </p:sp>
      <p:sp>
        <p:nvSpPr>
          <p:cNvPr id="48" name="Rounded Rectangle 47"/>
          <p:cNvSpPr/>
          <p:nvPr/>
        </p:nvSpPr>
        <p:spPr>
          <a:xfrm>
            <a:off x="3520720" y="4958124"/>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a:solidFill>
                  <a:schemeClr val="tx1"/>
                </a:solidFill>
              </a:rPr>
              <a:t>WCA Decision</a:t>
            </a:r>
            <a:endParaRPr lang="en-GB" sz="1200" dirty="0">
              <a:solidFill>
                <a:schemeClr val="tx1"/>
              </a:solidFill>
            </a:endParaRPr>
          </a:p>
        </p:txBody>
      </p:sp>
      <p:sp>
        <p:nvSpPr>
          <p:cNvPr id="50" name="Rounded Rectangle 49"/>
          <p:cNvSpPr/>
          <p:nvPr/>
        </p:nvSpPr>
        <p:spPr>
          <a:xfrm>
            <a:off x="5096825" y="4945573"/>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LM Decision</a:t>
            </a:r>
          </a:p>
        </p:txBody>
      </p:sp>
      <p:sp>
        <p:nvSpPr>
          <p:cNvPr id="52" name="Rounded Rectangle 51"/>
          <p:cNvSpPr/>
          <p:nvPr/>
        </p:nvSpPr>
        <p:spPr>
          <a:xfrm>
            <a:off x="6760420" y="4952391"/>
            <a:ext cx="1174867" cy="7278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rPr>
              <a:t>Advance payments</a:t>
            </a:r>
          </a:p>
        </p:txBody>
      </p:sp>
      <p:cxnSp>
        <p:nvCxnSpPr>
          <p:cNvPr id="54" name="Straight Arrow Connector 53"/>
          <p:cNvCxnSpPr>
            <a:stCxn id="36" idx="2"/>
            <a:endCxn id="50" idx="0"/>
          </p:cNvCxnSpPr>
          <p:nvPr/>
        </p:nvCxnSpPr>
        <p:spPr>
          <a:xfrm>
            <a:off x="4084714" y="4299301"/>
            <a:ext cx="1599545" cy="646272"/>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36" idx="2"/>
            <a:endCxn id="48" idx="0"/>
          </p:cNvCxnSpPr>
          <p:nvPr/>
        </p:nvCxnSpPr>
        <p:spPr>
          <a:xfrm>
            <a:off x="4084714" y="4299301"/>
            <a:ext cx="23440" cy="658823"/>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36" idx="2"/>
            <a:endCxn id="45" idx="0"/>
          </p:cNvCxnSpPr>
          <p:nvPr/>
        </p:nvCxnSpPr>
        <p:spPr>
          <a:xfrm flipH="1">
            <a:off x="2627851" y="4299301"/>
            <a:ext cx="1456863" cy="667884"/>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36" idx="2"/>
            <a:endCxn id="44" idx="0"/>
          </p:cNvCxnSpPr>
          <p:nvPr/>
        </p:nvCxnSpPr>
        <p:spPr>
          <a:xfrm flipH="1">
            <a:off x="1022027" y="4299301"/>
            <a:ext cx="3062687" cy="667884"/>
          </a:xfrm>
          <a:prstGeom prst="straightConnector1">
            <a:avLst/>
          </a:prstGeom>
          <a:ln w="6350">
            <a:solidFill>
              <a:schemeClr val="accent1">
                <a:lumMod val="50000"/>
              </a:schemeClr>
            </a:solidFill>
            <a:tailEnd type="triangle"/>
          </a:ln>
          <a:effectLst/>
        </p:spPr>
        <p:style>
          <a:lnRef idx="2">
            <a:schemeClr val="accent1"/>
          </a:lnRef>
          <a:fillRef idx="0">
            <a:schemeClr val="accent1"/>
          </a:fillRef>
          <a:effectRef idx="1">
            <a:schemeClr val="accent1"/>
          </a:effectRef>
          <a:fontRef idx="minor">
            <a:schemeClr val="tx1"/>
          </a:fontRef>
        </p:style>
      </p:cxnSp>
      <p:pic>
        <p:nvPicPr>
          <p:cNvPr id="7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268" y="138693"/>
            <a:ext cx="1288149" cy="1150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ounded Rectangle 36"/>
          <p:cNvSpPr/>
          <p:nvPr/>
        </p:nvSpPr>
        <p:spPr>
          <a:xfrm>
            <a:off x="566103" y="1590303"/>
            <a:ext cx="2114409" cy="1133141"/>
          </a:xfrm>
          <a:prstGeom prst="roundRect">
            <a:avLst/>
          </a:prstGeom>
          <a:gradFill flip="none" rotWithShape="1">
            <a:gsLst>
              <a:gs pos="0">
                <a:schemeClr val="accent4">
                  <a:lumMod val="40000"/>
                  <a:lumOff val="60000"/>
                  <a:tint val="66000"/>
                  <a:satMod val="160000"/>
                </a:schemeClr>
              </a:gs>
              <a:gs pos="50000">
                <a:schemeClr val="accent4">
                  <a:lumMod val="40000"/>
                  <a:lumOff val="60000"/>
                  <a:tint val="44500"/>
                  <a:satMod val="160000"/>
                </a:schemeClr>
              </a:gs>
              <a:gs pos="100000">
                <a:schemeClr val="accent4">
                  <a:lumMod val="40000"/>
                  <a:lumOff val="60000"/>
                  <a:tint val="23500"/>
                  <a:satMod val="160000"/>
                </a:schemeClr>
              </a:gs>
            </a:gsLst>
            <a:lin ang="2700000" scaled="1"/>
            <a:tileRect/>
          </a:gra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solidFill>
                  <a:schemeClr val="tx1"/>
                </a:solidFill>
              </a:rPr>
              <a:t>Don’t forget to record  </a:t>
            </a:r>
          </a:p>
          <a:p>
            <a:pPr algn="ctr"/>
            <a:r>
              <a:rPr lang="en-GB" sz="1200" dirty="0">
                <a:solidFill>
                  <a:schemeClr val="tx1"/>
                </a:solidFill>
              </a:rPr>
              <a:t>a</a:t>
            </a:r>
            <a:r>
              <a:rPr lang="en-GB" sz="1200" dirty="0" smtClean="0">
                <a:solidFill>
                  <a:schemeClr val="tx1"/>
                </a:solidFill>
              </a:rPr>
              <a:t>ny issues raised on your Complex Needs Plan    </a:t>
            </a:r>
          </a:p>
          <a:p>
            <a:pPr algn="ctr"/>
            <a:endParaRPr lang="en-GB" sz="1200" dirty="0">
              <a:solidFill>
                <a:schemeClr val="tx1"/>
              </a:solidFill>
            </a:endParaRPr>
          </a:p>
        </p:txBody>
      </p:sp>
    </p:spTree>
    <p:extLst>
      <p:ext uri="{BB962C8B-B14F-4D97-AF65-F5344CB8AC3E}">
        <p14:creationId xmlns:p14="http://schemas.microsoft.com/office/powerpoint/2010/main" val="4256492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1585602640"/>
              </p:ext>
            </p:extLst>
          </p:nvPr>
        </p:nvGraphicFramePr>
        <p:xfrm>
          <a:off x="17252" y="-137668"/>
          <a:ext cx="9121610" cy="7204824"/>
        </p:xfrm>
        <a:graphic>
          <a:graphicData uri="http://schemas.openxmlformats.org/drawingml/2006/table">
            <a:tbl>
              <a:tblPr firstRow="1" firstCol="1" bandRow="1">
                <a:tableStyleId>{5C22544A-7EE6-4342-B048-85BDC9FD1C3A}</a:tableStyleId>
              </a:tblPr>
              <a:tblGrid>
                <a:gridCol w="3255977"/>
                <a:gridCol w="1566190"/>
                <a:gridCol w="1794294"/>
                <a:gridCol w="2505149"/>
              </a:tblGrid>
              <a:tr h="873983">
                <a:tc gridSpan="4">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792771">
                <a:tc gridSpan="4">
                  <a:txBody>
                    <a:bodyPr/>
                    <a:lstStyle/>
                    <a:p>
                      <a:pPr>
                        <a:lnSpc>
                          <a:spcPct val="107000"/>
                        </a:lnSpc>
                        <a:spcAft>
                          <a:spcPts val="0"/>
                        </a:spcAft>
                      </a:pPr>
                      <a:endParaRPr lang="en-GB" sz="1000" dirty="0" smtClean="0">
                        <a:solidFill>
                          <a:schemeClr val="tx1"/>
                        </a:solidFill>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329038">
                <a:tc>
                  <a:txBody>
                    <a:bodyPr/>
                    <a:lstStyle/>
                    <a:p>
                      <a:pPr algn="ctr">
                        <a:lnSpc>
                          <a:spcPct val="107000"/>
                        </a:lnSpc>
                        <a:spcAft>
                          <a:spcPts val="0"/>
                        </a:spcAft>
                      </a:pPr>
                      <a:r>
                        <a:rPr lang="en-GB" sz="1000" dirty="0" smtClean="0">
                          <a:effectLst/>
                        </a:rPr>
                        <a:t>Problem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Coach offers Support</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b="1" dirty="0" smtClean="0">
                          <a:solidFill>
                            <a:schemeClr val="tx1"/>
                          </a:solidFill>
                          <a:effectLst/>
                          <a:latin typeface="Arial"/>
                          <a:ea typeface="Calibri"/>
                        </a:rPr>
                        <a:t>Organisational details</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b="1" dirty="0" smtClean="0">
                          <a:solidFill>
                            <a:schemeClr val="tx1"/>
                          </a:solidFill>
                          <a:effectLst/>
                          <a:latin typeface="Arial"/>
                          <a:ea typeface="Calibri"/>
                        </a:rPr>
                        <a:t>Referral/Signposting</a:t>
                      </a:r>
                      <a:r>
                        <a:rPr lang="en-GB" sz="1000" b="1" baseline="0" dirty="0" smtClean="0">
                          <a:solidFill>
                            <a:schemeClr val="tx1"/>
                          </a:solidFill>
                          <a:effectLst/>
                          <a:latin typeface="Arial"/>
                          <a:ea typeface="Calibri"/>
                        </a:rPr>
                        <a:t> information</a:t>
                      </a:r>
                      <a:endParaRPr lang="en-GB" sz="1000" b="1" dirty="0">
                        <a:solidFill>
                          <a:schemeClr val="tx1"/>
                        </a:solidFill>
                        <a:effectLst/>
                        <a:latin typeface="Arial"/>
                        <a:ea typeface="Calibri"/>
                      </a:endParaRPr>
                    </a:p>
                  </a:txBody>
                  <a:tcPr marL="29522" marR="29522" marT="0" marB="0"/>
                </a:tc>
              </a:tr>
              <a:tr h="94022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latin typeface="+mn-lt"/>
                        </a:rPr>
                        <a:t>I am homeless and don’t have an address I can use to receive mail or make my claim?</a:t>
                      </a:r>
                      <a:endParaRPr lang="en-GB" sz="1000" dirty="0" smtClean="0">
                        <a:effectLst/>
                        <a:latin typeface="+mn-lt"/>
                        <a:ea typeface="Calibri"/>
                        <a:cs typeface="Times New Roman"/>
                      </a:endParaRP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effectLst/>
                          <a:latin typeface="+mn-lt"/>
                        </a:rPr>
                        <a:t>Claimant can be offered the use of the Address of</a:t>
                      </a:r>
                      <a:r>
                        <a:rPr lang="en-GB" sz="1000" baseline="0" dirty="0" smtClean="0">
                          <a:effectLst/>
                          <a:latin typeface="+mn-lt"/>
                        </a:rPr>
                        <a:t> their JC for </a:t>
                      </a:r>
                      <a:r>
                        <a:rPr lang="en-GB" sz="1000" dirty="0" smtClean="0">
                          <a:effectLst/>
                          <a:latin typeface="+mn-lt"/>
                        </a:rPr>
                        <a:t>correspondence purposes.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effectLst/>
                          <a:latin typeface="+mn-lt"/>
                          <a:ea typeface="Calibri"/>
                          <a:cs typeface="Times New Roman"/>
                        </a:rPr>
                        <a:t>Receive in-house</a:t>
                      </a:r>
                      <a:r>
                        <a:rPr lang="en-GB" sz="1000" baseline="0" dirty="0" smtClean="0">
                          <a:effectLst/>
                          <a:latin typeface="+mn-lt"/>
                          <a:ea typeface="Calibri"/>
                          <a:cs typeface="Times New Roman"/>
                        </a:rPr>
                        <a:t> support to make my UCFS claim.</a:t>
                      </a:r>
                    </a:p>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a:lnSpc>
                          <a:spcPct val="115000"/>
                        </a:lnSpc>
                        <a:spcAft>
                          <a:spcPts val="0"/>
                        </a:spcAft>
                      </a:pPr>
                      <a:r>
                        <a:rPr lang="en-GB" sz="1000" dirty="0" smtClean="0">
                          <a:effectLst/>
                          <a:latin typeface="+mn-lt"/>
                        </a:rPr>
                        <a:t>St </a:t>
                      </a:r>
                      <a:r>
                        <a:rPr lang="en-GB" sz="1000" dirty="0" err="1" smtClean="0">
                          <a:effectLst/>
                          <a:latin typeface="+mn-lt"/>
                        </a:rPr>
                        <a:t>Mungos</a:t>
                      </a:r>
                      <a:r>
                        <a:rPr lang="en-GB" sz="1000" dirty="0" smtClean="0">
                          <a:effectLst/>
                          <a:latin typeface="+mn-lt"/>
                        </a:rPr>
                        <a:t> offer holistic support to homelessness</a:t>
                      </a:r>
                    </a:p>
                    <a:p>
                      <a:pPr>
                        <a:lnSpc>
                          <a:spcPct val="115000"/>
                        </a:lnSpc>
                        <a:spcAft>
                          <a:spcPts val="0"/>
                        </a:spcAft>
                      </a:pPr>
                      <a:r>
                        <a:rPr lang="en-GB" sz="1000" dirty="0" smtClean="0">
                          <a:effectLst/>
                          <a:latin typeface="+mn-lt"/>
                        </a:rPr>
                        <a:t>1-2-1 key-work, structured group work, specialist health services (detox and rehab) and work learning support.</a:t>
                      </a:r>
                    </a:p>
                    <a:p>
                      <a:pPr>
                        <a:lnSpc>
                          <a:spcPct val="115000"/>
                        </a:lnSpc>
                        <a:spcAft>
                          <a:spcPts val="0"/>
                        </a:spcAft>
                      </a:pPr>
                      <a:r>
                        <a:rPr lang="en-GB" sz="1000" dirty="0" smtClean="0">
                          <a:effectLst/>
                          <a:latin typeface="+mn-lt"/>
                        </a:rPr>
                        <a:t> </a:t>
                      </a:r>
                    </a:p>
                    <a:p>
                      <a:pPr>
                        <a:lnSpc>
                          <a:spcPct val="115000"/>
                        </a:lnSpc>
                        <a:spcAft>
                          <a:spcPts val="0"/>
                        </a:spcAft>
                      </a:pPr>
                      <a:r>
                        <a:rPr lang="en-GB" sz="1000" dirty="0" smtClean="0">
                          <a:effectLst/>
                          <a:latin typeface="+mn-lt"/>
                        </a:rPr>
                        <a:t>They have shower and laundry facilities for their users.</a:t>
                      </a:r>
                    </a:p>
                    <a:p>
                      <a:pPr>
                        <a:lnSpc>
                          <a:spcPct val="115000"/>
                        </a:lnSpc>
                        <a:spcAft>
                          <a:spcPts val="0"/>
                        </a:spcAft>
                      </a:pPr>
                      <a:r>
                        <a:rPr lang="en-GB" sz="1000" dirty="0" smtClean="0">
                          <a:effectLst/>
                          <a:latin typeface="+mn-lt"/>
                        </a:rPr>
                        <a:t> </a:t>
                      </a:r>
                    </a:p>
                    <a:p>
                      <a:pPr>
                        <a:lnSpc>
                          <a:spcPct val="115000"/>
                        </a:lnSpc>
                        <a:spcAft>
                          <a:spcPts val="0"/>
                        </a:spcAft>
                      </a:pPr>
                      <a:r>
                        <a:rPr lang="en-GB" sz="1000" dirty="0" smtClean="0">
                          <a:effectLst/>
                          <a:latin typeface="+mn-lt"/>
                        </a:rPr>
                        <a:t>The site has a Podiatrist, Nurse and Optician (amongst other health workers) on site.</a:t>
                      </a: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lvl="0"/>
                      <a:r>
                        <a:rPr lang="en-GB" sz="1000" kern="1200" dirty="0" smtClean="0">
                          <a:solidFill>
                            <a:schemeClr val="dk1"/>
                          </a:solidFill>
                          <a:effectLst/>
                          <a:latin typeface="+mn-lt"/>
                          <a:ea typeface="+mn-ea"/>
                          <a:cs typeface="+mn-cs"/>
                        </a:rPr>
                        <a:t>London Borough of Hammersmith &amp; Fulham</a:t>
                      </a:r>
                    </a:p>
                    <a:p>
                      <a:r>
                        <a:rPr lang="en-GB" sz="1000" b="0" kern="1200" dirty="0" smtClean="0">
                          <a:solidFill>
                            <a:schemeClr val="dk1"/>
                          </a:solidFill>
                          <a:effectLst/>
                          <a:latin typeface="+mn-lt"/>
                          <a:ea typeface="+mn-ea"/>
                          <a:cs typeface="+mn-cs"/>
                        </a:rPr>
                        <a:t>H&amp;F Advice Centre</a:t>
                      </a:r>
                      <a:r>
                        <a:rPr lang="en-GB" sz="1000" b="1" kern="1200" dirty="0" smtClean="0">
                          <a:solidFill>
                            <a:schemeClr val="dk1"/>
                          </a:solidFill>
                          <a:effectLst/>
                          <a:latin typeface="+mn-lt"/>
                          <a:ea typeface="+mn-ea"/>
                          <a:cs typeface="+mn-cs"/>
                        </a:rPr>
                        <a:t/>
                      </a:r>
                      <a:br>
                        <a:rPr lang="en-GB" sz="1000" b="1" kern="1200" dirty="0" smtClean="0">
                          <a:solidFill>
                            <a:schemeClr val="dk1"/>
                          </a:solidFill>
                          <a:effectLst/>
                          <a:latin typeface="+mn-lt"/>
                          <a:ea typeface="+mn-ea"/>
                          <a:cs typeface="+mn-cs"/>
                        </a:rPr>
                      </a:br>
                      <a:r>
                        <a:rPr lang="en-GB" sz="1000" b="0" kern="1200" dirty="0" smtClean="0">
                          <a:solidFill>
                            <a:schemeClr val="dk1"/>
                          </a:solidFill>
                          <a:effectLst/>
                          <a:latin typeface="+mn-lt"/>
                          <a:ea typeface="+mn-ea"/>
                          <a:cs typeface="+mn-cs"/>
                        </a:rPr>
                        <a:t>Ground Floor, 145-155 King Street,</a:t>
                      </a:r>
                      <a:r>
                        <a:rPr lang="en-GB" sz="1000" b="1" kern="1200" dirty="0" smtClean="0">
                          <a:solidFill>
                            <a:schemeClr val="dk1"/>
                          </a:solidFill>
                          <a:effectLst/>
                          <a:latin typeface="+mn-lt"/>
                          <a:ea typeface="+mn-ea"/>
                          <a:cs typeface="+mn-cs"/>
                        </a:rPr>
                        <a:t/>
                      </a:r>
                      <a:br>
                        <a:rPr lang="en-GB" sz="1000" b="1" kern="1200" dirty="0" smtClean="0">
                          <a:solidFill>
                            <a:schemeClr val="dk1"/>
                          </a:solidFill>
                          <a:effectLst/>
                          <a:latin typeface="+mn-lt"/>
                          <a:ea typeface="+mn-ea"/>
                          <a:cs typeface="+mn-cs"/>
                        </a:rPr>
                      </a:br>
                      <a:r>
                        <a:rPr lang="en-GB" sz="1000" b="0" kern="1200" dirty="0" smtClean="0">
                          <a:solidFill>
                            <a:schemeClr val="dk1"/>
                          </a:solidFill>
                          <a:effectLst/>
                          <a:latin typeface="+mn-lt"/>
                          <a:ea typeface="+mn-ea"/>
                          <a:cs typeface="+mn-cs"/>
                        </a:rPr>
                        <a:t>Hammersmith, W6 9XY</a:t>
                      </a:r>
                      <a:r>
                        <a:rPr lang="en-GB" sz="1000" b="1" kern="1200" dirty="0" smtClean="0">
                          <a:solidFill>
                            <a:schemeClr val="dk1"/>
                          </a:solidFill>
                          <a:effectLst/>
                          <a:latin typeface="+mn-lt"/>
                          <a:ea typeface="+mn-ea"/>
                          <a:cs typeface="+mn-cs"/>
                        </a:rPr>
                        <a:t> </a:t>
                      </a:r>
                      <a:endParaRPr lang="en-GB" sz="1000" kern="1200" dirty="0" smtClean="0">
                        <a:solidFill>
                          <a:schemeClr val="dk1"/>
                        </a:solidFill>
                        <a:effectLst/>
                        <a:latin typeface="+mn-lt"/>
                        <a:ea typeface="+mn-ea"/>
                        <a:cs typeface="+mn-cs"/>
                      </a:endParaRPr>
                    </a:p>
                    <a:p>
                      <a:r>
                        <a:rPr lang="en-GB" sz="1000" b="1" kern="1200" dirty="0" smtClean="0">
                          <a:solidFill>
                            <a:schemeClr val="dk1"/>
                          </a:solidFill>
                          <a:effectLst/>
                          <a:latin typeface="+mn-lt"/>
                          <a:ea typeface="+mn-ea"/>
                          <a:cs typeface="+mn-cs"/>
                        </a:rPr>
                        <a:t>020 8753 4198</a:t>
                      </a:r>
                    </a:p>
                    <a:p>
                      <a:endParaRPr lang="en-GB" sz="1000" b="1" kern="1200" dirty="0" smtClean="0">
                        <a:solidFill>
                          <a:schemeClr val="dk1"/>
                        </a:solidFill>
                        <a:effectLst/>
                        <a:latin typeface="+mn-lt"/>
                        <a:ea typeface="+mn-ea"/>
                        <a:cs typeface="+mn-cs"/>
                      </a:endParaRPr>
                    </a:p>
                    <a:p>
                      <a:pPr lvl="0"/>
                      <a:r>
                        <a:rPr lang="en-GB" sz="1000" kern="1200" dirty="0" smtClean="0">
                          <a:solidFill>
                            <a:schemeClr val="dk1"/>
                          </a:solidFill>
                          <a:effectLst/>
                          <a:latin typeface="+mn-lt"/>
                          <a:ea typeface="+mn-ea"/>
                          <a:cs typeface="+mn-cs"/>
                        </a:rPr>
                        <a:t>St </a:t>
                      </a:r>
                      <a:r>
                        <a:rPr lang="en-GB" sz="1000" kern="1200" dirty="0" err="1" smtClean="0">
                          <a:solidFill>
                            <a:schemeClr val="dk1"/>
                          </a:solidFill>
                          <a:effectLst/>
                          <a:latin typeface="+mn-lt"/>
                          <a:ea typeface="+mn-ea"/>
                          <a:cs typeface="+mn-cs"/>
                        </a:rPr>
                        <a:t>Mungos</a:t>
                      </a:r>
                      <a:endParaRPr lang="en-GB" sz="1000"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Broadway Centre</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13 Market Lane</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Off Goldhawk Road</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Shepherds Bush</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W12 8EZ</a:t>
                      </a:r>
                    </a:p>
                    <a:p>
                      <a:pPr>
                        <a:lnSpc>
                          <a:spcPct val="115000"/>
                        </a:lnSpc>
                        <a:spcAft>
                          <a:spcPts val="0"/>
                        </a:spcAft>
                      </a:pPr>
                      <a:r>
                        <a:rPr lang="en-GB" sz="1000" dirty="0" smtClean="0">
                          <a:effectLst/>
                          <a:latin typeface="+mn-lt"/>
                        </a:rPr>
                        <a:t>Email: </a:t>
                      </a:r>
                      <a:r>
                        <a:rPr lang="en-GB" sz="1000" u="sng" dirty="0" smtClean="0">
                          <a:effectLst/>
                          <a:latin typeface="+mn-lt"/>
                          <a:hlinkClick r:id="rId2"/>
                        </a:rPr>
                        <a:t>Teamcentrehealth@mungos.org</a:t>
                      </a:r>
                      <a:endParaRPr lang="en-GB" sz="1000" dirty="0" smtClean="0">
                        <a:effectLst/>
                        <a:latin typeface="+mn-lt"/>
                      </a:endParaRPr>
                    </a:p>
                    <a:p>
                      <a:pPr>
                        <a:lnSpc>
                          <a:spcPct val="115000"/>
                        </a:lnSpc>
                        <a:spcAft>
                          <a:spcPts val="0"/>
                        </a:spcAft>
                      </a:pPr>
                      <a:r>
                        <a:rPr lang="en-GB" sz="1000" dirty="0" smtClean="0">
                          <a:effectLst/>
                          <a:latin typeface="+mn-lt"/>
                        </a:rPr>
                        <a:t> </a:t>
                      </a:r>
                    </a:p>
                    <a:p>
                      <a:pPr>
                        <a:lnSpc>
                          <a:spcPct val="115000"/>
                        </a:lnSpc>
                        <a:spcAft>
                          <a:spcPts val="0"/>
                        </a:spcAft>
                      </a:pPr>
                      <a:r>
                        <a:rPr lang="en-GB" sz="1000" dirty="0" smtClean="0">
                          <a:effectLst/>
                          <a:latin typeface="+mn-lt"/>
                        </a:rPr>
                        <a:t>Engagement Sessions on:</a:t>
                      </a:r>
                    </a:p>
                    <a:p>
                      <a:pPr>
                        <a:lnSpc>
                          <a:spcPct val="115000"/>
                        </a:lnSpc>
                        <a:spcAft>
                          <a:spcPts val="0"/>
                        </a:spcAft>
                      </a:pPr>
                      <a:r>
                        <a:rPr lang="en-GB" sz="1000" dirty="0" smtClean="0">
                          <a:effectLst/>
                          <a:latin typeface="+mn-lt"/>
                        </a:rPr>
                        <a:t>Mon, Wed, Thurs &amp; Fri from 10-11</a:t>
                      </a:r>
                    </a:p>
                    <a:p>
                      <a:pPr>
                        <a:lnSpc>
                          <a:spcPct val="115000"/>
                        </a:lnSpc>
                        <a:spcAft>
                          <a:spcPts val="0"/>
                        </a:spcAft>
                      </a:pPr>
                      <a:endParaRPr lang="en-GB" sz="1000" dirty="0" smtClean="0">
                        <a:effectLst/>
                        <a:latin typeface="+mn-lt"/>
                      </a:endParaRPr>
                    </a:p>
                    <a:p>
                      <a:pPr lvl="0"/>
                      <a:r>
                        <a:rPr lang="en-GB" sz="1000" kern="1200" dirty="0" err="1" smtClean="0">
                          <a:solidFill>
                            <a:schemeClr val="dk1"/>
                          </a:solidFill>
                          <a:effectLst/>
                          <a:latin typeface="+mn-lt"/>
                          <a:ea typeface="+mn-ea"/>
                          <a:cs typeface="+mn-cs"/>
                        </a:rPr>
                        <a:t>Streetlink</a:t>
                      </a:r>
                      <a:r>
                        <a:rPr lang="en-GB" sz="1000" kern="1200" dirty="0" smtClean="0">
                          <a:solidFill>
                            <a:schemeClr val="dk1"/>
                          </a:solidFill>
                          <a:effectLst/>
                          <a:latin typeface="+mn-lt"/>
                          <a:ea typeface="+mn-ea"/>
                          <a:cs typeface="+mn-cs"/>
                        </a:rPr>
                        <a:t> ( Support for Rough sleepers)</a:t>
                      </a:r>
                    </a:p>
                    <a:p>
                      <a:r>
                        <a:rPr lang="en-GB" sz="1000" u="sng" kern="1200" dirty="0" smtClean="0">
                          <a:solidFill>
                            <a:schemeClr val="dk1"/>
                          </a:solidFill>
                          <a:effectLst/>
                          <a:latin typeface="+mn-lt"/>
                          <a:ea typeface="+mn-ea"/>
                          <a:cs typeface="+mn-cs"/>
                          <a:hlinkClick r:id="rId3"/>
                        </a:rPr>
                        <a:t>www.streetlink.org</a:t>
                      </a:r>
                      <a:r>
                        <a:rPr lang="en-GB" sz="1000" kern="1200" dirty="0" smtClean="0">
                          <a:solidFill>
                            <a:schemeClr val="dk1"/>
                          </a:solidFill>
                          <a:effectLst/>
                          <a:latin typeface="+mn-lt"/>
                          <a:ea typeface="+mn-ea"/>
                          <a:cs typeface="+mn-cs"/>
                        </a:rPr>
                        <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0300 500 0914 (</a:t>
                      </a:r>
                      <a:r>
                        <a:rPr lang="en-GB" sz="1000" kern="1200" dirty="0" err="1" smtClean="0">
                          <a:solidFill>
                            <a:schemeClr val="dk1"/>
                          </a:solidFill>
                          <a:effectLst/>
                          <a:latin typeface="+mn-lt"/>
                          <a:ea typeface="+mn-ea"/>
                          <a:cs typeface="+mn-cs"/>
                        </a:rPr>
                        <a:t>streetlink</a:t>
                      </a:r>
                      <a:r>
                        <a:rPr lang="en-GB" sz="1000" kern="1200" dirty="0" smtClean="0">
                          <a:solidFill>
                            <a:schemeClr val="dk1"/>
                          </a:solidFill>
                          <a:effectLst/>
                          <a:latin typeface="+mn-lt"/>
                          <a:ea typeface="+mn-ea"/>
                          <a:cs typeface="+mn-cs"/>
                        </a:rPr>
                        <a:t> number)</a:t>
                      </a:r>
                    </a:p>
                    <a:p>
                      <a:pPr>
                        <a:lnSpc>
                          <a:spcPct val="115000"/>
                        </a:lnSpc>
                        <a:spcAft>
                          <a:spcPts val="0"/>
                        </a:spcAft>
                      </a:pPr>
                      <a:endParaRPr lang="en-GB" sz="1000" dirty="0">
                        <a:latin typeface="+mn-lt"/>
                      </a:endParaRPr>
                    </a:p>
                  </a:txBody>
                  <a:tcPr marL="29522" marR="29522" marT="0" marB="0"/>
                </a:tc>
              </a:tr>
              <a:tr h="955495">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latin typeface="+mn-lt"/>
                        </a:rPr>
                        <a:t>I am currently living with Domestic Violence in my home life and want to get out of this situation?</a:t>
                      </a:r>
                      <a:endParaRPr lang="en-GB" sz="1000" dirty="0" smtClean="0">
                        <a:effectLst/>
                        <a:latin typeface="+mn-lt"/>
                        <a:ea typeface="Calibri"/>
                        <a:cs typeface="Times New Roman"/>
                      </a:endParaRP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latin typeface="+mn-lt"/>
                        </a:rPr>
                        <a:t>In the first instance call the 24 hour Domestic Violence Freephone Helpline on 08082000247 who will seek out the closes refuge with a space.</a:t>
                      </a:r>
                      <a:endParaRPr lang="en-GB" sz="1000" dirty="0" smtClean="0">
                        <a:effectLst/>
                        <a:latin typeface="+mn-lt"/>
                        <a:ea typeface="Calibri"/>
                        <a:cs typeface="Times New Roman"/>
                      </a:endParaRPr>
                    </a:p>
                    <a:p>
                      <a:pPr marL="0" indent="0">
                        <a:buFont typeface="Arial" panose="020B0604020202020204" pitchFamily="34" charset="0"/>
                        <a:buNone/>
                      </a:pPr>
                      <a:endParaRPr lang="en-GB" sz="1000" dirty="0">
                        <a:latin typeface="+mn-lt"/>
                      </a:endParaRPr>
                    </a:p>
                  </a:txBody>
                  <a:tcPr marL="29522" marR="2952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Advance - Saving Lives, Changing Lives -  0208 741 7008</a:t>
                      </a:r>
                    </a:p>
                    <a:p>
                      <a:r>
                        <a:rPr lang="en-GB" sz="1000" kern="1200" dirty="0" smtClean="0">
                          <a:solidFill>
                            <a:schemeClr val="dk1"/>
                          </a:solidFill>
                          <a:effectLst/>
                          <a:latin typeface="+mn-lt"/>
                          <a:ea typeface="+mn-ea"/>
                          <a:cs typeface="+mn-cs"/>
                        </a:rPr>
                        <a:t>The Angelou Partnership 0808 8010660 </a:t>
                      </a:r>
                      <a:r>
                        <a:rPr lang="en-GB" sz="1000" u="sng" kern="1200" dirty="0" smtClean="0">
                          <a:solidFill>
                            <a:schemeClr val="dk1"/>
                          </a:solidFill>
                          <a:effectLst/>
                          <a:latin typeface="+mn-lt"/>
                          <a:ea typeface="+mn-ea"/>
                          <a:cs typeface="+mn-cs"/>
                          <a:hlinkClick r:id="rId4"/>
                        </a:rPr>
                        <a:t>www.angelou.org</a:t>
                      </a:r>
                      <a:endParaRPr lang="en-GB" sz="1000" dirty="0">
                        <a:latin typeface="+mn-lt"/>
                      </a:endParaRPr>
                    </a:p>
                  </a:txBody>
                  <a:tcPr marL="29522" marR="29522" marT="0" marB="0"/>
                </a:tc>
              </a:tr>
              <a:tr h="609995">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latin typeface="+mn-lt"/>
                        </a:rPr>
                        <a:t>I have previously lived with Domestic Violence and I am now living in a refuge.  Is there any support available?</a:t>
                      </a:r>
                      <a:endParaRPr lang="en-GB" sz="1000" dirty="0" smtClean="0">
                        <a:effectLst/>
                        <a:latin typeface="+mn-lt"/>
                        <a:ea typeface="Calibri"/>
                        <a:cs typeface="Times New Roman"/>
                      </a:endParaRP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latin typeface="+mn-lt"/>
                        </a:rPr>
                        <a:t>Offer the Easement period for Claimant to adjust to new living situation.</a:t>
                      </a:r>
                      <a:endParaRPr lang="en-GB" sz="1000" dirty="0" smtClean="0">
                        <a:effectLst/>
                        <a:latin typeface="+mn-lt"/>
                        <a:ea typeface="Calibri"/>
                        <a:cs typeface="Times New Roman"/>
                      </a:endParaRPr>
                    </a:p>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latin typeface="+mn-lt"/>
                        </a:rPr>
                        <a:t>Hestia run a local, supportive, peer led group session for survivors of domestic abuse.</a:t>
                      </a:r>
                      <a:endParaRPr lang="en-GB" sz="1000" dirty="0" smtClean="0">
                        <a:effectLst/>
                        <a:latin typeface="+mn-lt"/>
                        <a:ea typeface="Calibri"/>
                        <a:cs typeface="Times New Roman"/>
                      </a:endParaRP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a:lnSpc>
                          <a:spcPct val="130000"/>
                        </a:lnSpc>
                        <a:spcAft>
                          <a:spcPts val="0"/>
                        </a:spcAft>
                      </a:pPr>
                      <a:r>
                        <a:rPr lang="en-GB" sz="1000" dirty="0" smtClean="0">
                          <a:effectLst/>
                          <a:latin typeface="+mn-lt"/>
                        </a:rPr>
                        <a:t>Email: angeloureferral@hestia.org</a:t>
                      </a:r>
                    </a:p>
                    <a:p>
                      <a:pPr>
                        <a:lnSpc>
                          <a:spcPct val="115000"/>
                        </a:lnSpc>
                        <a:spcAft>
                          <a:spcPts val="0"/>
                        </a:spcAft>
                      </a:pPr>
                      <a:r>
                        <a:rPr lang="en-GB" sz="1000" dirty="0" smtClean="0">
                          <a:effectLst/>
                          <a:latin typeface="+mn-lt"/>
                        </a:rPr>
                        <a:t>Call:  (H&amp;F) 07800 923 894</a:t>
                      </a:r>
                      <a:endParaRPr lang="en-GB" sz="1000" dirty="0" smtClean="0">
                        <a:effectLst/>
                        <a:latin typeface="+mn-lt"/>
                        <a:ea typeface="Calibri"/>
                        <a:cs typeface="Times New Roman"/>
                      </a:endParaRPr>
                    </a:p>
                    <a:p>
                      <a:endParaRPr lang="en-GB" sz="1000" dirty="0">
                        <a:latin typeface="+mn-lt"/>
                      </a:endParaRPr>
                    </a:p>
                  </a:txBody>
                  <a:tcPr marL="29522" marR="29522" marT="0" marB="0"/>
                </a:tc>
              </a:tr>
            </a:tbl>
          </a:graphicData>
        </a:graphic>
      </p:graphicFrame>
      <p:sp>
        <p:nvSpPr>
          <p:cNvPr id="2" name="TextBox 1"/>
          <p:cNvSpPr txBox="1"/>
          <p:nvPr/>
        </p:nvSpPr>
        <p:spPr>
          <a:xfrm>
            <a:off x="2544859" y="80129"/>
            <a:ext cx="4023361" cy="400110"/>
          </a:xfrm>
          <a:prstGeom prst="rect">
            <a:avLst/>
          </a:prstGeom>
          <a:noFill/>
        </p:spPr>
        <p:txBody>
          <a:bodyPr wrap="square" rtlCol="0">
            <a:spAutoFit/>
          </a:bodyPr>
          <a:lstStyle/>
          <a:p>
            <a:pPr algn="ctr"/>
            <a:r>
              <a:rPr lang="en-GB" sz="2000" b="1" dirty="0" smtClean="0">
                <a:solidFill>
                  <a:schemeClr val="bg1"/>
                </a:solidFill>
              </a:rPr>
              <a:t>Complex Needs Scenarios </a:t>
            </a:r>
            <a:endParaRPr lang="en-GB" sz="2000" b="1" dirty="0">
              <a:solidFill>
                <a:schemeClr val="bg1"/>
              </a:solidFill>
            </a:endParaRPr>
          </a:p>
        </p:txBody>
      </p:sp>
      <p:pic>
        <p:nvPicPr>
          <p:cNvPr id="3" name="Picture 2"/>
          <p:cNvPicPr>
            <a:picLocks noChangeAspect="1"/>
          </p:cNvPicPr>
          <p:nvPr/>
        </p:nvPicPr>
        <p:blipFill>
          <a:blip r:embed="rId5"/>
          <a:stretch>
            <a:fillRect/>
          </a:stretch>
        </p:blipFill>
        <p:spPr>
          <a:xfrm>
            <a:off x="179940" y="0"/>
            <a:ext cx="1170533" cy="627942"/>
          </a:xfrm>
          <a:prstGeom prst="rect">
            <a:avLst/>
          </a:prstGeom>
        </p:spPr>
      </p:pic>
    </p:spTree>
    <p:extLst>
      <p:ext uri="{BB962C8B-B14F-4D97-AF65-F5344CB8AC3E}">
        <p14:creationId xmlns:p14="http://schemas.microsoft.com/office/powerpoint/2010/main" val="406564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1148965439"/>
              </p:ext>
            </p:extLst>
          </p:nvPr>
        </p:nvGraphicFramePr>
        <p:xfrm>
          <a:off x="0" y="-137668"/>
          <a:ext cx="9138863" cy="7291692"/>
        </p:xfrm>
        <a:graphic>
          <a:graphicData uri="http://schemas.openxmlformats.org/drawingml/2006/table">
            <a:tbl>
              <a:tblPr firstRow="1" firstCol="1" bandRow="1">
                <a:tableStyleId>{5C22544A-7EE6-4342-B048-85BDC9FD1C3A}</a:tableStyleId>
              </a:tblPr>
              <a:tblGrid>
                <a:gridCol w="3273230"/>
                <a:gridCol w="2273555"/>
                <a:gridCol w="1509623"/>
                <a:gridCol w="2082455"/>
              </a:tblGrid>
              <a:tr h="873983">
                <a:tc gridSpan="4">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792771">
                <a:tc gridSpan="4">
                  <a:txBody>
                    <a:bodyPr/>
                    <a:lstStyle/>
                    <a:p>
                      <a:pPr>
                        <a:lnSpc>
                          <a:spcPct val="107000"/>
                        </a:lnSpc>
                        <a:spcAft>
                          <a:spcPts val="0"/>
                        </a:spcAft>
                      </a:pPr>
                      <a:endParaRPr lang="en-GB" sz="1000" dirty="0" smtClean="0">
                        <a:solidFill>
                          <a:schemeClr val="tx1"/>
                        </a:solidFill>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329038">
                <a:tc>
                  <a:txBody>
                    <a:bodyPr/>
                    <a:lstStyle/>
                    <a:p>
                      <a:pPr algn="ctr">
                        <a:lnSpc>
                          <a:spcPct val="107000"/>
                        </a:lnSpc>
                        <a:spcAft>
                          <a:spcPts val="0"/>
                        </a:spcAft>
                      </a:pPr>
                      <a:r>
                        <a:rPr lang="en-GB" sz="1000" dirty="0" smtClean="0">
                          <a:effectLst/>
                        </a:rPr>
                        <a:t>Problem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Coach offers Support</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b="1" dirty="0" smtClean="0">
                          <a:solidFill>
                            <a:schemeClr val="tx1"/>
                          </a:solidFill>
                          <a:effectLst/>
                          <a:latin typeface="Arial"/>
                          <a:ea typeface="Calibri"/>
                        </a:rPr>
                        <a:t>Organisational details</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b="1" dirty="0" smtClean="0">
                          <a:solidFill>
                            <a:schemeClr val="tx1"/>
                          </a:solidFill>
                          <a:effectLst/>
                          <a:latin typeface="Arial"/>
                          <a:ea typeface="Calibri"/>
                        </a:rPr>
                        <a:t>Referral/Signposting</a:t>
                      </a:r>
                      <a:r>
                        <a:rPr lang="en-GB" sz="1000" b="1" baseline="0" dirty="0" smtClean="0">
                          <a:solidFill>
                            <a:schemeClr val="tx1"/>
                          </a:solidFill>
                          <a:effectLst/>
                          <a:latin typeface="Arial"/>
                          <a:ea typeface="Calibri"/>
                        </a:rPr>
                        <a:t> information</a:t>
                      </a:r>
                      <a:endParaRPr lang="en-GB" sz="1000" b="1" dirty="0">
                        <a:solidFill>
                          <a:schemeClr val="tx1"/>
                        </a:solidFill>
                        <a:effectLst/>
                        <a:latin typeface="Arial"/>
                        <a:ea typeface="Calibri"/>
                      </a:endParaRPr>
                    </a:p>
                  </a:txBody>
                  <a:tcPr marL="29522" marR="29522" marT="0" marB="0"/>
                </a:tc>
              </a:tr>
              <a:tr h="384744">
                <a:tc>
                  <a:txBody>
                    <a:bodyPr/>
                    <a:lstStyle/>
                    <a:p>
                      <a:pPr>
                        <a:lnSpc>
                          <a:spcPct val="115000"/>
                        </a:lnSpc>
                        <a:spcAft>
                          <a:spcPts val="0"/>
                        </a:spcAft>
                      </a:pPr>
                      <a:r>
                        <a:rPr lang="en-GB" sz="1000" dirty="0" smtClean="0">
                          <a:effectLst/>
                          <a:latin typeface="+mn-lt"/>
                        </a:rPr>
                        <a:t> </a:t>
                      </a:r>
                    </a:p>
                    <a:p>
                      <a:pPr>
                        <a:lnSpc>
                          <a:spcPct val="115000"/>
                        </a:lnSpc>
                        <a:spcAft>
                          <a:spcPts val="0"/>
                        </a:spcAft>
                      </a:pPr>
                      <a:r>
                        <a:rPr lang="en-GB" sz="1000" dirty="0" smtClean="0">
                          <a:effectLst/>
                          <a:latin typeface="+mn-lt"/>
                        </a:rPr>
                        <a:t>I am over 50 and would like some guidance on what to do next?</a:t>
                      </a:r>
                      <a:endParaRPr lang="en-GB" sz="1000" dirty="0" smtClean="0">
                        <a:effectLst/>
                        <a:latin typeface="+mn-lt"/>
                        <a:ea typeface="Calibri"/>
                        <a:cs typeface="Times New Roman"/>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aseline="0" dirty="0" smtClean="0">
                          <a:effectLst/>
                          <a:latin typeface="+mn-lt"/>
                          <a:ea typeface="Calibri"/>
                          <a:cs typeface="Times New Roman"/>
                        </a:rPr>
                        <a:t>Office Leads</a:t>
                      </a:r>
                      <a:endParaRPr lang="en-GB" sz="1000" dirty="0" smtClean="0">
                        <a:effectLst/>
                        <a:latin typeface="+mn-lt"/>
                        <a:ea typeface="Calibri"/>
                        <a:cs typeface="Times New Roman"/>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latin typeface="+mn-lt"/>
                        </a:rPr>
                        <a:t>Mentoring Scheme run by CIPD for up to 6 1-2-1 sessions.</a:t>
                      </a:r>
                      <a:endParaRPr lang="en-GB" sz="1000" dirty="0" smtClean="0">
                        <a:effectLst/>
                        <a:latin typeface="+mn-lt"/>
                        <a:ea typeface="Calibri"/>
                        <a:cs typeface="Times New Roman"/>
                      </a:endParaRP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a:lnSpc>
                          <a:spcPct val="115000"/>
                        </a:lnSpc>
                        <a:spcAft>
                          <a:spcPts val="0"/>
                        </a:spcAft>
                      </a:pPr>
                      <a:r>
                        <a:rPr lang="en-GB" sz="1000" dirty="0" smtClean="0">
                          <a:latin typeface="+mn-lt"/>
                        </a:rPr>
                        <a:t>Register online at </a:t>
                      </a:r>
                      <a:r>
                        <a:rPr lang="en-GB" sz="1000" dirty="0" smtClean="0">
                          <a:latin typeface="+mn-lt"/>
                          <a:hlinkClick r:id="rId2"/>
                        </a:rPr>
                        <a:t>www.cipd.com</a:t>
                      </a:r>
                      <a:endParaRPr lang="en-GB" sz="1000" dirty="0" smtClean="0">
                        <a:latin typeface="+mn-lt"/>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Open Age:</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0208 960 4853</a:t>
                      </a:r>
                    </a:p>
                    <a:p>
                      <a:pPr marL="0" marR="0" lvl="0" indent="0" algn="l" defTabSz="914400" rtl="0" eaLnBrk="1" fontAlgn="auto" latinLnBrk="0" hangingPunct="1">
                        <a:lnSpc>
                          <a:spcPct val="115000"/>
                        </a:lnSpc>
                        <a:spcBef>
                          <a:spcPts val="0"/>
                        </a:spcBef>
                        <a:spcAft>
                          <a:spcPts val="0"/>
                        </a:spcAft>
                        <a:buClrTx/>
                        <a:buSzTx/>
                        <a:buFontTx/>
                        <a:buNone/>
                        <a:tabLst/>
                        <a:defRPr/>
                      </a:pPr>
                      <a:endParaRPr lang="en-GB" sz="1000" dirty="0" smtClean="0">
                        <a:latin typeface="+mn-lt"/>
                      </a:endParaRPr>
                    </a:p>
                    <a:p>
                      <a:pPr lvl="0"/>
                      <a:r>
                        <a:rPr lang="en-GB" sz="1000" kern="1200" dirty="0" smtClean="0">
                          <a:solidFill>
                            <a:schemeClr val="dk1"/>
                          </a:solidFill>
                          <a:effectLst/>
                          <a:latin typeface="+mn-lt"/>
                          <a:ea typeface="+mn-ea"/>
                          <a:cs typeface="+mn-cs"/>
                        </a:rPr>
                        <a:t>Reed in Partnership </a:t>
                      </a:r>
                    </a:p>
                    <a:p>
                      <a:r>
                        <a:rPr lang="en-GB" sz="1000" kern="1200" dirty="0" smtClean="0">
                          <a:solidFill>
                            <a:schemeClr val="dk1"/>
                          </a:solidFill>
                          <a:effectLst/>
                          <a:latin typeface="+mn-lt"/>
                          <a:ea typeface="+mn-ea"/>
                          <a:cs typeface="+mn-cs"/>
                        </a:rPr>
                        <a:t>Chandelier Building, 8 Scrubs Lane, London </a:t>
                      </a:r>
                    </a:p>
                    <a:p>
                      <a:r>
                        <a:rPr lang="en-GB" sz="1000" kern="1200" dirty="0" smtClean="0">
                          <a:solidFill>
                            <a:schemeClr val="dk1"/>
                          </a:solidFill>
                          <a:effectLst/>
                          <a:latin typeface="+mn-lt"/>
                          <a:ea typeface="+mn-ea"/>
                          <a:cs typeface="+mn-cs"/>
                        </a:rPr>
                        <a:t>NW10 6RB</a:t>
                      </a:r>
                      <a:r>
                        <a:rPr lang="en-GB" sz="1000" b="1" kern="1200" dirty="0" smtClean="0">
                          <a:solidFill>
                            <a:schemeClr val="dk1"/>
                          </a:solidFill>
                          <a:effectLst/>
                          <a:latin typeface="+mn-lt"/>
                          <a:ea typeface="+mn-ea"/>
                          <a:cs typeface="+mn-cs"/>
                        </a:rPr>
                        <a:t>  </a:t>
                      </a:r>
                      <a:endParaRPr lang="en-GB" sz="1000"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0208 885 9895</a:t>
                      </a:r>
                      <a:endParaRPr lang="en-GB" sz="1000" dirty="0">
                        <a:latin typeface="+mn-lt"/>
                      </a:endParaRPr>
                    </a:p>
                  </a:txBody>
                  <a:tcPr marL="29522" marR="29522" marT="0" marB="0"/>
                </a:tc>
              </a:tr>
              <a:tr h="577401">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rPr>
                        <a:t>I have an alcohol problem and would like some support in addressing it?</a:t>
                      </a:r>
                      <a:endParaRPr lang="en-GB" sz="1000" dirty="0" smtClean="0">
                        <a:effectLst/>
                        <a:latin typeface="Arial"/>
                        <a:ea typeface="Calibri"/>
                        <a:cs typeface="Times New Roman"/>
                      </a:endParaRPr>
                    </a:p>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rPr>
                        <a:t>Offer 1-2-1 support with Change Grow Live</a:t>
                      </a:r>
                    </a:p>
                    <a:p>
                      <a:pPr marL="171450" indent="-171450">
                        <a:buFont typeface="Arial" panose="020B0604020202020204" pitchFamily="34" charset="0"/>
                        <a:buChar char="•"/>
                      </a:pPr>
                      <a:endParaRPr lang="en-GB" sz="1000" baseline="0" dirty="0" smtClean="0"/>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rPr>
                        <a:t>1-2-1 service run from Shepherds Bush Jobcentre ever 2 weeks on a Tuesday.</a:t>
                      </a:r>
                    </a:p>
                    <a:p>
                      <a:pPr marL="0" indent="0">
                        <a:buFont typeface="Arial" panose="020B0604020202020204" pitchFamily="34" charset="0"/>
                        <a:buNone/>
                      </a:pPr>
                      <a:endParaRPr lang="en-GB" sz="1000" dirty="0" smtClean="0"/>
                    </a:p>
                    <a:p>
                      <a:pPr marL="0" indent="0">
                        <a:buFont typeface="Arial" panose="020B0604020202020204" pitchFamily="34" charset="0"/>
                        <a:buNone/>
                      </a:pPr>
                      <a:r>
                        <a:rPr lang="en-GB" sz="1000" dirty="0" smtClean="0"/>
                        <a:t>Another organisation:</a:t>
                      </a:r>
                    </a:p>
                    <a:p>
                      <a:pPr marL="0" indent="0">
                        <a:buFont typeface="Arial" panose="020B0604020202020204" pitchFamily="34" charset="0"/>
                        <a:buNone/>
                      </a:pPr>
                      <a:endParaRPr lang="en-GB" sz="1000" dirty="0" smtClean="0"/>
                    </a:p>
                    <a:p>
                      <a:pPr marL="0" indent="0">
                        <a:buFont typeface="Arial" panose="020B0604020202020204" pitchFamily="34" charset="0"/>
                        <a:buNone/>
                      </a:pPr>
                      <a:endParaRPr lang="en-GB" sz="1000" dirty="0" smtClean="0"/>
                    </a:p>
                    <a:p>
                      <a:pPr marL="0" indent="0">
                        <a:buFont typeface="Arial" panose="020B0604020202020204" pitchFamily="34" charset="0"/>
                        <a:buNone/>
                      </a:pPr>
                      <a:endParaRPr lang="en-GB" sz="10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kern="1200" dirty="0" smtClean="0">
                          <a:solidFill>
                            <a:schemeClr val="dk1"/>
                          </a:solidFill>
                          <a:effectLst/>
                          <a:latin typeface="+mn-lt"/>
                          <a:ea typeface="+mn-ea"/>
                          <a:cs typeface="+mn-cs"/>
                        </a:rPr>
                        <a:t>Drug &amp; Alcohol Wellbeing Service (DAWS)</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Turning Point &amp; Blenheim</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370 – 376 Uxbridge Road |  London W12 8LH</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T: 020 8740 6815</a:t>
                      </a:r>
                    </a:p>
                    <a:p>
                      <a:pPr marL="0" indent="0">
                        <a:buFont typeface="Arial" panose="020B0604020202020204" pitchFamily="34" charset="0"/>
                        <a:buNone/>
                      </a:pPr>
                      <a:endParaRPr lang="en-GB" sz="1000" dirty="0"/>
                    </a:p>
                  </a:txBody>
                  <a:tcPr marL="29522" marR="29522" marT="0" marB="0"/>
                </a:tc>
                <a:tc>
                  <a:txBody>
                    <a:bodyPr/>
                    <a:lstStyle/>
                    <a:p>
                      <a:pPr>
                        <a:lnSpc>
                          <a:spcPct val="115000"/>
                        </a:lnSpc>
                        <a:spcAft>
                          <a:spcPts val="0"/>
                        </a:spcAft>
                      </a:pPr>
                      <a:r>
                        <a:rPr lang="en-GB" sz="1000" dirty="0" smtClean="0">
                          <a:effectLst/>
                        </a:rPr>
                        <a:t>To support claimants from across the Hammersmith and Fulham borough who require support with their alcohol misuse.</a:t>
                      </a:r>
                    </a:p>
                    <a:p>
                      <a:pPr>
                        <a:lnSpc>
                          <a:spcPct val="115000"/>
                        </a:lnSpc>
                        <a:spcAft>
                          <a:spcPts val="0"/>
                        </a:spcAft>
                      </a:pPr>
                      <a:r>
                        <a:rPr lang="en-GB" sz="1000" dirty="0" smtClean="0">
                          <a:effectLst/>
                        </a:rPr>
                        <a:t>Claimants can be referred directly by a coach or self refer.</a:t>
                      </a:r>
                    </a:p>
                    <a:p>
                      <a:pPr>
                        <a:lnSpc>
                          <a:spcPct val="115000"/>
                        </a:lnSpc>
                        <a:spcAft>
                          <a:spcPts val="0"/>
                        </a:spcAft>
                      </a:pPr>
                      <a:r>
                        <a:rPr lang="en-GB" sz="1000" dirty="0" smtClean="0">
                          <a:effectLst/>
                        </a:rPr>
                        <a:t>Referral process:</a:t>
                      </a:r>
                    </a:p>
                    <a:p>
                      <a:pPr marL="342900" lvl="0" indent="-342900">
                        <a:lnSpc>
                          <a:spcPct val="115000"/>
                        </a:lnSpc>
                        <a:spcAft>
                          <a:spcPts val="0"/>
                        </a:spcAft>
                        <a:buFont typeface="+mj-lt"/>
                        <a:buAutoNum type="arabicPeriod"/>
                      </a:pPr>
                      <a:r>
                        <a:rPr lang="en-GB" sz="1000" dirty="0" smtClean="0">
                          <a:effectLst/>
                        </a:rPr>
                        <a:t>Complete the </a:t>
                      </a:r>
                      <a:r>
                        <a:rPr lang="en-GB" sz="1000" u="sng" dirty="0" smtClean="0">
                          <a:effectLst/>
                          <a:hlinkClick r:id="rId3"/>
                        </a:rPr>
                        <a:t>TPR1</a:t>
                      </a:r>
                      <a:r>
                        <a:rPr lang="en-GB" sz="1000" dirty="0" smtClean="0">
                          <a:effectLst/>
                        </a:rPr>
                        <a:t> form.  Click </a:t>
                      </a:r>
                      <a:r>
                        <a:rPr lang="en-GB" sz="1000" u="sng" dirty="0" smtClean="0">
                          <a:effectLst/>
                          <a:hlinkClick r:id="rId3"/>
                        </a:rPr>
                        <a:t>here</a:t>
                      </a:r>
                      <a:endParaRPr lang="en-GB" sz="1000" dirty="0" smtClean="0">
                        <a:effectLst/>
                      </a:endParaRPr>
                    </a:p>
                    <a:p>
                      <a:pPr marL="342900" lvl="0" indent="-342900">
                        <a:lnSpc>
                          <a:spcPct val="115000"/>
                        </a:lnSpc>
                        <a:spcAft>
                          <a:spcPts val="0"/>
                        </a:spcAft>
                        <a:buFont typeface="+mj-lt"/>
                        <a:buAutoNum type="arabicPeriod"/>
                      </a:pPr>
                      <a:r>
                        <a:rPr lang="en-GB" sz="1000" dirty="0" smtClean="0">
                          <a:effectLst/>
                        </a:rPr>
                        <a:t>Call CGL on 08000 147 440 to book an appointment which will be held at Shepherds Bush Jobcentre.</a:t>
                      </a:r>
                    </a:p>
                    <a:p>
                      <a:pPr marL="342900" lvl="0" indent="-342900">
                        <a:lnSpc>
                          <a:spcPct val="115000"/>
                        </a:lnSpc>
                        <a:spcAft>
                          <a:spcPts val="0"/>
                        </a:spcAft>
                        <a:buFont typeface="+mj-lt"/>
                        <a:buAutoNum type="arabicPeriod"/>
                      </a:pPr>
                      <a:r>
                        <a:rPr lang="en-GB" sz="1000" dirty="0" smtClean="0">
                          <a:effectLst/>
                        </a:rPr>
                        <a:t>Fax the completed form to the secure number 020 7760 6464</a:t>
                      </a:r>
                      <a:endParaRPr lang="en-GB" sz="1000" dirty="0"/>
                    </a:p>
                  </a:txBody>
                  <a:tcPr marL="29522" marR="29522" marT="0" marB="0"/>
                </a:tc>
              </a:tr>
              <a:tr h="609995">
                <a:tc>
                  <a:txBody>
                    <a:bodyPr/>
                    <a:lstStyle/>
                    <a:p>
                      <a:pPr marL="0" indent="0">
                        <a:lnSpc>
                          <a:spcPct val="107000"/>
                        </a:lnSpc>
                        <a:spcAft>
                          <a:spcPts val="0"/>
                        </a:spcAft>
                        <a:buFont typeface="Arial" panose="020B0604020202020204" pitchFamily="34" charset="0"/>
                        <a:buNone/>
                      </a:pPr>
                      <a:r>
                        <a:rPr lang="en-GB" sz="1000" dirty="0" smtClean="0">
                          <a:effectLst/>
                        </a:rPr>
                        <a:t>I am a care leaver and would like some support in finding direction or a course with bespoke support?</a:t>
                      </a:r>
                      <a:endParaRPr lang="en-GB" sz="1000" baseline="0" dirty="0" smtClean="0">
                        <a:effectLst/>
                        <a:latin typeface="Arial"/>
                        <a:ea typeface="Calibri"/>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dirty="0" smtClean="0">
                        <a:effectLst/>
                        <a:latin typeface="Arial"/>
                        <a:ea typeface="Calibri"/>
                        <a:cs typeface="Times New Roman"/>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rPr>
                        <a:t>Drive Forward Foundation offer 1-2-1 support and run courses designed specifically for care leavers.</a:t>
                      </a:r>
                      <a:endParaRPr lang="en-GB" sz="1000" dirty="0" smtClean="0">
                        <a:effectLst/>
                        <a:latin typeface="Aria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dirty="0" smtClean="0">
                        <a:effectLst/>
                        <a:latin typeface="Arial"/>
                        <a:ea typeface="Calibri"/>
                        <a:cs typeface="Times New Roman"/>
                      </a:endParaRPr>
                    </a:p>
                  </a:txBody>
                  <a:tcPr marL="29522" marR="29522" marT="0" marB="0"/>
                </a:tc>
                <a:tc>
                  <a:txBody>
                    <a:bodyPr/>
                    <a:lstStyle/>
                    <a:p>
                      <a:pPr marL="0" marR="0" indent="0" algn="l" defTabSz="914400" rtl="0" eaLnBrk="1" fontAlgn="auto" latinLnBrk="0" hangingPunct="1">
                        <a:lnSpc>
                          <a:spcPct val="130000"/>
                        </a:lnSpc>
                        <a:spcBef>
                          <a:spcPts val="0"/>
                        </a:spcBef>
                        <a:spcAft>
                          <a:spcPts val="0"/>
                        </a:spcAft>
                        <a:buClrTx/>
                        <a:buSzTx/>
                        <a:buFontTx/>
                        <a:buNone/>
                        <a:tabLst/>
                        <a:defRPr/>
                      </a:pPr>
                      <a:r>
                        <a:rPr lang="en-GB" sz="1000" dirty="0" smtClean="0">
                          <a:effectLst/>
                        </a:rPr>
                        <a:t>visit the website at </a:t>
                      </a:r>
                      <a:r>
                        <a:rPr lang="en-GB" sz="1000" u="sng" dirty="0" smtClean="0">
                          <a:effectLst/>
                          <a:hlinkClick r:id="rId4"/>
                        </a:rPr>
                        <a:t>here</a:t>
                      </a:r>
                      <a:endParaRPr lang="en-GB" sz="1000" u="sng" dirty="0" smtClean="0">
                        <a:effectLst/>
                      </a:endParaRPr>
                    </a:p>
                    <a:p>
                      <a:pPr marL="0" marR="0" indent="0" algn="l" defTabSz="914400" rtl="0" eaLnBrk="1" fontAlgn="auto" latinLnBrk="0" hangingPunct="1">
                        <a:lnSpc>
                          <a:spcPct val="130000"/>
                        </a:lnSpc>
                        <a:spcBef>
                          <a:spcPts val="0"/>
                        </a:spcBef>
                        <a:spcAft>
                          <a:spcPts val="0"/>
                        </a:spcAft>
                        <a:buClrTx/>
                        <a:buSzTx/>
                        <a:buFontTx/>
                        <a:buNone/>
                        <a:tabLst/>
                        <a:defRPr/>
                      </a:pPr>
                      <a:endParaRPr lang="en-GB" sz="1000" dirty="0" smtClean="0">
                        <a:effectLst/>
                      </a:endParaRPr>
                    </a:p>
                    <a:p>
                      <a:pPr lvl="0"/>
                      <a:r>
                        <a:rPr lang="en-GB" sz="1000" kern="1200" dirty="0" smtClean="0">
                          <a:solidFill>
                            <a:schemeClr val="dk1"/>
                          </a:solidFill>
                          <a:effectLst/>
                          <a:latin typeface="+mn-lt"/>
                          <a:ea typeface="+mn-ea"/>
                          <a:cs typeface="+mn-cs"/>
                        </a:rPr>
                        <a:t>Children's Rights Service</a:t>
                      </a:r>
                    </a:p>
                    <a:p>
                      <a:r>
                        <a:rPr lang="en-GB" sz="1000" u="sng" kern="1200" dirty="0" smtClean="0">
                          <a:solidFill>
                            <a:schemeClr val="dk1"/>
                          </a:solidFill>
                          <a:effectLst/>
                          <a:latin typeface="+mn-lt"/>
                          <a:ea typeface="+mn-ea"/>
                          <a:cs typeface="+mn-cs"/>
                          <a:hlinkClick r:id="rId5"/>
                        </a:rPr>
                        <a:t>childrensrights@lbhf.gov.uk</a:t>
                      </a:r>
                      <a:endParaRPr lang="en-GB" sz="1000"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Telephone: 020 8600 3340</a:t>
                      </a:r>
                    </a:p>
                    <a:p>
                      <a:r>
                        <a:rPr lang="en-GB" sz="1000" kern="1200" dirty="0" smtClean="0">
                          <a:solidFill>
                            <a:schemeClr val="dk1"/>
                          </a:solidFill>
                          <a:effectLst/>
                          <a:latin typeface="+mn-lt"/>
                          <a:ea typeface="+mn-ea"/>
                          <a:cs typeface="+mn-cs"/>
                        </a:rPr>
                        <a:t>                   0500 235 844</a:t>
                      </a:r>
                    </a:p>
                    <a:p>
                      <a:pPr>
                        <a:lnSpc>
                          <a:spcPct val="130000"/>
                        </a:lnSpc>
                        <a:spcAft>
                          <a:spcPts val="0"/>
                        </a:spcAft>
                      </a:pPr>
                      <a:endParaRPr lang="en-GB" sz="1000" dirty="0" smtClean="0">
                        <a:effectLst/>
                        <a:latin typeface="Arial"/>
                        <a:ea typeface="Calibri"/>
                        <a:cs typeface="Times New Roman"/>
                      </a:endParaRPr>
                    </a:p>
                  </a:txBody>
                  <a:tcPr marL="29522" marR="29522" marT="0" marB="0"/>
                </a:tc>
              </a:tr>
            </a:tbl>
          </a:graphicData>
        </a:graphic>
      </p:graphicFrame>
      <p:sp>
        <p:nvSpPr>
          <p:cNvPr id="2" name="TextBox 1"/>
          <p:cNvSpPr txBox="1"/>
          <p:nvPr/>
        </p:nvSpPr>
        <p:spPr>
          <a:xfrm>
            <a:off x="2544859" y="205774"/>
            <a:ext cx="4023361" cy="400110"/>
          </a:xfrm>
          <a:prstGeom prst="rect">
            <a:avLst/>
          </a:prstGeom>
          <a:noFill/>
        </p:spPr>
        <p:txBody>
          <a:bodyPr wrap="square" rtlCol="0">
            <a:spAutoFit/>
          </a:bodyPr>
          <a:lstStyle/>
          <a:p>
            <a:r>
              <a:rPr lang="en-GB" sz="2000" b="1" dirty="0" smtClean="0">
                <a:solidFill>
                  <a:schemeClr val="bg1"/>
                </a:solidFill>
              </a:rPr>
              <a:t>Complex Needs Scenarios	 </a:t>
            </a:r>
            <a:endParaRPr lang="en-GB" sz="2000" b="1" dirty="0">
              <a:solidFill>
                <a:schemeClr val="bg1"/>
              </a:solidFill>
            </a:endParaRPr>
          </a:p>
        </p:txBody>
      </p:sp>
      <p:pic>
        <p:nvPicPr>
          <p:cNvPr id="3" name="Picture 2"/>
          <p:cNvPicPr>
            <a:picLocks noChangeAspect="1"/>
          </p:cNvPicPr>
          <p:nvPr/>
        </p:nvPicPr>
        <p:blipFill>
          <a:blip r:embed="rId6"/>
          <a:stretch>
            <a:fillRect/>
          </a:stretch>
        </p:blipFill>
        <p:spPr>
          <a:xfrm>
            <a:off x="179941" y="160073"/>
            <a:ext cx="1170533" cy="627942"/>
          </a:xfrm>
          <a:prstGeom prst="rect">
            <a:avLst/>
          </a:prstGeom>
        </p:spPr>
      </p:pic>
    </p:spTree>
    <p:extLst>
      <p:ext uri="{BB962C8B-B14F-4D97-AF65-F5344CB8AC3E}">
        <p14:creationId xmlns:p14="http://schemas.microsoft.com/office/powerpoint/2010/main" val="1604838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2555714223"/>
              </p:ext>
            </p:extLst>
          </p:nvPr>
        </p:nvGraphicFramePr>
        <p:xfrm>
          <a:off x="17252" y="-137668"/>
          <a:ext cx="9121610" cy="7038800"/>
        </p:xfrm>
        <a:graphic>
          <a:graphicData uri="http://schemas.openxmlformats.org/drawingml/2006/table">
            <a:tbl>
              <a:tblPr firstRow="1" firstCol="1" bandRow="1">
                <a:tableStyleId>{5C22544A-7EE6-4342-B048-85BDC9FD1C3A}</a:tableStyleId>
              </a:tblPr>
              <a:tblGrid>
                <a:gridCol w="3255977"/>
                <a:gridCol w="2446083"/>
                <a:gridCol w="1483744"/>
                <a:gridCol w="1935806"/>
              </a:tblGrid>
              <a:tr h="873983">
                <a:tc gridSpan="4">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792771">
                <a:tc gridSpan="4">
                  <a:txBody>
                    <a:bodyPr/>
                    <a:lstStyle/>
                    <a:p>
                      <a:pPr>
                        <a:lnSpc>
                          <a:spcPct val="107000"/>
                        </a:lnSpc>
                        <a:spcAft>
                          <a:spcPts val="0"/>
                        </a:spcAft>
                      </a:pPr>
                      <a:endParaRPr lang="en-GB" sz="1000" dirty="0" smtClean="0">
                        <a:solidFill>
                          <a:schemeClr val="tx1"/>
                        </a:solidFill>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329038">
                <a:tc>
                  <a:txBody>
                    <a:bodyPr/>
                    <a:lstStyle/>
                    <a:p>
                      <a:pPr algn="ctr">
                        <a:lnSpc>
                          <a:spcPct val="107000"/>
                        </a:lnSpc>
                        <a:spcAft>
                          <a:spcPts val="0"/>
                        </a:spcAft>
                      </a:pPr>
                      <a:r>
                        <a:rPr lang="en-GB" sz="1000" dirty="0" smtClean="0">
                          <a:effectLst/>
                        </a:rPr>
                        <a:t>Problem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Coach offers Support</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b="1" dirty="0" smtClean="0">
                          <a:solidFill>
                            <a:schemeClr val="tx1"/>
                          </a:solidFill>
                          <a:effectLst/>
                          <a:latin typeface="Arial"/>
                          <a:ea typeface="Calibri"/>
                        </a:rPr>
                        <a:t>Organisational details</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b="1" dirty="0" smtClean="0">
                          <a:solidFill>
                            <a:schemeClr val="tx1"/>
                          </a:solidFill>
                          <a:effectLst/>
                          <a:latin typeface="Arial"/>
                          <a:ea typeface="Calibri"/>
                        </a:rPr>
                        <a:t>Referral/Signposting</a:t>
                      </a:r>
                      <a:r>
                        <a:rPr lang="en-GB" sz="1000" b="1" baseline="0" dirty="0" smtClean="0">
                          <a:solidFill>
                            <a:schemeClr val="tx1"/>
                          </a:solidFill>
                          <a:effectLst/>
                          <a:latin typeface="Arial"/>
                          <a:ea typeface="Calibri"/>
                        </a:rPr>
                        <a:t> information</a:t>
                      </a:r>
                      <a:endParaRPr lang="en-GB" sz="1000" b="1" dirty="0">
                        <a:solidFill>
                          <a:schemeClr val="tx1"/>
                        </a:solidFill>
                        <a:effectLst/>
                        <a:latin typeface="Arial"/>
                        <a:ea typeface="Calibri"/>
                      </a:endParaRPr>
                    </a:p>
                  </a:txBody>
                  <a:tcPr marL="29522" marR="29522" marT="0" marB="0"/>
                </a:tc>
              </a:tr>
              <a:tr h="94022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rPr>
                        <a:t>I have been out of work for a long time because of (</a:t>
                      </a:r>
                      <a:r>
                        <a:rPr lang="en-GB" sz="1000" dirty="0" err="1" smtClean="0">
                          <a:effectLst/>
                        </a:rPr>
                        <a:t>eg</a:t>
                      </a:r>
                      <a:r>
                        <a:rPr lang="en-GB" sz="1000" dirty="0" smtClean="0">
                          <a:effectLst/>
                        </a:rPr>
                        <a:t> ill health) and I need to build my confidence to go back to work?</a:t>
                      </a:r>
                      <a:endParaRPr lang="en-GB" sz="1000" dirty="0" smtClean="0">
                        <a:effectLst/>
                        <a:latin typeface="Arial"/>
                        <a:ea typeface="Calibri"/>
                        <a:cs typeface="Times New Roman"/>
                      </a:endParaRP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rPr>
                        <a:t>City of Westminster College run an introduction to their Stepping Stones Course in house ever 6 weeks.</a:t>
                      </a:r>
                      <a:endParaRPr lang="en-GB" sz="1000" dirty="0" smtClean="0">
                        <a:effectLst/>
                        <a:latin typeface="Arial"/>
                        <a:ea typeface="Calibri"/>
                        <a:cs typeface="Times New Roman"/>
                      </a:endParaRPr>
                    </a:p>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a:lnSpc>
                          <a:spcPct val="115000"/>
                        </a:lnSpc>
                        <a:spcAft>
                          <a:spcPts val="0"/>
                        </a:spcAft>
                      </a:pPr>
                      <a:r>
                        <a:rPr lang="en-GB" sz="1000" dirty="0" smtClean="0">
                          <a:effectLst/>
                        </a:rPr>
                        <a:t>Stepping Stones is a light touch 6 week course that works on Confidence, Motivation, Routine, Healthy Diet and Debt Management.</a:t>
                      </a:r>
                    </a:p>
                    <a:p>
                      <a:pPr>
                        <a:lnSpc>
                          <a:spcPct val="115000"/>
                        </a:lnSpc>
                        <a:spcAft>
                          <a:spcPts val="0"/>
                        </a:spcAft>
                      </a:pPr>
                      <a:r>
                        <a:rPr lang="en-GB" sz="1000" dirty="0" smtClean="0">
                          <a:effectLst/>
                        </a:rPr>
                        <a:t> </a:t>
                      </a:r>
                    </a:p>
                    <a:p>
                      <a:pPr>
                        <a:lnSpc>
                          <a:spcPct val="115000"/>
                        </a:lnSpc>
                        <a:spcAft>
                          <a:spcPts val="0"/>
                        </a:spcAft>
                      </a:pPr>
                      <a:r>
                        <a:rPr lang="en-GB" sz="1000" dirty="0" smtClean="0">
                          <a:effectLst/>
                        </a:rPr>
                        <a:t>The intro is run at Shepherds Bush office and will give Claimants a taster before starting the full course.</a:t>
                      </a: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dirty="0" smtClean="0">
                          <a:effectLst/>
                        </a:rPr>
                        <a:t>Either refer directly to the next taster session or book to see </a:t>
                      </a:r>
                      <a:r>
                        <a:rPr lang="en-GB" sz="1000" dirty="0" err="1" smtClean="0">
                          <a:effectLst/>
                        </a:rPr>
                        <a:t>Irida</a:t>
                      </a:r>
                      <a:r>
                        <a:rPr lang="en-GB" sz="1000" dirty="0" smtClean="0">
                          <a:effectLst/>
                        </a:rPr>
                        <a:t> from City of Westminster College for a 1-2-1 on a Wednesday Afternoon.</a:t>
                      </a:r>
                      <a:endParaRPr lang="en-GB" sz="1000" dirty="0" smtClean="0">
                        <a:effectLst/>
                        <a:latin typeface="Arial"/>
                        <a:ea typeface="Calibri"/>
                        <a:cs typeface="Times New Roman"/>
                      </a:endParaRPr>
                    </a:p>
                    <a:p>
                      <a:pPr>
                        <a:lnSpc>
                          <a:spcPct val="115000"/>
                        </a:lnSpc>
                        <a:spcAft>
                          <a:spcPts val="0"/>
                        </a:spcAft>
                      </a:pPr>
                      <a:endParaRPr lang="en-GB" sz="1000" dirty="0">
                        <a:latin typeface="+mn-lt"/>
                      </a:endParaRPr>
                    </a:p>
                  </a:txBody>
                  <a:tcPr marL="29522" marR="29522" marT="0" marB="0"/>
                </a:tc>
              </a:tr>
              <a:tr h="798524">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latin typeface="+mn-lt"/>
                        </a:rPr>
                        <a:t>I have a mental health disability and require additional support in looking for work and/or training?</a:t>
                      </a: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latin typeface="+mn-lt"/>
                        </a:rPr>
                        <a:t>Project reach is a local joint venture between Mind and Action on </a:t>
                      </a:r>
                      <a:r>
                        <a:rPr lang="en-GB" sz="1000" dirty="0" err="1" smtClean="0">
                          <a:effectLst/>
                          <a:latin typeface="+mn-lt"/>
                        </a:rPr>
                        <a:t>Disabiliy</a:t>
                      </a:r>
                      <a:r>
                        <a:rPr lang="en-GB" sz="1000" dirty="0" smtClean="0">
                          <a:effectLst/>
                          <a:latin typeface="+mn-lt"/>
                        </a:rPr>
                        <a:t> to offer bespoke support to claimants in this situation.</a:t>
                      </a:r>
                      <a:endParaRPr lang="en-GB" sz="1000" dirty="0" smtClean="0">
                        <a:effectLst/>
                        <a:latin typeface="+mn-lt"/>
                        <a:ea typeface="Calibri"/>
                        <a:cs typeface="Times New Roman"/>
                      </a:endParaRP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a:lnSpc>
                          <a:spcPct val="130000"/>
                        </a:lnSpc>
                        <a:spcAft>
                          <a:spcPts val="0"/>
                        </a:spcAft>
                      </a:pPr>
                      <a:r>
                        <a:rPr lang="en-GB" sz="1000" dirty="0" smtClean="0">
                          <a:effectLst/>
                          <a:latin typeface="+mn-lt"/>
                        </a:rPr>
                        <a:t>Email:  </a:t>
                      </a:r>
                      <a:r>
                        <a:rPr lang="nl-NL" sz="1000" u="sng" dirty="0" smtClean="0">
                          <a:effectLst/>
                          <a:latin typeface="+mn-lt"/>
                          <a:hlinkClick r:id="rId2"/>
                        </a:rPr>
                        <a:t>project-reach@hfmind.org.uk</a:t>
                      </a:r>
                      <a:r>
                        <a:rPr lang="nl-NL" sz="1000" u="sng" dirty="0" smtClean="0">
                          <a:effectLst/>
                          <a:latin typeface="+mn-lt"/>
                        </a:rPr>
                        <a:t> </a:t>
                      </a:r>
                      <a:endParaRPr lang="en-GB" sz="1000" dirty="0" smtClean="0">
                        <a:effectLst/>
                        <a:latin typeface="+mn-lt"/>
                      </a:endParaRPr>
                    </a:p>
                    <a:p>
                      <a:pPr algn="just">
                        <a:lnSpc>
                          <a:spcPct val="115000"/>
                        </a:lnSpc>
                        <a:spcAft>
                          <a:spcPts val="0"/>
                        </a:spcAft>
                      </a:pPr>
                      <a:r>
                        <a:rPr lang="en-GB" sz="1000" dirty="0" smtClean="0">
                          <a:effectLst/>
                          <a:latin typeface="+mn-lt"/>
                        </a:rPr>
                        <a:t>Hammersmith &amp; Fulham Mind</a:t>
                      </a:r>
                    </a:p>
                    <a:p>
                      <a:pPr algn="just">
                        <a:lnSpc>
                          <a:spcPct val="115000"/>
                        </a:lnSpc>
                        <a:spcAft>
                          <a:spcPts val="0"/>
                        </a:spcAft>
                      </a:pPr>
                      <a:r>
                        <a:rPr lang="en-GB" sz="1000" dirty="0" smtClean="0">
                          <a:effectLst/>
                          <a:latin typeface="+mn-lt"/>
                        </a:rPr>
                        <a:t>Telephone: 0207 602 2336    		       </a:t>
                      </a:r>
                    </a:p>
                    <a:p>
                      <a:pPr algn="just">
                        <a:lnSpc>
                          <a:spcPct val="115000"/>
                        </a:lnSpc>
                        <a:spcAft>
                          <a:spcPts val="0"/>
                        </a:spcAft>
                      </a:pPr>
                      <a:r>
                        <a:rPr lang="nl-NL" sz="1000" dirty="0" smtClean="0">
                          <a:effectLst/>
                          <a:latin typeface="+mn-lt"/>
                        </a:rPr>
                        <a:t>Action on Disability</a:t>
                      </a:r>
                      <a:endParaRPr lang="en-GB" sz="1000" dirty="0" smtClean="0">
                        <a:effectLst/>
                        <a:latin typeface="+mn-lt"/>
                      </a:endParaRPr>
                    </a:p>
                    <a:p>
                      <a:pPr algn="just">
                        <a:lnSpc>
                          <a:spcPct val="115000"/>
                        </a:lnSpc>
                        <a:spcAft>
                          <a:spcPts val="0"/>
                        </a:spcAft>
                      </a:pPr>
                      <a:r>
                        <a:rPr lang="en-US" sz="1000" dirty="0" smtClean="0">
                          <a:effectLst/>
                          <a:latin typeface="+mn-lt"/>
                        </a:rPr>
                        <a:t>Telephone:020 3080 0389</a:t>
                      </a:r>
                      <a:endParaRPr lang="en-GB" sz="1000" dirty="0" smtClean="0">
                        <a:effectLst/>
                        <a:latin typeface="+mn-lt"/>
                      </a:endParaRPr>
                    </a:p>
                    <a:p>
                      <a:endParaRPr lang="en-GB" sz="1000" dirty="0">
                        <a:latin typeface="+mn-lt"/>
                      </a:endParaRPr>
                    </a:p>
                  </a:txBody>
                  <a:tcPr marL="29522" marR="29522" marT="0" marB="0"/>
                </a:tc>
              </a:tr>
              <a:tr h="1362548">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rPr>
                        <a:t>I have financial problems and need help in budgeting?</a:t>
                      </a: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a:lnSpc>
                          <a:spcPct val="115000"/>
                        </a:lnSpc>
                        <a:spcAft>
                          <a:spcPts val="0"/>
                        </a:spcAft>
                      </a:pPr>
                      <a:r>
                        <a:rPr lang="en-GB" sz="1000" dirty="0" smtClean="0">
                          <a:effectLst/>
                        </a:rPr>
                        <a:t>In office support through Credit Union (Carla)</a:t>
                      </a:r>
                    </a:p>
                    <a:p>
                      <a:pPr>
                        <a:lnSpc>
                          <a:spcPct val="115000"/>
                        </a:lnSpc>
                        <a:spcAft>
                          <a:spcPts val="0"/>
                        </a:spcAft>
                      </a:pPr>
                      <a:r>
                        <a:rPr lang="en-GB" sz="1000" dirty="0" smtClean="0">
                          <a:effectLst/>
                        </a:rPr>
                        <a:t>Every Friday from 20:30</a:t>
                      </a:r>
                      <a:endParaRPr lang="en-GB" sz="1000" dirty="0" smtClean="0">
                        <a:effectLst/>
                        <a:latin typeface="Arial"/>
                        <a:ea typeface="Calibri"/>
                        <a:cs typeface="Times New Roman"/>
                      </a:endParaRPr>
                    </a:p>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rPr>
                        <a:t>Fortnightly group sessions from 9</a:t>
                      </a:r>
                      <a:r>
                        <a:rPr lang="en-GB" sz="1000" baseline="30000" dirty="0" smtClean="0">
                          <a:effectLst/>
                        </a:rPr>
                        <a:t>th</a:t>
                      </a:r>
                      <a:r>
                        <a:rPr lang="en-GB" sz="1000" dirty="0" smtClean="0">
                          <a:effectLst/>
                        </a:rPr>
                        <a:t> June with 1-2-1 drop in sessions on the alternate weeks.</a:t>
                      </a: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rPr>
                        <a:t>Refer directly to the Group Session or for drop in.</a:t>
                      </a:r>
                      <a:endParaRPr lang="en-GB" sz="1000" dirty="0" smtClean="0">
                        <a:effectLst/>
                        <a:latin typeface="Arial"/>
                        <a:ea typeface="Calibri"/>
                        <a:cs typeface="Times New Roman"/>
                      </a:endParaRPr>
                    </a:p>
                    <a:p>
                      <a:endParaRPr lang="en-GB" sz="1000" dirty="0">
                        <a:latin typeface="+mn-lt"/>
                      </a:endParaRPr>
                    </a:p>
                  </a:txBody>
                  <a:tcPr marL="29522" marR="29522" marT="0" marB="0"/>
                </a:tc>
              </a:tr>
            </a:tbl>
          </a:graphicData>
        </a:graphic>
      </p:graphicFrame>
      <p:sp>
        <p:nvSpPr>
          <p:cNvPr id="2" name="TextBox 1"/>
          <p:cNvSpPr txBox="1"/>
          <p:nvPr/>
        </p:nvSpPr>
        <p:spPr>
          <a:xfrm>
            <a:off x="2544859" y="80129"/>
            <a:ext cx="4023361" cy="400110"/>
          </a:xfrm>
          <a:prstGeom prst="rect">
            <a:avLst/>
          </a:prstGeom>
          <a:noFill/>
        </p:spPr>
        <p:txBody>
          <a:bodyPr wrap="square" rtlCol="0">
            <a:spAutoFit/>
          </a:bodyPr>
          <a:lstStyle/>
          <a:p>
            <a:pPr algn="ctr"/>
            <a:r>
              <a:rPr lang="en-GB" sz="2000" b="1" dirty="0" smtClean="0">
                <a:solidFill>
                  <a:schemeClr val="bg1"/>
                </a:solidFill>
              </a:rPr>
              <a:t>Complex Needs Scenarios	 </a:t>
            </a:r>
            <a:endParaRPr lang="en-GB" sz="2000" b="1" dirty="0">
              <a:solidFill>
                <a:schemeClr val="bg1"/>
              </a:solidFill>
            </a:endParaRPr>
          </a:p>
        </p:txBody>
      </p:sp>
      <p:pic>
        <p:nvPicPr>
          <p:cNvPr id="3" name="Picture 2"/>
          <p:cNvPicPr>
            <a:picLocks noChangeAspect="1"/>
          </p:cNvPicPr>
          <p:nvPr/>
        </p:nvPicPr>
        <p:blipFill>
          <a:blip r:embed="rId3"/>
          <a:stretch>
            <a:fillRect/>
          </a:stretch>
        </p:blipFill>
        <p:spPr>
          <a:xfrm>
            <a:off x="179940" y="0"/>
            <a:ext cx="1170533" cy="627942"/>
          </a:xfrm>
          <a:prstGeom prst="rect">
            <a:avLst/>
          </a:prstGeom>
        </p:spPr>
      </p:pic>
    </p:spTree>
    <p:extLst>
      <p:ext uri="{BB962C8B-B14F-4D97-AF65-F5344CB8AC3E}">
        <p14:creationId xmlns:p14="http://schemas.microsoft.com/office/powerpoint/2010/main" val="1442803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1726284544"/>
              </p:ext>
            </p:extLst>
          </p:nvPr>
        </p:nvGraphicFramePr>
        <p:xfrm>
          <a:off x="17252" y="-137668"/>
          <a:ext cx="9121610" cy="6537312"/>
        </p:xfrm>
        <a:graphic>
          <a:graphicData uri="http://schemas.openxmlformats.org/drawingml/2006/table">
            <a:tbl>
              <a:tblPr firstRow="1" firstCol="1" bandRow="1">
                <a:tableStyleId>{5C22544A-7EE6-4342-B048-85BDC9FD1C3A}</a:tableStyleId>
              </a:tblPr>
              <a:tblGrid>
                <a:gridCol w="2501661"/>
                <a:gridCol w="1975449"/>
                <a:gridCol w="1854680"/>
                <a:gridCol w="2789820"/>
              </a:tblGrid>
              <a:tr h="873983">
                <a:tc gridSpan="4">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792771">
                <a:tc gridSpan="4">
                  <a:txBody>
                    <a:bodyPr/>
                    <a:lstStyle/>
                    <a:p>
                      <a:pPr>
                        <a:lnSpc>
                          <a:spcPct val="107000"/>
                        </a:lnSpc>
                        <a:spcAft>
                          <a:spcPts val="0"/>
                        </a:spcAft>
                      </a:pPr>
                      <a:endParaRPr lang="en-GB" sz="1000" dirty="0" smtClean="0">
                        <a:solidFill>
                          <a:schemeClr val="tx1"/>
                        </a:solidFill>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329038">
                <a:tc>
                  <a:txBody>
                    <a:bodyPr/>
                    <a:lstStyle/>
                    <a:p>
                      <a:pPr algn="ctr">
                        <a:lnSpc>
                          <a:spcPct val="107000"/>
                        </a:lnSpc>
                        <a:spcAft>
                          <a:spcPts val="0"/>
                        </a:spcAft>
                      </a:pPr>
                      <a:r>
                        <a:rPr lang="en-GB" sz="1000" dirty="0" smtClean="0">
                          <a:effectLst/>
                        </a:rPr>
                        <a:t>Problem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Coach offers Support</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b="1" dirty="0" err="1" smtClean="0">
                          <a:solidFill>
                            <a:schemeClr val="tx1"/>
                          </a:solidFill>
                          <a:effectLst/>
                          <a:latin typeface="Arial"/>
                          <a:ea typeface="Calibri"/>
                        </a:rPr>
                        <a:t>Organistaional</a:t>
                      </a:r>
                      <a:r>
                        <a:rPr lang="en-GB" sz="1000" b="1" dirty="0" smtClean="0">
                          <a:solidFill>
                            <a:schemeClr val="tx1"/>
                          </a:solidFill>
                          <a:effectLst/>
                          <a:latin typeface="Arial"/>
                          <a:ea typeface="Calibri"/>
                        </a:rPr>
                        <a:t> details</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b="1" dirty="0" smtClean="0">
                          <a:solidFill>
                            <a:schemeClr val="tx1"/>
                          </a:solidFill>
                          <a:effectLst/>
                          <a:latin typeface="Arial"/>
                          <a:ea typeface="Calibri"/>
                        </a:rPr>
                        <a:t>Referral/Signposting</a:t>
                      </a:r>
                      <a:r>
                        <a:rPr lang="en-GB" sz="1000" b="1" baseline="0" dirty="0" smtClean="0">
                          <a:solidFill>
                            <a:schemeClr val="tx1"/>
                          </a:solidFill>
                          <a:effectLst/>
                          <a:latin typeface="Arial"/>
                          <a:ea typeface="Calibri"/>
                        </a:rPr>
                        <a:t> information</a:t>
                      </a:r>
                      <a:endParaRPr lang="en-GB" sz="1000" b="1" dirty="0">
                        <a:solidFill>
                          <a:schemeClr val="tx1"/>
                        </a:solidFill>
                        <a:effectLst/>
                        <a:latin typeface="Arial"/>
                        <a:ea typeface="Calibri"/>
                      </a:endParaRPr>
                    </a:p>
                  </a:txBody>
                  <a:tcPr marL="29522" marR="29522" marT="0" marB="0"/>
                </a:tc>
              </a:tr>
              <a:tr h="94022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rPr>
                        <a:t>I am a female and BAME. I have been out of work for over a year?</a:t>
                      </a:r>
                      <a:endParaRPr lang="en-GB" sz="1000" dirty="0" smtClean="0">
                        <a:effectLst/>
                        <a:latin typeface="Arial"/>
                        <a:ea typeface="Calibri"/>
                        <a:cs typeface="Times New Roman"/>
                      </a:endParaRP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rPr>
                        <a:t>In office support through GOLD/SWEETS project every Friday from 10:30</a:t>
                      </a:r>
                    </a:p>
                    <a:p>
                      <a:pPr marL="171450" indent="-171450">
                        <a:buFont typeface="Arial" panose="020B0604020202020204" pitchFamily="34" charset="0"/>
                        <a:buChar char="•"/>
                      </a:pPr>
                      <a:r>
                        <a:rPr lang="en-GB" sz="1000" baseline="0" dirty="0" smtClean="0">
                          <a:latin typeface="+mn-lt"/>
                        </a:rPr>
                        <a:t>Ask Uvina (BAME Lead) for additional support/case conferencing.</a:t>
                      </a:r>
                    </a:p>
                  </a:txBody>
                  <a:tcPr marL="29522" marR="29522" marT="0" marB="0"/>
                </a:tc>
                <a:tc>
                  <a:txBody>
                    <a:bodyPr/>
                    <a:lstStyle/>
                    <a:p>
                      <a:pPr>
                        <a:lnSpc>
                          <a:spcPct val="115000"/>
                        </a:lnSpc>
                        <a:spcAft>
                          <a:spcPts val="0"/>
                        </a:spcAft>
                      </a:pPr>
                      <a:r>
                        <a:rPr lang="en-GB" sz="1000" dirty="0" smtClean="0">
                          <a:effectLst/>
                        </a:rPr>
                        <a:t>Fortnightly group sessions from 9</a:t>
                      </a:r>
                      <a:r>
                        <a:rPr lang="en-GB" sz="1000" baseline="30000" dirty="0" smtClean="0">
                          <a:effectLst/>
                        </a:rPr>
                        <a:t>th</a:t>
                      </a:r>
                      <a:r>
                        <a:rPr lang="en-GB" sz="1000" dirty="0" smtClean="0">
                          <a:effectLst/>
                        </a:rPr>
                        <a:t> June with 1-2-1 drop in sessions on the alternate weeks.</a:t>
                      </a:r>
                    </a:p>
                    <a:p>
                      <a:pPr>
                        <a:lnSpc>
                          <a:spcPct val="115000"/>
                        </a:lnSpc>
                        <a:spcAft>
                          <a:spcPts val="0"/>
                        </a:spcAft>
                      </a:pPr>
                      <a:r>
                        <a:rPr lang="en-GB" sz="1000" dirty="0" smtClean="0">
                          <a:effectLst/>
                        </a:rPr>
                        <a:t> </a:t>
                      </a:r>
                    </a:p>
                    <a:p>
                      <a:pPr>
                        <a:lnSpc>
                          <a:spcPct val="115000"/>
                        </a:lnSpc>
                        <a:spcAft>
                          <a:spcPts val="0"/>
                        </a:spcAft>
                      </a:pPr>
                      <a:r>
                        <a:rPr lang="en-GB" sz="1000" dirty="0" smtClean="0">
                          <a:effectLst/>
                        </a:rPr>
                        <a:t>Can offer financial support to address needs in looking for work (i.e. a phone, travel)</a:t>
                      </a:r>
                    </a:p>
                    <a:p>
                      <a:pPr>
                        <a:lnSpc>
                          <a:spcPct val="115000"/>
                        </a:lnSpc>
                        <a:spcAft>
                          <a:spcPts val="0"/>
                        </a:spcAft>
                      </a:pPr>
                      <a:r>
                        <a:rPr lang="en-GB" sz="1000" dirty="0" smtClean="0">
                          <a:effectLst/>
                        </a:rPr>
                        <a:t>Arrange work experience, help find and apply for jobs.</a:t>
                      </a:r>
                    </a:p>
                    <a:p>
                      <a:pPr>
                        <a:lnSpc>
                          <a:spcPct val="115000"/>
                        </a:lnSpc>
                        <a:spcAft>
                          <a:spcPts val="0"/>
                        </a:spcAft>
                      </a:pPr>
                      <a:r>
                        <a:rPr lang="en-GB" sz="1000" dirty="0" smtClean="0">
                          <a:effectLst/>
                        </a:rPr>
                        <a:t> </a:t>
                      </a:r>
                    </a:p>
                    <a:p>
                      <a:pPr>
                        <a:lnSpc>
                          <a:spcPct val="115000"/>
                        </a:lnSpc>
                        <a:spcAft>
                          <a:spcPts val="0"/>
                        </a:spcAft>
                      </a:pPr>
                      <a:r>
                        <a:rPr lang="en-GB" sz="1000" dirty="0" smtClean="0">
                          <a:effectLst/>
                        </a:rPr>
                        <a:t>Totally holistic support.</a:t>
                      </a:r>
                      <a:endParaRPr lang="en-GB" sz="1000" dirty="0" smtClean="0">
                        <a:effectLst/>
                        <a:latin typeface="Arial"/>
                        <a:ea typeface="Calibri"/>
                        <a:cs typeface="Times New Roman"/>
                      </a:endParaRP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dirty="0" smtClean="0">
                          <a:effectLst/>
                        </a:rPr>
                        <a:t>Refer directly to the Group Session or for drop in.</a:t>
                      </a:r>
                      <a:endParaRPr lang="en-GB" sz="1000" dirty="0" smtClean="0">
                        <a:effectLst/>
                        <a:latin typeface="Arial"/>
                        <a:ea typeface="Calibri"/>
                        <a:cs typeface="Times New Roman"/>
                      </a:endParaRPr>
                    </a:p>
                    <a:p>
                      <a:pPr>
                        <a:lnSpc>
                          <a:spcPct val="115000"/>
                        </a:lnSpc>
                        <a:spcAft>
                          <a:spcPts val="0"/>
                        </a:spcAft>
                      </a:pPr>
                      <a:endParaRPr lang="en-GB" sz="1000" dirty="0">
                        <a:latin typeface="+mn-lt"/>
                      </a:endParaRPr>
                    </a:p>
                  </a:txBody>
                  <a:tcPr marL="29522" marR="29522" marT="0" marB="0"/>
                </a:tc>
              </a:tr>
              <a:tr h="798524">
                <a:tc>
                  <a:txBody>
                    <a:bodyPr/>
                    <a:lstStyle/>
                    <a:p>
                      <a:pPr>
                        <a:lnSpc>
                          <a:spcPct val="115000"/>
                        </a:lnSpc>
                        <a:spcAft>
                          <a:spcPts val="0"/>
                        </a:spcAft>
                      </a:pPr>
                      <a:r>
                        <a:rPr lang="en-GB" sz="1000" baseline="0" dirty="0" smtClean="0">
                          <a:effectLst/>
                          <a:latin typeface="Arial"/>
                          <a:ea typeface="Calibri"/>
                          <a:cs typeface="Times New Roman"/>
                        </a:rPr>
                        <a:t>I am a young person suffering with either:</a:t>
                      </a:r>
                    </a:p>
                    <a:p>
                      <a:pPr>
                        <a:lnSpc>
                          <a:spcPct val="115000"/>
                        </a:lnSpc>
                        <a:spcAft>
                          <a:spcPts val="0"/>
                        </a:spcAft>
                      </a:pPr>
                      <a:r>
                        <a:rPr lang="en-GB" sz="1000" baseline="0" dirty="0" smtClean="0">
                          <a:effectLst/>
                          <a:latin typeface="Arial"/>
                          <a:ea typeface="Calibri"/>
                          <a:cs typeface="Times New Roman"/>
                        </a:rPr>
                        <a:t>Mental Health Illness</a:t>
                      </a:r>
                    </a:p>
                    <a:p>
                      <a:pPr>
                        <a:lnSpc>
                          <a:spcPct val="115000"/>
                        </a:lnSpc>
                        <a:spcAft>
                          <a:spcPts val="0"/>
                        </a:spcAft>
                      </a:pPr>
                      <a:r>
                        <a:rPr lang="en-GB" sz="1000" baseline="0" dirty="0" smtClean="0">
                          <a:effectLst/>
                          <a:latin typeface="Arial"/>
                          <a:ea typeface="Calibri"/>
                          <a:cs typeface="Times New Roman"/>
                        </a:rPr>
                        <a:t>Substance Abuse and/or</a:t>
                      </a:r>
                    </a:p>
                    <a:p>
                      <a:pPr>
                        <a:lnSpc>
                          <a:spcPct val="115000"/>
                        </a:lnSpc>
                        <a:spcAft>
                          <a:spcPts val="0"/>
                        </a:spcAft>
                      </a:pPr>
                      <a:r>
                        <a:rPr lang="en-GB" sz="1000" baseline="0" dirty="0" smtClean="0">
                          <a:effectLst/>
                          <a:latin typeface="Arial"/>
                          <a:ea typeface="Calibri"/>
                          <a:cs typeface="Times New Roman"/>
                        </a:rPr>
                        <a:t>Homelessness and would like support in getting into employment?</a:t>
                      </a: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effectLst/>
                          <a:latin typeface="Arial"/>
                          <a:ea typeface="Calibri"/>
                          <a:cs typeface="Times New Roman"/>
                        </a:rPr>
                        <a:t>Youth Employment Skills with REED in partnership attend sporadically</a:t>
                      </a:r>
                      <a:r>
                        <a:rPr lang="en-GB" sz="1000" baseline="0" dirty="0" smtClean="0">
                          <a:effectLst/>
                          <a:latin typeface="Arial"/>
                          <a:ea typeface="Calibri"/>
                          <a:cs typeface="Times New Roman"/>
                        </a:rPr>
                        <a:t> (check </a:t>
                      </a:r>
                      <a:r>
                        <a:rPr lang="en-GB" sz="1000" baseline="0" dirty="0" err="1" smtClean="0">
                          <a:effectLst/>
                          <a:latin typeface="Arial"/>
                          <a:ea typeface="Calibri"/>
                          <a:cs typeface="Times New Roman"/>
                        </a:rPr>
                        <a:t>iboard</a:t>
                      </a:r>
                      <a:r>
                        <a:rPr lang="en-GB" sz="1000" baseline="0" dirty="0" smtClean="0">
                          <a:effectLst/>
                          <a:latin typeface="Arial"/>
                          <a:ea typeface="Calibri"/>
                          <a:cs typeface="Times New Roman"/>
                        </a:rPr>
                        <a:t>) but will be attending for a regular slot soon.</a:t>
                      </a:r>
                      <a:endParaRPr lang="en-GB" sz="1000" dirty="0" smtClean="0">
                        <a:effectLst/>
                        <a:latin typeface="Arial"/>
                        <a:ea typeface="Calibri"/>
                        <a:cs typeface="Times New Roman"/>
                      </a:endParaRPr>
                    </a:p>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latin typeface="Arial"/>
                          <a:ea typeface="Calibri"/>
                          <a:cs typeface="Times New Roman"/>
                        </a:rPr>
                        <a:t>1-2-1</a:t>
                      </a:r>
                      <a:r>
                        <a:rPr lang="en-GB" sz="1000" baseline="0" dirty="0" smtClean="0">
                          <a:effectLst/>
                          <a:latin typeface="Arial"/>
                          <a:ea typeface="Calibri"/>
                          <a:cs typeface="Times New Roman"/>
                        </a:rPr>
                        <a:t> coaching and support  on developing the skills  needed for work along with access to apprenticeships and employment opportunities.</a:t>
                      </a:r>
                      <a:endParaRPr lang="en-GB" sz="1000" dirty="0" smtClean="0">
                        <a:effectLst/>
                        <a:latin typeface="Arial"/>
                        <a:ea typeface="Calibri"/>
                        <a:cs typeface="Times New Roman"/>
                      </a:endParaRP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lvl="0"/>
                      <a:r>
                        <a:rPr lang="en-GB" sz="1000" kern="1200" dirty="0" smtClean="0">
                          <a:solidFill>
                            <a:schemeClr val="dk1"/>
                          </a:solidFill>
                          <a:effectLst/>
                          <a:latin typeface="+mn-lt"/>
                          <a:ea typeface="+mn-ea"/>
                          <a:cs typeface="+mn-cs"/>
                        </a:rPr>
                        <a:t>Twining Mental Health Trail blazer</a:t>
                      </a:r>
                    </a:p>
                    <a:p>
                      <a:r>
                        <a:rPr lang="en-GB" sz="1000" u="sng" kern="1200" dirty="0" smtClean="0">
                          <a:solidFill>
                            <a:schemeClr val="dk1"/>
                          </a:solidFill>
                          <a:effectLst/>
                          <a:latin typeface="+mn-lt"/>
                          <a:ea typeface="+mn-ea"/>
                          <a:cs typeface="+mn-cs"/>
                          <a:hlinkClick r:id="rId2"/>
                        </a:rPr>
                        <a:t>www.twiningenterprise.org.uk</a:t>
                      </a:r>
                      <a:r>
                        <a:rPr lang="en-GB" sz="1000" kern="1200" dirty="0" smtClean="0">
                          <a:solidFill>
                            <a:schemeClr val="dk1"/>
                          </a:solidFill>
                          <a:effectLst/>
                          <a:latin typeface="+mn-lt"/>
                          <a:ea typeface="+mn-ea"/>
                          <a:cs typeface="+mn-cs"/>
                        </a:rPr>
                        <a:t> </a:t>
                      </a:r>
                    </a:p>
                    <a:p>
                      <a:r>
                        <a:rPr lang="en-GB" sz="1000" kern="1200" dirty="0" smtClean="0">
                          <a:solidFill>
                            <a:schemeClr val="dk1"/>
                          </a:solidFill>
                          <a:effectLst/>
                          <a:latin typeface="+mn-lt"/>
                          <a:ea typeface="+mn-ea"/>
                          <a:cs typeface="+mn-cs"/>
                        </a:rPr>
                        <a:t/>
                      </a:r>
                      <a:br>
                        <a:rPr lang="en-GB" sz="1000" kern="1200" dirty="0" smtClean="0">
                          <a:solidFill>
                            <a:schemeClr val="dk1"/>
                          </a:solidFill>
                          <a:effectLst/>
                          <a:latin typeface="+mn-lt"/>
                          <a:ea typeface="+mn-ea"/>
                          <a:cs typeface="+mn-cs"/>
                        </a:rPr>
                      </a:br>
                      <a:r>
                        <a:rPr lang="en-GB" sz="1000" kern="1200" dirty="0" smtClean="0">
                          <a:solidFill>
                            <a:schemeClr val="dk1"/>
                          </a:solidFill>
                          <a:effectLst/>
                          <a:latin typeface="+mn-lt"/>
                          <a:ea typeface="+mn-ea"/>
                          <a:cs typeface="+mn-cs"/>
                        </a:rPr>
                        <a:t> </a:t>
                      </a:r>
                    </a:p>
                    <a:p>
                      <a:r>
                        <a:rPr lang="en-GB" sz="1000" kern="1200" dirty="0" smtClean="0">
                          <a:solidFill>
                            <a:schemeClr val="dk1"/>
                          </a:solidFill>
                          <a:effectLst/>
                          <a:latin typeface="+mn-lt"/>
                          <a:ea typeface="+mn-ea"/>
                          <a:cs typeface="+mn-cs"/>
                        </a:rPr>
                        <a:t>Action on Disability ( Advice Service)</a:t>
                      </a:r>
                    </a:p>
                    <a:p>
                      <a:r>
                        <a:rPr lang="en-GB" sz="1000" kern="1200" dirty="0" smtClean="0">
                          <a:solidFill>
                            <a:schemeClr val="dk1"/>
                          </a:solidFill>
                          <a:effectLst/>
                          <a:latin typeface="+mn-lt"/>
                          <a:ea typeface="+mn-ea"/>
                          <a:cs typeface="+mn-cs"/>
                        </a:rPr>
                        <a:t>Direct Line:+44 (0)20 30800382</a:t>
                      </a:r>
                    </a:p>
                    <a:p>
                      <a:r>
                        <a:rPr lang="en-GB" sz="1000" u="sng" kern="1200" dirty="0" smtClean="0">
                          <a:solidFill>
                            <a:schemeClr val="dk1"/>
                          </a:solidFill>
                          <a:effectLst/>
                          <a:latin typeface="+mn-lt"/>
                          <a:ea typeface="+mn-ea"/>
                          <a:cs typeface="+mn-cs"/>
                          <a:hlinkClick r:id="rId3"/>
                        </a:rPr>
                        <a:t>www.actionondisability.org.uk</a:t>
                      </a:r>
                      <a:endParaRPr lang="en-GB" sz="1000" kern="1200" dirty="0" smtClean="0">
                        <a:solidFill>
                          <a:schemeClr val="dk1"/>
                        </a:solidFill>
                        <a:effectLst/>
                        <a:latin typeface="+mn-lt"/>
                        <a:ea typeface="+mn-ea"/>
                        <a:cs typeface="+mn-cs"/>
                      </a:endParaRPr>
                    </a:p>
                    <a:p>
                      <a:r>
                        <a:rPr lang="en-GB" sz="1000" b="1" kern="1200" dirty="0" smtClean="0">
                          <a:solidFill>
                            <a:schemeClr val="dk1"/>
                          </a:solidFill>
                          <a:effectLst/>
                          <a:latin typeface="+mn-lt"/>
                          <a:ea typeface="+mn-ea"/>
                          <a:cs typeface="+mn-cs"/>
                        </a:rPr>
                        <a:t> </a:t>
                      </a:r>
                      <a:endParaRPr lang="en-GB" sz="1000" kern="1200" dirty="0" smtClean="0">
                        <a:solidFill>
                          <a:schemeClr val="dk1"/>
                        </a:solidFill>
                        <a:effectLst/>
                        <a:latin typeface="+mn-lt"/>
                        <a:ea typeface="+mn-ea"/>
                        <a:cs typeface="+mn-cs"/>
                      </a:endParaRPr>
                    </a:p>
                    <a:p>
                      <a:pPr lvl="0"/>
                      <a:r>
                        <a:rPr lang="en-GB" sz="1000" kern="1200" dirty="0" smtClean="0">
                          <a:solidFill>
                            <a:schemeClr val="dk1"/>
                          </a:solidFill>
                          <a:effectLst/>
                          <a:latin typeface="+mn-lt"/>
                          <a:ea typeface="+mn-ea"/>
                          <a:cs typeface="+mn-cs"/>
                        </a:rPr>
                        <a:t>IAPT ( Increasing Access to Psychological Therapies) - Back on Track </a:t>
                      </a:r>
                    </a:p>
                    <a:p>
                      <a:r>
                        <a:rPr lang="en-GB" sz="1000" u="sng" kern="1200" dirty="0" smtClean="0">
                          <a:solidFill>
                            <a:schemeClr val="dk1"/>
                          </a:solidFill>
                          <a:effectLst/>
                          <a:latin typeface="+mn-lt"/>
                          <a:ea typeface="+mn-ea"/>
                          <a:cs typeface="+mn-cs"/>
                          <a:hlinkClick r:id="rId4"/>
                        </a:rPr>
                        <a:t>Tel:0300</a:t>
                      </a:r>
                      <a:r>
                        <a:rPr lang="en-GB" sz="1000" kern="1200" dirty="0" smtClean="0">
                          <a:solidFill>
                            <a:schemeClr val="dk1"/>
                          </a:solidFill>
                          <a:effectLst/>
                          <a:latin typeface="+mn-lt"/>
                          <a:ea typeface="+mn-ea"/>
                          <a:cs typeface="+mn-cs"/>
                        </a:rPr>
                        <a:t> 123 1156</a:t>
                      </a:r>
                    </a:p>
                    <a:p>
                      <a:r>
                        <a:rPr lang="en-GB" sz="1000" b="1" kern="1200" dirty="0" smtClean="0">
                          <a:solidFill>
                            <a:schemeClr val="dk1"/>
                          </a:solidFill>
                          <a:effectLst/>
                          <a:latin typeface="+mn-lt"/>
                          <a:ea typeface="+mn-ea"/>
                          <a:cs typeface="+mn-cs"/>
                        </a:rPr>
                        <a:t> </a:t>
                      </a:r>
                      <a:endParaRPr lang="en-GB" sz="1000" kern="1200" dirty="0" smtClean="0">
                        <a:solidFill>
                          <a:schemeClr val="dk1"/>
                        </a:solidFill>
                        <a:effectLst/>
                        <a:latin typeface="+mn-lt"/>
                        <a:ea typeface="+mn-ea"/>
                        <a:cs typeface="+mn-cs"/>
                      </a:endParaRPr>
                    </a:p>
                    <a:p>
                      <a:pPr lvl="0"/>
                      <a:r>
                        <a:rPr lang="en-GB" sz="1000" kern="1200" dirty="0" smtClean="0">
                          <a:solidFill>
                            <a:schemeClr val="dk1"/>
                          </a:solidFill>
                          <a:effectLst/>
                          <a:latin typeface="+mn-lt"/>
                          <a:ea typeface="+mn-ea"/>
                          <a:cs typeface="+mn-cs"/>
                        </a:rPr>
                        <a:t>Project Reach</a:t>
                      </a:r>
                    </a:p>
                    <a:p>
                      <a:r>
                        <a:rPr lang="en-GB" sz="1000" kern="1200" dirty="0" smtClean="0">
                          <a:solidFill>
                            <a:schemeClr val="dk1"/>
                          </a:solidFill>
                          <a:effectLst/>
                          <a:latin typeface="+mn-lt"/>
                          <a:ea typeface="+mn-ea"/>
                          <a:cs typeface="+mn-cs"/>
                        </a:rPr>
                        <a:t>0207 602 2336</a:t>
                      </a:r>
                    </a:p>
                    <a:p>
                      <a:r>
                        <a:rPr lang="en-GB" sz="1000" u="sng" kern="1200" dirty="0" smtClean="0">
                          <a:solidFill>
                            <a:schemeClr val="dk1"/>
                          </a:solidFill>
                          <a:effectLst/>
                          <a:latin typeface="+mn-lt"/>
                          <a:ea typeface="+mn-ea"/>
                          <a:cs typeface="+mn-cs"/>
                          <a:hlinkClick r:id="rId5"/>
                        </a:rPr>
                        <a:t>Project-reach@hfmind.org.uk</a:t>
                      </a:r>
                      <a:endParaRPr lang="en-GB" sz="1000" dirty="0">
                        <a:latin typeface="+mn-lt"/>
                      </a:endParaRPr>
                    </a:p>
                  </a:txBody>
                  <a:tcPr marL="29522" marR="29522" marT="0" marB="0"/>
                </a:tc>
              </a:tr>
            </a:tbl>
          </a:graphicData>
        </a:graphic>
      </p:graphicFrame>
      <p:sp>
        <p:nvSpPr>
          <p:cNvPr id="2" name="TextBox 1"/>
          <p:cNvSpPr txBox="1"/>
          <p:nvPr/>
        </p:nvSpPr>
        <p:spPr>
          <a:xfrm>
            <a:off x="2544859" y="80129"/>
            <a:ext cx="4023361" cy="400110"/>
          </a:xfrm>
          <a:prstGeom prst="rect">
            <a:avLst/>
          </a:prstGeom>
          <a:noFill/>
        </p:spPr>
        <p:txBody>
          <a:bodyPr wrap="square" rtlCol="0">
            <a:spAutoFit/>
          </a:bodyPr>
          <a:lstStyle/>
          <a:p>
            <a:pPr algn="ctr"/>
            <a:r>
              <a:rPr lang="en-GB" sz="2000" b="1" dirty="0" smtClean="0">
                <a:solidFill>
                  <a:schemeClr val="bg1"/>
                </a:solidFill>
              </a:rPr>
              <a:t>Complex Needs Scenarios	 </a:t>
            </a:r>
            <a:endParaRPr lang="en-GB" sz="2000" b="1" dirty="0">
              <a:solidFill>
                <a:schemeClr val="bg1"/>
              </a:solidFill>
            </a:endParaRPr>
          </a:p>
        </p:txBody>
      </p:sp>
      <p:pic>
        <p:nvPicPr>
          <p:cNvPr id="3" name="Picture 2"/>
          <p:cNvPicPr>
            <a:picLocks noChangeAspect="1"/>
          </p:cNvPicPr>
          <p:nvPr/>
        </p:nvPicPr>
        <p:blipFill>
          <a:blip r:embed="rId6"/>
          <a:stretch>
            <a:fillRect/>
          </a:stretch>
        </p:blipFill>
        <p:spPr>
          <a:xfrm>
            <a:off x="179940" y="0"/>
            <a:ext cx="1170533" cy="627942"/>
          </a:xfrm>
          <a:prstGeom prst="rect">
            <a:avLst/>
          </a:prstGeom>
        </p:spPr>
      </p:pic>
    </p:spTree>
    <p:extLst>
      <p:ext uri="{BB962C8B-B14F-4D97-AF65-F5344CB8AC3E}">
        <p14:creationId xmlns:p14="http://schemas.microsoft.com/office/powerpoint/2010/main" val="2399653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3158513262"/>
              </p:ext>
            </p:extLst>
          </p:nvPr>
        </p:nvGraphicFramePr>
        <p:xfrm>
          <a:off x="17252" y="-137668"/>
          <a:ext cx="9121610" cy="6995668"/>
        </p:xfrm>
        <a:graphic>
          <a:graphicData uri="http://schemas.openxmlformats.org/drawingml/2006/table">
            <a:tbl>
              <a:tblPr firstRow="1" firstCol="1" bandRow="1">
                <a:tableStyleId>{5C22544A-7EE6-4342-B048-85BDC9FD1C3A}</a:tableStyleId>
              </a:tblPr>
              <a:tblGrid>
                <a:gridCol w="2311880"/>
                <a:gridCol w="1742536"/>
                <a:gridCol w="1846053"/>
                <a:gridCol w="3221141"/>
              </a:tblGrid>
              <a:tr h="1148369">
                <a:tc gridSpan="4">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1041660">
                <a:tc gridSpan="4">
                  <a:txBody>
                    <a:bodyPr/>
                    <a:lstStyle/>
                    <a:p>
                      <a:pPr>
                        <a:lnSpc>
                          <a:spcPct val="107000"/>
                        </a:lnSpc>
                        <a:spcAft>
                          <a:spcPts val="0"/>
                        </a:spcAft>
                      </a:pPr>
                      <a:endParaRPr lang="en-GB" sz="1000" dirty="0" smtClean="0">
                        <a:solidFill>
                          <a:schemeClr val="tx1"/>
                        </a:solidFill>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432339">
                <a:tc>
                  <a:txBody>
                    <a:bodyPr/>
                    <a:lstStyle/>
                    <a:p>
                      <a:pPr algn="ctr">
                        <a:lnSpc>
                          <a:spcPct val="107000"/>
                        </a:lnSpc>
                        <a:spcAft>
                          <a:spcPts val="0"/>
                        </a:spcAft>
                      </a:pPr>
                      <a:r>
                        <a:rPr lang="en-GB" sz="1000" dirty="0" smtClean="0">
                          <a:effectLst/>
                        </a:rPr>
                        <a:t>Problem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Coach offers Support</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b="1" dirty="0" smtClean="0">
                          <a:solidFill>
                            <a:schemeClr val="tx1"/>
                          </a:solidFill>
                          <a:effectLst/>
                          <a:latin typeface="Arial"/>
                          <a:ea typeface="Calibri"/>
                        </a:rPr>
                        <a:t>Organisational details</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b="1" dirty="0" smtClean="0">
                          <a:solidFill>
                            <a:schemeClr val="tx1"/>
                          </a:solidFill>
                          <a:effectLst/>
                          <a:latin typeface="Arial"/>
                          <a:ea typeface="Calibri"/>
                        </a:rPr>
                        <a:t>Referral/Signposting</a:t>
                      </a:r>
                      <a:r>
                        <a:rPr lang="en-GB" sz="1000" b="1" baseline="0" dirty="0" smtClean="0">
                          <a:solidFill>
                            <a:schemeClr val="tx1"/>
                          </a:solidFill>
                          <a:effectLst/>
                          <a:latin typeface="Arial"/>
                          <a:ea typeface="Calibri"/>
                        </a:rPr>
                        <a:t> information</a:t>
                      </a:r>
                      <a:endParaRPr lang="en-GB" sz="1000" b="1" dirty="0">
                        <a:solidFill>
                          <a:schemeClr val="tx1"/>
                        </a:solidFill>
                        <a:effectLst/>
                        <a:latin typeface="Arial"/>
                        <a:ea typeface="Calibri"/>
                      </a:endParaRPr>
                    </a:p>
                  </a:txBody>
                  <a:tcPr marL="29522" marR="29522" marT="0" marB="0"/>
                </a:tc>
              </a:tr>
              <a:tr h="332408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rPr>
                        <a:t>I have a criminal record and I need additional support in looking for work?</a:t>
                      </a:r>
                      <a:endParaRPr lang="en-GB" sz="1000" dirty="0" smtClean="0">
                        <a:effectLst/>
                        <a:latin typeface="Arial"/>
                        <a:ea typeface="Calibri"/>
                        <a:cs typeface="Times New Roman"/>
                      </a:endParaRPr>
                    </a:p>
                    <a:p>
                      <a:pPr marL="0" indent="0">
                        <a:lnSpc>
                          <a:spcPct val="107000"/>
                        </a:lnSpc>
                        <a:spcAft>
                          <a:spcPts val="0"/>
                        </a:spcAft>
                        <a:buFont typeface="Arial" panose="020B0604020202020204" pitchFamily="34" charset="0"/>
                        <a:buNone/>
                      </a:pPr>
                      <a:endParaRPr lang="en-GB" sz="1000" baseline="0" dirty="0" smtClean="0">
                        <a:effectLst/>
                        <a:latin typeface="+mn-lt"/>
                        <a:ea typeface="Calibri"/>
                      </a:endParaRPr>
                    </a:p>
                  </a:txBody>
                  <a:tcPr marL="29522" marR="29522" marT="0" marB="0"/>
                </a:tc>
                <a:tc>
                  <a:txBody>
                    <a:bodyPr/>
                    <a:lstStyle/>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effectLst/>
                        </a:rPr>
                        <a:t>Only Connect run a local 12 week personal development course.</a:t>
                      </a:r>
                      <a:endParaRPr lang="en-GB" sz="1000" dirty="0" smtClean="0">
                        <a:effectLst/>
                        <a:latin typeface="Arial"/>
                        <a:ea typeface="Calibri"/>
                        <a:cs typeface="Times New Roman"/>
                      </a:endParaRPr>
                    </a:p>
                    <a:p>
                      <a:pPr marL="171450" indent="-171450">
                        <a:buFont typeface="Arial" panose="020B0604020202020204" pitchFamily="34" charset="0"/>
                        <a:buChar char="•"/>
                      </a:pPr>
                      <a:endParaRPr lang="en-GB" sz="1000" dirty="0">
                        <a:latin typeface="+mn-lt"/>
                      </a:endParaRPr>
                    </a:p>
                  </a:txBody>
                  <a:tcPr marL="29522" marR="29522" marT="0" marB="0"/>
                </a:tc>
                <a:tc>
                  <a:txBody>
                    <a:bodyPr/>
                    <a:lstStyle/>
                    <a:p>
                      <a:pPr>
                        <a:lnSpc>
                          <a:spcPct val="130000"/>
                        </a:lnSpc>
                        <a:spcAft>
                          <a:spcPts val="0"/>
                        </a:spcAft>
                      </a:pPr>
                      <a:r>
                        <a:rPr lang="en-GB" sz="1000" dirty="0" smtClean="0">
                          <a:effectLst/>
                        </a:rPr>
                        <a:t>A 12 week personal development &amp; coaching programme which includes 1-2-1 support, action planning, tailored job applications, disclosure letters etc.  </a:t>
                      </a:r>
                      <a:endParaRPr lang="en-GB" sz="1000" dirty="0" smtClean="0">
                        <a:latin typeface="+mn-lt"/>
                      </a:endParaRPr>
                    </a:p>
                    <a:p>
                      <a:pPr>
                        <a:lnSpc>
                          <a:spcPct val="115000"/>
                        </a:lnSpc>
                        <a:spcAft>
                          <a:spcPts val="0"/>
                        </a:spcAft>
                      </a:pPr>
                      <a:r>
                        <a:rPr lang="en-GB" sz="1000" dirty="0" smtClean="0">
                          <a:latin typeface="+mn-lt"/>
                        </a:rPr>
                        <a:t>Support with Gangs:</a:t>
                      </a:r>
                    </a:p>
                    <a:p>
                      <a:pPr>
                        <a:lnSpc>
                          <a:spcPct val="115000"/>
                        </a:lnSpc>
                        <a:spcAft>
                          <a:spcPts val="0"/>
                        </a:spcAft>
                      </a:pPr>
                      <a:r>
                        <a:rPr lang="en-GB" sz="1000" kern="1200" dirty="0" smtClean="0">
                          <a:solidFill>
                            <a:schemeClr val="dk1"/>
                          </a:solidFill>
                          <a:effectLst/>
                          <a:latin typeface="+mn-lt"/>
                          <a:ea typeface="+mn-ea"/>
                          <a:cs typeface="+mn-cs"/>
                        </a:rPr>
                        <a:t>St Giles Trust - SOS  EX-Offender Mentoring Programme  0207 697 4336  -  Stgilestrust.org.uk</a:t>
                      </a:r>
                    </a:p>
                    <a:p>
                      <a:pPr>
                        <a:lnSpc>
                          <a:spcPct val="115000"/>
                        </a:lnSpc>
                        <a:spcAft>
                          <a:spcPts val="0"/>
                        </a:spcAft>
                      </a:pPr>
                      <a:endParaRPr lang="en-GB" sz="1000" kern="1200" dirty="0" smtClean="0">
                        <a:solidFill>
                          <a:schemeClr val="dk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Youth Offenders Service  - H&amp;F 0208 753 6200</a:t>
                      </a:r>
                    </a:p>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Gangsline.com</a:t>
                      </a:r>
                      <a:r>
                        <a:rPr lang="en-GB" sz="1800" kern="1200" dirty="0" smtClean="0">
                          <a:solidFill>
                            <a:schemeClr val="dk1"/>
                          </a:solidFill>
                          <a:effectLst/>
                          <a:latin typeface="+mn-lt"/>
                          <a:ea typeface="+mn-ea"/>
                          <a:cs typeface="+mn-cs"/>
                        </a:rPr>
                        <a:t> </a:t>
                      </a:r>
                      <a:endParaRPr lang="en-GB" sz="1000" kern="1200" dirty="0" smtClean="0">
                        <a:solidFill>
                          <a:schemeClr val="dk1"/>
                        </a:solidFill>
                        <a:effectLst/>
                        <a:latin typeface="+mn-lt"/>
                        <a:ea typeface="+mn-ea"/>
                        <a:cs typeface="+mn-cs"/>
                      </a:endParaRPr>
                    </a:p>
                    <a:p>
                      <a:pPr>
                        <a:lnSpc>
                          <a:spcPct val="115000"/>
                        </a:lnSpc>
                        <a:spcAft>
                          <a:spcPts val="0"/>
                        </a:spcAft>
                      </a:pPr>
                      <a:endParaRPr lang="en-GB" sz="1000" dirty="0">
                        <a:latin typeface="+mn-lt"/>
                      </a:endParaRPr>
                    </a:p>
                  </a:txBody>
                  <a:tcPr marL="29522" marR="29522" marT="0" marB="0"/>
                </a:tc>
              </a:tr>
              <a:tr h="104922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latin typeface="Arial"/>
                          <a:ea typeface="Calibri"/>
                          <a:cs typeface="Times New Roman"/>
                        </a:rPr>
                        <a:t>I am on</a:t>
                      </a:r>
                      <a:r>
                        <a:rPr lang="en-GB" sz="1000" baseline="0" dirty="0" smtClean="0">
                          <a:effectLst/>
                          <a:latin typeface="Arial"/>
                          <a:ea typeface="Calibri"/>
                          <a:cs typeface="Times New Roman"/>
                        </a:rPr>
                        <a:t> the Autistic Spectrum and looking for work.  What additional support is available?</a:t>
                      </a:r>
                      <a:endParaRPr lang="en-GB" sz="1000" dirty="0" smtClean="0">
                        <a:effectLst/>
                        <a:latin typeface="Arial"/>
                        <a:ea typeface="Calibri"/>
                        <a:cs typeface="Times New Roman"/>
                      </a:endParaRPr>
                    </a:p>
                  </a:txBody>
                  <a:tcPr marL="29522" marR="29522" marT="0" marB="0"/>
                </a:tc>
                <a:tc>
                  <a:txBody>
                    <a:bodyPr/>
                    <a:lstStyle/>
                    <a:p>
                      <a:pPr marL="171450" indent="-171450">
                        <a:buFont typeface="Arial" panose="020B0604020202020204" pitchFamily="34" charset="0"/>
                        <a:buChar char="•"/>
                      </a:pPr>
                      <a:r>
                        <a:rPr lang="en-GB" sz="1000" dirty="0" smtClean="0">
                          <a:effectLst/>
                          <a:latin typeface="Arial"/>
                          <a:ea typeface="Calibri"/>
                          <a:cs typeface="Times New Roman"/>
                        </a:rPr>
                        <a:t>No in</a:t>
                      </a:r>
                      <a:r>
                        <a:rPr lang="en-GB" sz="1000" baseline="0" dirty="0" smtClean="0">
                          <a:effectLst/>
                          <a:latin typeface="Arial"/>
                          <a:ea typeface="Calibri"/>
                          <a:cs typeface="Times New Roman"/>
                        </a:rPr>
                        <a:t> house support as yet but The National Autistic  Society named contact are aware they can utilise our  office to see and offer support to Claimants</a:t>
                      </a:r>
                      <a:endParaRPr lang="en-GB" sz="1000" baseline="0" dirty="0" smtClean="0">
                        <a:latin typeface="+mn-lt"/>
                      </a:endParaRPr>
                    </a:p>
                  </a:txBody>
                  <a:tcPr marL="29522" marR="29522"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effectLst/>
                          <a:latin typeface="Arial"/>
                          <a:ea typeface="Calibri"/>
                          <a:cs typeface="Times New Roman"/>
                        </a:rPr>
                        <a:t>National Autistic Society (</a:t>
                      </a:r>
                      <a:r>
                        <a:rPr lang="en-GB" sz="1000" dirty="0" err="1" smtClean="0">
                          <a:effectLst/>
                          <a:latin typeface="Arial"/>
                          <a:ea typeface="Calibri"/>
                          <a:cs typeface="Times New Roman"/>
                        </a:rPr>
                        <a:t>NASnet</a:t>
                      </a:r>
                      <a:r>
                        <a:rPr lang="en-GB" sz="1000" dirty="0" smtClean="0">
                          <a:effectLst/>
                          <a:latin typeface="Arial"/>
                          <a:ea typeface="Calibri"/>
                          <a:cs typeface="Times New Roman"/>
                        </a:rPr>
                        <a:t>)</a:t>
                      </a:r>
                      <a:r>
                        <a:rPr lang="en-GB" sz="1000" baseline="0" dirty="0" smtClean="0">
                          <a:effectLst/>
                          <a:latin typeface="Arial"/>
                          <a:ea typeface="Calibri"/>
                          <a:cs typeface="Times New Roman"/>
                        </a:rPr>
                        <a:t> offer support with CVs, Coaching, Social Enterprise </a:t>
                      </a:r>
                      <a:r>
                        <a:rPr lang="en-GB" sz="1000" baseline="0" dirty="0" err="1" smtClean="0">
                          <a:effectLst/>
                          <a:latin typeface="Arial"/>
                          <a:ea typeface="Calibri"/>
                          <a:cs typeface="Times New Roman"/>
                        </a:rPr>
                        <a:t>Opportunites</a:t>
                      </a:r>
                      <a:r>
                        <a:rPr lang="en-GB" sz="1000" baseline="0" dirty="0" smtClean="0">
                          <a:effectLst/>
                          <a:latin typeface="Arial"/>
                          <a:ea typeface="Calibri"/>
                          <a:cs typeface="Times New Roman"/>
                        </a:rPr>
                        <a:t> as well as online community discussion boards.</a:t>
                      </a:r>
                      <a:endParaRPr lang="en-GB" sz="1000" dirty="0" smtClean="0">
                        <a:effectLst/>
                        <a:latin typeface="Arial"/>
                        <a:ea typeface="Calibri"/>
                        <a:cs typeface="Times New Roman"/>
                      </a:endParaRPr>
                    </a:p>
                  </a:txBody>
                  <a:tcPr marL="29522" marR="29522" marT="0" marB="0"/>
                </a:tc>
                <a:tc>
                  <a:txBody>
                    <a:bodyPr/>
                    <a:lstStyle/>
                    <a:p>
                      <a:pPr>
                        <a:lnSpc>
                          <a:spcPct val="115000"/>
                        </a:lnSpc>
                        <a:spcAft>
                          <a:spcPts val="0"/>
                        </a:spcAft>
                      </a:pPr>
                      <a:r>
                        <a:rPr lang="en-GB" sz="1000" dirty="0" smtClean="0">
                          <a:effectLst/>
                          <a:latin typeface="Arial"/>
                          <a:ea typeface="Calibri"/>
                          <a:cs typeface="Times New Roman"/>
                        </a:rPr>
                        <a:t>Visit the website: </a:t>
                      </a:r>
                      <a:r>
                        <a:rPr lang="en-GB" sz="1000" dirty="0" smtClean="0">
                          <a:effectLst/>
                          <a:latin typeface="Arial"/>
                          <a:ea typeface="Calibri"/>
                          <a:cs typeface="Times New Roman"/>
                          <a:hlinkClick r:id="rId3"/>
                        </a:rPr>
                        <a:t>http://www.autism.org.uk</a:t>
                      </a:r>
                      <a:endParaRPr lang="en-GB" sz="1000" dirty="0" smtClean="0">
                        <a:effectLst/>
                        <a:latin typeface="Arial"/>
                        <a:ea typeface="Calibri"/>
                        <a:cs typeface="Times New Roman"/>
                      </a:endParaRPr>
                    </a:p>
                    <a:p>
                      <a:pPr>
                        <a:lnSpc>
                          <a:spcPct val="115000"/>
                        </a:lnSpc>
                        <a:spcAft>
                          <a:spcPts val="0"/>
                        </a:spcAft>
                      </a:pPr>
                      <a:endParaRPr lang="en-GB" sz="1000" dirty="0" smtClean="0">
                        <a:effectLst/>
                        <a:latin typeface="Arial"/>
                        <a:ea typeface="Calibri"/>
                        <a:cs typeface="Times New Roman"/>
                      </a:endParaRPr>
                    </a:p>
                  </a:txBody>
                  <a:tcPr marL="29522" marR="29522" marT="0" marB="0"/>
                </a:tc>
              </a:tr>
            </a:tbl>
          </a:graphicData>
        </a:graphic>
      </p:graphicFrame>
      <p:sp>
        <p:nvSpPr>
          <p:cNvPr id="2" name="TextBox 1"/>
          <p:cNvSpPr txBox="1"/>
          <p:nvPr/>
        </p:nvSpPr>
        <p:spPr>
          <a:xfrm>
            <a:off x="2544859" y="80129"/>
            <a:ext cx="4023361" cy="400110"/>
          </a:xfrm>
          <a:prstGeom prst="rect">
            <a:avLst/>
          </a:prstGeom>
          <a:noFill/>
        </p:spPr>
        <p:txBody>
          <a:bodyPr wrap="square" rtlCol="0">
            <a:spAutoFit/>
          </a:bodyPr>
          <a:lstStyle/>
          <a:p>
            <a:pPr algn="ctr"/>
            <a:r>
              <a:rPr lang="en-GB" sz="2000" b="1" dirty="0" smtClean="0">
                <a:solidFill>
                  <a:schemeClr val="bg1"/>
                </a:solidFill>
              </a:rPr>
              <a:t>Complex Needs Scenarios </a:t>
            </a:r>
            <a:endParaRPr lang="en-GB" sz="2000" b="1" dirty="0">
              <a:solidFill>
                <a:schemeClr val="bg1"/>
              </a:solidFill>
            </a:endParaRPr>
          </a:p>
        </p:txBody>
      </p:sp>
      <p:pic>
        <p:nvPicPr>
          <p:cNvPr id="3" name="Picture 2"/>
          <p:cNvPicPr>
            <a:picLocks noChangeAspect="1"/>
          </p:cNvPicPr>
          <p:nvPr/>
        </p:nvPicPr>
        <p:blipFill>
          <a:blip r:embed="rId4"/>
          <a:stretch>
            <a:fillRect/>
          </a:stretch>
        </p:blipFill>
        <p:spPr>
          <a:xfrm>
            <a:off x="179940" y="0"/>
            <a:ext cx="1170533" cy="627942"/>
          </a:xfrm>
          <a:prstGeom prst="rect">
            <a:avLst/>
          </a:prstGeom>
        </p:spPr>
      </p:pic>
    </p:spTree>
    <p:extLst>
      <p:ext uri="{BB962C8B-B14F-4D97-AF65-F5344CB8AC3E}">
        <p14:creationId xmlns:p14="http://schemas.microsoft.com/office/powerpoint/2010/main" val="1384880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4000865573"/>
              </p:ext>
            </p:extLst>
          </p:nvPr>
        </p:nvGraphicFramePr>
        <p:xfrm>
          <a:off x="17252" y="-137668"/>
          <a:ext cx="9121610" cy="5246727"/>
        </p:xfrm>
        <a:graphic>
          <a:graphicData uri="http://schemas.openxmlformats.org/drawingml/2006/table">
            <a:tbl>
              <a:tblPr firstRow="1" firstCol="1" bandRow="1">
                <a:tableStyleId>{5C22544A-7EE6-4342-B048-85BDC9FD1C3A}</a:tableStyleId>
              </a:tblPr>
              <a:tblGrid>
                <a:gridCol w="2311880"/>
                <a:gridCol w="1742536"/>
                <a:gridCol w="1846053"/>
                <a:gridCol w="3221141"/>
              </a:tblGrid>
              <a:tr h="1148369">
                <a:tc gridSpan="4">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1041660">
                <a:tc gridSpan="4">
                  <a:txBody>
                    <a:bodyPr/>
                    <a:lstStyle/>
                    <a:p>
                      <a:pPr>
                        <a:lnSpc>
                          <a:spcPct val="107000"/>
                        </a:lnSpc>
                        <a:spcAft>
                          <a:spcPts val="0"/>
                        </a:spcAft>
                      </a:pPr>
                      <a:endParaRPr lang="en-GB" sz="1000" dirty="0" smtClean="0">
                        <a:solidFill>
                          <a:schemeClr val="tx1"/>
                        </a:solidFill>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r>
              <a:tr h="432339">
                <a:tc>
                  <a:txBody>
                    <a:bodyPr/>
                    <a:lstStyle/>
                    <a:p>
                      <a:pPr algn="ctr">
                        <a:lnSpc>
                          <a:spcPct val="107000"/>
                        </a:lnSpc>
                        <a:spcAft>
                          <a:spcPts val="0"/>
                        </a:spcAft>
                      </a:pPr>
                      <a:r>
                        <a:rPr lang="en-GB" sz="1000" dirty="0" smtClean="0">
                          <a:effectLst/>
                        </a:rPr>
                        <a:t>Problem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Coach offers Support</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b="1" dirty="0" smtClean="0">
                          <a:solidFill>
                            <a:schemeClr val="tx1"/>
                          </a:solidFill>
                          <a:effectLst/>
                          <a:latin typeface="Arial"/>
                          <a:ea typeface="Calibri"/>
                        </a:rPr>
                        <a:t>Organisational details</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b="1" dirty="0" smtClean="0">
                          <a:solidFill>
                            <a:schemeClr val="tx1"/>
                          </a:solidFill>
                          <a:effectLst/>
                          <a:latin typeface="Arial"/>
                          <a:ea typeface="Calibri"/>
                        </a:rPr>
                        <a:t>Referral/Signposting</a:t>
                      </a:r>
                      <a:r>
                        <a:rPr lang="en-GB" sz="1000" b="1" baseline="0" dirty="0" smtClean="0">
                          <a:solidFill>
                            <a:schemeClr val="tx1"/>
                          </a:solidFill>
                          <a:effectLst/>
                          <a:latin typeface="Arial"/>
                          <a:ea typeface="Calibri"/>
                        </a:rPr>
                        <a:t> information</a:t>
                      </a:r>
                      <a:endParaRPr lang="en-GB" sz="1000" b="1" dirty="0">
                        <a:solidFill>
                          <a:schemeClr val="tx1"/>
                        </a:solidFill>
                        <a:effectLst/>
                        <a:latin typeface="Arial"/>
                        <a:ea typeface="Calibri"/>
                      </a:endParaRPr>
                    </a:p>
                  </a:txBody>
                  <a:tcPr marL="29522" marR="29522" marT="0" marB="0"/>
                </a:tc>
              </a:tr>
              <a:tr h="525919">
                <a:tc>
                  <a:txBody>
                    <a:bodyPr/>
                    <a:lstStyle/>
                    <a:p>
                      <a:pPr marL="0" indent="0">
                        <a:lnSpc>
                          <a:spcPct val="107000"/>
                        </a:lnSpc>
                        <a:spcAft>
                          <a:spcPts val="0"/>
                        </a:spcAft>
                        <a:buFont typeface="Arial" panose="020B0604020202020204" pitchFamily="34" charset="0"/>
                        <a:buNone/>
                      </a:pPr>
                      <a:r>
                        <a:rPr lang="en-GB" sz="1000" baseline="0" dirty="0" smtClean="0">
                          <a:effectLst/>
                          <a:latin typeface="+mn-lt"/>
                          <a:ea typeface="Calibri"/>
                        </a:rPr>
                        <a:t>I am a Refugee looking for support in my </a:t>
                      </a:r>
                      <a:r>
                        <a:rPr lang="en-GB" sz="1000" baseline="0" dirty="0" err="1" smtClean="0">
                          <a:effectLst/>
                          <a:latin typeface="+mn-lt"/>
                          <a:ea typeface="Calibri"/>
                        </a:rPr>
                        <a:t>jobseach</a:t>
                      </a:r>
                      <a:r>
                        <a:rPr lang="en-GB" sz="1000" baseline="0" dirty="0" smtClean="0">
                          <a:effectLst/>
                          <a:latin typeface="+mn-lt"/>
                          <a:ea typeface="Calibri"/>
                        </a:rPr>
                        <a:t> and access to suitable jobs?</a:t>
                      </a:r>
                    </a:p>
                  </a:txBody>
                  <a:tcPr marL="29522" marR="29522" marT="0" marB="0"/>
                </a:tc>
                <a:tc>
                  <a:txBody>
                    <a:bodyPr/>
                    <a:lstStyle/>
                    <a:p>
                      <a:pPr marL="171450" indent="-171450">
                        <a:buFont typeface="Arial" panose="020B0604020202020204" pitchFamily="34" charset="0"/>
                        <a:buChar char="•"/>
                      </a:pPr>
                      <a:r>
                        <a:rPr lang="en-GB" sz="1000" baseline="0" dirty="0" smtClean="0">
                          <a:latin typeface="+mn-lt"/>
                        </a:rPr>
                        <a:t>Office Lead </a:t>
                      </a:r>
                      <a:r>
                        <a:rPr lang="en-GB" sz="1000" baseline="0" smtClean="0">
                          <a:latin typeface="+mn-lt"/>
                        </a:rPr>
                        <a:t>for Refugees</a:t>
                      </a:r>
                      <a:endParaRPr lang="en-GB" sz="1000" baseline="0" dirty="0" smtClean="0">
                        <a:latin typeface="+mn-lt"/>
                      </a:endParaRPr>
                    </a:p>
                  </a:txBody>
                  <a:tcPr marL="29522" marR="29522" marT="0" marB="0"/>
                </a:tc>
                <a:tc>
                  <a:txBody>
                    <a:bodyPr/>
                    <a:lstStyle/>
                    <a:p>
                      <a:pPr marL="171450" indent="-171450">
                        <a:buFont typeface="Arial" panose="020B0604020202020204" pitchFamily="34" charset="0"/>
                        <a:buChar char="•"/>
                      </a:pPr>
                      <a:r>
                        <a:rPr lang="en-GB" sz="1000" dirty="0" smtClean="0">
                          <a:latin typeface="+mn-lt"/>
                        </a:rPr>
                        <a:t>Breaking Barriers</a:t>
                      </a:r>
                      <a:endParaRPr lang="en-GB" sz="1000" dirty="0">
                        <a:latin typeface="+mn-lt"/>
                      </a:endParaRPr>
                    </a:p>
                  </a:txBody>
                  <a:tcPr marL="29522" marR="29522" marT="0" marB="0"/>
                </a:tc>
                <a:tc>
                  <a:txBody>
                    <a:bodyPr/>
                    <a:lstStyle/>
                    <a:p>
                      <a:r>
                        <a:rPr lang="en-GB" sz="1000" b="1" u="sng" kern="1200" dirty="0" smtClean="0">
                          <a:solidFill>
                            <a:schemeClr val="tx2"/>
                          </a:solidFill>
                          <a:effectLst/>
                          <a:latin typeface="+mn-lt"/>
                          <a:ea typeface="+mn-ea"/>
                          <a:cs typeface="+mn-cs"/>
                          <a:hlinkClick r:id="rId3"/>
                        </a:rPr>
                        <a:t>www.breaking-barriers.co.uk</a:t>
                      </a:r>
                      <a:endParaRPr lang="en-GB" sz="1000" kern="1200" dirty="0" smtClean="0">
                        <a:solidFill>
                          <a:schemeClr val="tx2"/>
                        </a:solidFill>
                        <a:effectLst/>
                        <a:latin typeface="+mn-lt"/>
                        <a:ea typeface="+mn-ea"/>
                        <a:cs typeface="+mn-cs"/>
                      </a:endParaRPr>
                    </a:p>
                    <a:p>
                      <a:r>
                        <a:rPr lang="en-GB" sz="1000" kern="1200" dirty="0" smtClean="0">
                          <a:solidFill>
                            <a:schemeClr val="tx2"/>
                          </a:solidFill>
                          <a:effectLst/>
                          <a:latin typeface="+mn-lt"/>
                          <a:ea typeface="+mn-ea"/>
                          <a:cs typeface="+mn-cs"/>
                        </a:rPr>
                        <a:t> </a:t>
                      </a:r>
                    </a:p>
                    <a:p>
                      <a:endParaRPr lang="en-GB" sz="1000" kern="1200" dirty="0">
                        <a:solidFill>
                          <a:schemeClr val="tx2"/>
                        </a:solidFill>
                        <a:effectLst/>
                        <a:latin typeface="+mn-lt"/>
                        <a:ea typeface="+mn-ea"/>
                        <a:cs typeface="+mn-cs"/>
                      </a:endParaRPr>
                    </a:p>
                  </a:txBody>
                  <a:tcPr marL="29522" marR="29522" marT="0" marB="0"/>
                </a:tc>
              </a:tr>
              <a:tr h="104922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n-GB" sz="1000" dirty="0" smtClean="0">
                        <a:effectLst/>
                        <a:latin typeface="Arial"/>
                        <a:ea typeface="Calibri"/>
                        <a:cs typeface="Times New Roman"/>
                      </a:endParaRPr>
                    </a:p>
                  </a:txBody>
                  <a:tcPr marL="29522" marR="29522" marT="0" marB="0"/>
                </a:tc>
                <a:tc>
                  <a:txBody>
                    <a:bodyPr/>
                    <a:lstStyle/>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smtClean="0">
                        <a:effectLst/>
                        <a:latin typeface="Arial"/>
                        <a:ea typeface="Calibri"/>
                        <a:cs typeface="Times New Roman"/>
                      </a:endParaRPr>
                    </a:p>
                  </a:txBody>
                  <a:tcPr marL="29522" marR="29522" marT="0" marB="0"/>
                </a:tc>
                <a:tc>
                  <a:txBody>
                    <a:bodyPr/>
                    <a:lstStyle/>
                    <a:p>
                      <a:pPr>
                        <a:lnSpc>
                          <a:spcPct val="115000"/>
                        </a:lnSpc>
                        <a:spcAft>
                          <a:spcPts val="0"/>
                        </a:spcAft>
                      </a:pPr>
                      <a:endParaRPr lang="en-GB" sz="1000" dirty="0" smtClean="0">
                        <a:effectLst/>
                        <a:latin typeface="Arial"/>
                        <a:ea typeface="Calibri"/>
                        <a:cs typeface="Times New Roman"/>
                      </a:endParaRPr>
                    </a:p>
                  </a:txBody>
                  <a:tcPr marL="29522" marR="29522" marT="0" marB="0"/>
                </a:tc>
              </a:tr>
              <a:tr h="104922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n-GB" sz="1000" dirty="0" smtClean="0">
                        <a:effectLst/>
                        <a:latin typeface="Arial"/>
                        <a:ea typeface="Calibri"/>
                        <a:cs typeface="Times New Roman"/>
                      </a:endParaRPr>
                    </a:p>
                  </a:txBody>
                  <a:tcPr marL="29522" marR="29522" marT="0" marB="0"/>
                </a:tc>
                <a:tc>
                  <a:txBody>
                    <a:bodyPr/>
                    <a:lstStyle/>
                    <a:p>
                      <a:pPr marL="171450" indent="-171450">
                        <a:buFont typeface="Arial" panose="020B0604020202020204" pitchFamily="34" charset="0"/>
                        <a:buChar char="•"/>
                      </a:pPr>
                      <a:endParaRPr lang="en-GB" sz="1000" baseline="0" dirty="0" smtClean="0">
                        <a:latin typeface="+mn-lt"/>
                      </a:endParaRPr>
                    </a:p>
                  </a:txBody>
                  <a:tcPr marL="29522" marR="29522"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smtClean="0">
                        <a:effectLst/>
                        <a:latin typeface="Arial"/>
                        <a:ea typeface="Calibri"/>
                        <a:cs typeface="Times New Roman"/>
                      </a:endParaRPr>
                    </a:p>
                  </a:txBody>
                  <a:tcPr marL="29522" marR="29522" marT="0" marB="0"/>
                </a:tc>
                <a:tc>
                  <a:txBody>
                    <a:bodyPr/>
                    <a:lstStyle/>
                    <a:p>
                      <a:pPr>
                        <a:lnSpc>
                          <a:spcPct val="115000"/>
                        </a:lnSpc>
                        <a:spcAft>
                          <a:spcPts val="0"/>
                        </a:spcAft>
                      </a:pPr>
                      <a:endParaRPr lang="en-GB" sz="1000" dirty="0" smtClean="0">
                        <a:effectLst/>
                        <a:latin typeface="Arial"/>
                        <a:ea typeface="Calibri"/>
                        <a:cs typeface="Times New Roman"/>
                      </a:endParaRPr>
                    </a:p>
                  </a:txBody>
                  <a:tcPr marL="29522" marR="29522" marT="0" marB="0"/>
                </a:tc>
              </a:tr>
            </a:tbl>
          </a:graphicData>
        </a:graphic>
      </p:graphicFrame>
      <p:sp>
        <p:nvSpPr>
          <p:cNvPr id="2" name="TextBox 1"/>
          <p:cNvSpPr txBox="1"/>
          <p:nvPr/>
        </p:nvSpPr>
        <p:spPr>
          <a:xfrm>
            <a:off x="2544859" y="80129"/>
            <a:ext cx="4023361" cy="400110"/>
          </a:xfrm>
          <a:prstGeom prst="rect">
            <a:avLst/>
          </a:prstGeom>
          <a:noFill/>
        </p:spPr>
        <p:txBody>
          <a:bodyPr wrap="square" rtlCol="0">
            <a:spAutoFit/>
          </a:bodyPr>
          <a:lstStyle/>
          <a:p>
            <a:pPr algn="ctr"/>
            <a:r>
              <a:rPr lang="en-GB" sz="2000" b="1" dirty="0" smtClean="0">
                <a:solidFill>
                  <a:schemeClr val="bg1"/>
                </a:solidFill>
              </a:rPr>
              <a:t>Complex Needs Scenarios </a:t>
            </a:r>
            <a:endParaRPr lang="en-GB" sz="2000" b="1" dirty="0">
              <a:solidFill>
                <a:schemeClr val="bg1"/>
              </a:solidFill>
            </a:endParaRPr>
          </a:p>
        </p:txBody>
      </p:sp>
      <p:pic>
        <p:nvPicPr>
          <p:cNvPr id="3" name="Picture 2"/>
          <p:cNvPicPr>
            <a:picLocks noChangeAspect="1"/>
          </p:cNvPicPr>
          <p:nvPr/>
        </p:nvPicPr>
        <p:blipFill>
          <a:blip r:embed="rId4"/>
          <a:stretch>
            <a:fillRect/>
          </a:stretch>
        </p:blipFill>
        <p:spPr>
          <a:xfrm>
            <a:off x="179940" y="0"/>
            <a:ext cx="1170533" cy="627942"/>
          </a:xfrm>
          <a:prstGeom prst="rect">
            <a:avLst/>
          </a:prstGeom>
        </p:spPr>
      </p:pic>
    </p:spTree>
    <p:extLst>
      <p:ext uri="{BB962C8B-B14F-4D97-AF65-F5344CB8AC3E}">
        <p14:creationId xmlns:p14="http://schemas.microsoft.com/office/powerpoint/2010/main" val="218517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0632" y="861044"/>
            <a:ext cx="5788862" cy="1031842"/>
          </a:xfrm>
        </p:spPr>
        <p:txBody>
          <a:bodyPr/>
          <a:lstStyle/>
          <a:p>
            <a:r>
              <a:rPr lang="en-GB" sz="2000" dirty="0" smtClean="0">
                <a:solidFill>
                  <a:srgbClr val="002060"/>
                </a:solidFill>
              </a:rPr>
              <a:t/>
            </a:r>
            <a:br>
              <a:rPr lang="en-GB" sz="2000" dirty="0" smtClean="0">
                <a:solidFill>
                  <a:srgbClr val="002060"/>
                </a:solidFill>
              </a:rPr>
            </a:br>
            <a:r>
              <a:rPr lang="en-GB" sz="2000" dirty="0" smtClean="0">
                <a:solidFill>
                  <a:srgbClr val="002060"/>
                </a:solidFill>
              </a:rPr>
              <a:t>Complex Needs Action Plan. Version Control </a:t>
            </a:r>
            <a:endParaRPr lang="en-GB" sz="2000"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76788940"/>
              </p:ext>
            </p:extLst>
          </p:nvPr>
        </p:nvGraphicFramePr>
        <p:xfrm>
          <a:off x="1401671" y="2051250"/>
          <a:ext cx="6133110" cy="2598171"/>
        </p:xfrm>
        <a:graphic>
          <a:graphicData uri="http://schemas.openxmlformats.org/drawingml/2006/table">
            <a:tbl>
              <a:tblPr firstRow="1" bandRow="1">
                <a:tableStyleId>{5C22544A-7EE6-4342-B048-85BDC9FD1C3A}</a:tableStyleId>
              </a:tblPr>
              <a:tblGrid>
                <a:gridCol w="1226622"/>
                <a:gridCol w="1226622"/>
                <a:gridCol w="1226622"/>
                <a:gridCol w="1226622"/>
                <a:gridCol w="1226622"/>
              </a:tblGrid>
              <a:tr h="246297">
                <a:tc>
                  <a:txBody>
                    <a:bodyPr/>
                    <a:lstStyle/>
                    <a:p>
                      <a:r>
                        <a:rPr lang="en-GB" sz="1000" dirty="0" smtClean="0"/>
                        <a:t>Version </a:t>
                      </a:r>
                      <a:endParaRPr lang="en-GB" sz="10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GB" sz="1000" dirty="0" smtClean="0"/>
                        <a:t>Author</a:t>
                      </a:r>
                      <a:r>
                        <a:rPr lang="en-GB" sz="1000" baseline="0" dirty="0" smtClean="0"/>
                        <a:t> </a:t>
                      </a:r>
                      <a:endParaRPr lang="en-GB" sz="1000" dirty="0"/>
                    </a:p>
                  </a:txBody>
                  <a:tcPr>
                    <a:lnT w="12700" cap="flat" cmpd="sng" algn="ctr">
                      <a:solidFill>
                        <a:schemeClr val="tx1"/>
                      </a:solidFill>
                      <a:prstDash val="solid"/>
                      <a:round/>
                      <a:headEnd type="none" w="med" len="med"/>
                      <a:tailEnd type="none" w="med" len="med"/>
                    </a:lnT>
                  </a:tcPr>
                </a:tc>
                <a:tc>
                  <a:txBody>
                    <a:bodyPr/>
                    <a:lstStyle/>
                    <a:p>
                      <a:r>
                        <a:rPr lang="en-GB" sz="1000" dirty="0" smtClean="0"/>
                        <a:t>Date amended </a:t>
                      </a:r>
                      <a:endParaRPr lang="en-GB" sz="1000" dirty="0"/>
                    </a:p>
                  </a:txBody>
                  <a:tcPr>
                    <a:lnT w="12700" cap="flat" cmpd="sng" algn="ctr">
                      <a:solidFill>
                        <a:schemeClr val="tx1"/>
                      </a:solidFill>
                      <a:prstDash val="solid"/>
                      <a:round/>
                      <a:headEnd type="none" w="med" len="med"/>
                      <a:tailEnd type="none" w="med" len="med"/>
                    </a:lnT>
                  </a:tcPr>
                </a:tc>
                <a:tc>
                  <a:txBody>
                    <a:bodyPr/>
                    <a:lstStyle/>
                    <a:p>
                      <a:r>
                        <a:rPr lang="en-GB" sz="1000" dirty="0" smtClean="0"/>
                        <a:t>Signed off by </a:t>
                      </a:r>
                      <a:endParaRPr lang="en-GB" sz="1000" dirty="0"/>
                    </a:p>
                  </a:txBody>
                  <a:tcPr>
                    <a:lnT w="12700" cap="flat" cmpd="sng" algn="ctr">
                      <a:solidFill>
                        <a:schemeClr val="tx1"/>
                      </a:solidFill>
                      <a:prstDash val="solid"/>
                      <a:round/>
                      <a:headEnd type="none" w="med" len="med"/>
                      <a:tailEnd type="none" w="med" len="med"/>
                    </a:lnT>
                  </a:tcPr>
                </a:tc>
                <a:tc>
                  <a:txBody>
                    <a:bodyPr/>
                    <a:lstStyle/>
                    <a:p>
                      <a:r>
                        <a:rPr lang="en-GB" sz="1000" dirty="0" smtClean="0"/>
                        <a:t>Next Full Review </a:t>
                      </a:r>
                      <a:endParaRPr lang="en-GB" sz="1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46297">
                <a:tc>
                  <a:txBody>
                    <a:bodyPr/>
                    <a:lstStyle/>
                    <a:p>
                      <a:endParaRPr lang="en-GB" sz="1000" dirty="0"/>
                    </a:p>
                  </a:txBody>
                  <a:tcPr>
                    <a:lnL w="12700" cap="flat" cmpd="sng" algn="ctr">
                      <a:solidFill>
                        <a:schemeClr val="tx1"/>
                      </a:solidFill>
                      <a:prstDash val="solid"/>
                      <a:round/>
                      <a:headEnd type="none" w="med" len="med"/>
                      <a:tailEnd type="none" w="med" len="med"/>
                    </a:lnL>
                  </a:tcPr>
                </a:tc>
                <a:tc>
                  <a:txBody>
                    <a:bodyPr/>
                    <a:lstStyle/>
                    <a:p>
                      <a:r>
                        <a:rPr lang="en-GB" sz="1000" dirty="0" smtClean="0"/>
                        <a:t>Information Redacted</a:t>
                      </a:r>
                      <a:endParaRPr lang="en-GB" sz="1000" dirty="0"/>
                    </a:p>
                  </a:txBody>
                  <a:tcPr/>
                </a:tc>
                <a:tc>
                  <a:txBody>
                    <a:bodyPr/>
                    <a:lstStyle/>
                    <a:p>
                      <a:endParaRPr lang="en-GB" sz="1000" dirty="0"/>
                    </a:p>
                  </a:txBody>
                  <a:tcPr/>
                </a:tc>
                <a:tc>
                  <a:txBody>
                    <a:bodyPr/>
                    <a:lstStyle/>
                    <a:p>
                      <a:endParaRPr lang="en-GB" sz="1000" dirty="0"/>
                    </a:p>
                  </a:txBody>
                  <a:tcPr/>
                </a:tc>
                <a:tc>
                  <a:txBody>
                    <a:bodyPr/>
                    <a:lstStyle/>
                    <a:p>
                      <a:endParaRPr lang="en-GB" sz="1000" dirty="0"/>
                    </a:p>
                  </a:txBody>
                  <a:tcPr>
                    <a:lnR w="12700" cap="flat" cmpd="sng" algn="ctr">
                      <a:solidFill>
                        <a:schemeClr val="tx1"/>
                      </a:solidFill>
                      <a:prstDash val="solid"/>
                      <a:round/>
                      <a:headEnd type="none" w="med" len="med"/>
                      <a:tailEnd type="none" w="med" len="med"/>
                    </a:lnR>
                  </a:tcPr>
                </a:tc>
              </a:tr>
              <a:tr h="246297">
                <a:tc>
                  <a:txBody>
                    <a:bodyPr/>
                    <a:lstStyle/>
                    <a:p>
                      <a:endParaRPr lang="en-GB" sz="1000" dirty="0"/>
                    </a:p>
                  </a:txBody>
                  <a:tcPr>
                    <a:lnL w="12700" cap="flat" cmpd="sng" algn="ctr">
                      <a:solidFill>
                        <a:schemeClr val="tx1"/>
                      </a:solidFill>
                      <a:prstDash val="solid"/>
                      <a:round/>
                      <a:headEnd type="none" w="med" len="med"/>
                      <a:tailEnd type="none" w="med" len="med"/>
                    </a:lnL>
                  </a:tcPr>
                </a:tc>
                <a:tc>
                  <a:txBody>
                    <a:bodyPr/>
                    <a:lstStyle/>
                    <a:p>
                      <a:endParaRPr lang="en-GB" sz="1000" dirty="0"/>
                    </a:p>
                  </a:txBody>
                  <a:tcPr/>
                </a:tc>
                <a:tc>
                  <a:txBody>
                    <a:bodyPr/>
                    <a:lstStyle/>
                    <a:p>
                      <a:endParaRPr lang="en-GB" sz="1000" dirty="0"/>
                    </a:p>
                  </a:txBody>
                  <a:tcPr/>
                </a:tc>
                <a:tc>
                  <a:txBody>
                    <a:bodyPr/>
                    <a:lstStyle/>
                    <a:p>
                      <a:endParaRPr lang="en-GB" sz="1000" dirty="0"/>
                    </a:p>
                  </a:txBody>
                  <a:tcPr/>
                </a:tc>
                <a:tc>
                  <a:txBody>
                    <a:bodyPr/>
                    <a:lstStyle/>
                    <a:p>
                      <a:endParaRPr lang="en-GB" sz="1000" dirty="0"/>
                    </a:p>
                  </a:txBody>
                  <a:tcPr>
                    <a:lnR w="12700" cap="flat" cmpd="sng" algn="ctr">
                      <a:solidFill>
                        <a:schemeClr val="tx1"/>
                      </a:solidFill>
                      <a:prstDash val="solid"/>
                      <a:round/>
                      <a:headEnd type="none" w="med" len="med"/>
                      <a:tailEnd type="none" w="med" len="med"/>
                    </a:lnR>
                  </a:tcPr>
                </a:tc>
              </a:tr>
              <a:tr h="246297">
                <a:tc>
                  <a:txBody>
                    <a:bodyPr/>
                    <a:lstStyle/>
                    <a:p>
                      <a:endParaRPr lang="en-GB" sz="1000" dirty="0"/>
                    </a:p>
                  </a:txBody>
                  <a:tcPr>
                    <a:lnL w="12700" cap="flat" cmpd="sng" algn="ctr">
                      <a:solidFill>
                        <a:schemeClr val="tx1"/>
                      </a:solidFill>
                      <a:prstDash val="solid"/>
                      <a:round/>
                      <a:headEnd type="none" w="med" len="med"/>
                      <a:tailEnd type="none" w="med" len="med"/>
                    </a:lnL>
                  </a:tcPr>
                </a:tc>
                <a:tc>
                  <a:txBody>
                    <a:bodyPr/>
                    <a:lstStyle/>
                    <a:p>
                      <a:endParaRPr lang="en-GB" sz="1000" dirty="0"/>
                    </a:p>
                  </a:txBody>
                  <a:tcPr/>
                </a:tc>
                <a:tc>
                  <a:txBody>
                    <a:bodyPr/>
                    <a:lstStyle/>
                    <a:p>
                      <a:endParaRPr lang="en-GB" sz="1000" dirty="0"/>
                    </a:p>
                  </a:txBody>
                  <a:tcPr/>
                </a:tc>
                <a:tc>
                  <a:txBody>
                    <a:bodyPr/>
                    <a:lstStyle/>
                    <a:p>
                      <a:endParaRPr lang="en-GB" sz="1000" dirty="0"/>
                    </a:p>
                  </a:txBody>
                  <a:tcPr/>
                </a:tc>
                <a:tc>
                  <a:txBody>
                    <a:bodyPr/>
                    <a:lstStyle/>
                    <a:p>
                      <a:endParaRPr lang="en-GB" sz="1000" dirty="0"/>
                    </a:p>
                  </a:txBody>
                  <a:tcPr>
                    <a:lnR w="12700" cap="flat" cmpd="sng" algn="ctr">
                      <a:solidFill>
                        <a:schemeClr val="tx1"/>
                      </a:solidFill>
                      <a:prstDash val="solid"/>
                      <a:round/>
                      <a:headEnd type="none" w="med" len="med"/>
                      <a:tailEnd type="none" w="med" len="med"/>
                    </a:lnR>
                  </a:tcPr>
                </a:tc>
              </a:tr>
              <a:tr h="246297">
                <a:tc>
                  <a:txBody>
                    <a:bodyPr/>
                    <a:lstStyle/>
                    <a:p>
                      <a:endParaRPr lang="en-GB" dirty="0"/>
                    </a:p>
                  </a:txBody>
                  <a:tcPr>
                    <a:lnL w="12700" cap="flat" cmpd="sng" algn="ctr">
                      <a:solidFill>
                        <a:schemeClr val="tx1"/>
                      </a:solidFill>
                      <a:prstDash val="solid"/>
                      <a:round/>
                      <a:headEnd type="none" w="med" len="med"/>
                      <a:tailEnd type="none" w="med" len="med"/>
                    </a:ln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lnR w="12700" cap="flat" cmpd="sng" algn="ctr">
                      <a:solidFill>
                        <a:schemeClr val="tx1"/>
                      </a:solidFill>
                      <a:prstDash val="solid"/>
                      <a:round/>
                      <a:headEnd type="none" w="med" len="med"/>
                      <a:tailEnd type="none" w="med" len="med"/>
                    </a:lnR>
                  </a:tcPr>
                </a:tc>
              </a:tr>
              <a:tr h="246297">
                <a:tc>
                  <a:txBody>
                    <a:bodyPr/>
                    <a:lstStyle/>
                    <a:p>
                      <a:endParaRPr lang="en-GB" dirty="0"/>
                    </a:p>
                  </a:txBody>
                  <a:tcPr>
                    <a:lnL w="12700" cap="flat" cmpd="sng" algn="ctr">
                      <a:solidFill>
                        <a:schemeClr val="tx1"/>
                      </a:solidFill>
                      <a:prstDash val="solid"/>
                      <a:round/>
                      <a:headEnd type="none" w="med" len="med"/>
                      <a:tailEnd type="none" w="med" len="med"/>
                    </a:lnL>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lnR w="12700" cap="flat" cmpd="sng" algn="ctr">
                      <a:solidFill>
                        <a:schemeClr val="tx1"/>
                      </a:solidFill>
                      <a:prstDash val="solid"/>
                      <a:round/>
                      <a:headEnd type="none" w="med" len="med"/>
                      <a:tailEnd type="none" w="med" len="med"/>
                    </a:lnR>
                  </a:tcPr>
                </a:tc>
              </a:tr>
              <a:tr h="246297">
                <a:tc>
                  <a:txBody>
                    <a:bodyPr/>
                    <a:lstStyle/>
                    <a:p>
                      <a:endParaRPr lang="en-GB" dirty="0"/>
                    </a:p>
                  </a:txBody>
                  <a:tcPr>
                    <a:lnL w="12700" cap="flat" cmpd="sng" algn="ctr">
                      <a:solidFill>
                        <a:schemeClr val="tx1"/>
                      </a:solidFill>
                      <a:prstDash val="solid"/>
                      <a:round/>
                      <a:headEnd type="none" w="med" len="med"/>
                      <a:tailEnd type="none" w="med" len="med"/>
                    </a:lnL>
                    <a:lnB w="12700" cmpd="sng">
                      <a:noFill/>
                    </a:lnB>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lnR w="12700" cap="flat" cmpd="sng" algn="ctr">
                      <a:solidFill>
                        <a:schemeClr val="tx1"/>
                      </a:solidFill>
                      <a:prstDash val="solid"/>
                      <a:round/>
                      <a:headEnd type="none" w="med" len="med"/>
                      <a:tailEnd type="none" w="med" len="med"/>
                    </a:lnR>
                  </a:tcPr>
                </a:tc>
              </a:tr>
              <a:tr h="246297">
                <a:tc>
                  <a:txBody>
                    <a:bodyPr/>
                    <a:lstStyle/>
                    <a:p>
                      <a:endParaRPr lang="en-GB"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a:p>
                  </a:txBody>
                  <a:tcPr>
                    <a:lnL w="12700" cmpd="sng">
                      <a:noFill/>
                    </a:lnL>
                    <a:lnB w="12700" cap="flat" cmpd="sng" algn="ctr">
                      <a:solidFill>
                        <a:schemeClr val="tx1"/>
                      </a:solidFill>
                      <a:prstDash val="solid"/>
                      <a:round/>
                      <a:headEnd type="none" w="med" len="med"/>
                      <a:tailEnd type="none" w="med" len="med"/>
                    </a:lnB>
                  </a:tcPr>
                </a:tc>
                <a:tc>
                  <a:txBody>
                    <a:bodyPr/>
                    <a:lstStyle/>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0316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0161" y="2405106"/>
            <a:ext cx="2938274" cy="2624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1084263" y="3170238"/>
            <a:ext cx="1663700" cy="425450"/>
          </a:xfrm>
          <a:prstGeom prst="roundRect">
            <a:avLst/>
          </a:prstGeom>
          <a:ln w="6350">
            <a:no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GB" sz="1400" b="1" dirty="0">
              <a:solidFill>
                <a:srgbClr val="002060"/>
              </a:solidFill>
            </a:endParaRPr>
          </a:p>
        </p:txBody>
      </p:sp>
      <p:sp>
        <p:nvSpPr>
          <p:cNvPr id="30" name="Rounded Rectangle 29"/>
          <p:cNvSpPr/>
          <p:nvPr/>
        </p:nvSpPr>
        <p:spPr>
          <a:xfrm>
            <a:off x="1084263" y="5114925"/>
            <a:ext cx="1663700" cy="425450"/>
          </a:xfrm>
          <a:prstGeom prst="roundRect">
            <a:avLst/>
          </a:prstGeom>
          <a:ln w="6350">
            <a:no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GB" sz="1400" b="1" dirty="0">
              <a:solidFill>
                <a:srgbClr val="002060"/>
              </a:solidFill>
            </a:endParaRPr>
          </a:p>
          <a:p>
            <a:pPr algn="ctr">
              <a:defRPr/>
            </a:pPr>
            <a:endParaRPr lang="en-GB" sz="1400" b="1" dirty="0">
              <a:solidFill>
                <a:srgbClr val="002060"/>
              </a:solidFill>
            </a:endParaRPr>
          </a:p>
        </p:txBody>
      </p:sp>
      <p:sp>
        <p:nvSpPr>
          <p:cNvPr id="37" name="Rounded Rectangle 36"/>
          <p:cNvSpPr/>
          <p:nvPr/>
        </p:nvSpPr>
        <p:spPr>
          <a:xfrm>
            <a:off x="1084263" y="2232025"/>
            <a:ext cx="1663700" cy="425450"/>
          </a:xfrm>
          <a:prstGeom prst="roundRect">
            <a:avLst/>
          </a:prstGeom>
          <a:ln w="6350">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GB" sz="1400" b="1" dirty="0">
                <a:solidFill>
                  <a:srgbClr val="002060"/>
                </a:solidFill>
              </a:rPr>
              <a:t> </a:t>
            </a:r>
          </a:p>
        </p:txBody>
      </p:sp>
      <p:sp>
        <p:nvSpPr>
          <p:cNvPr id="27" name="Rounded Rectangle 26"/>
          <p:cNvSpPr/>
          <p:nvPr/>
        </p:nvSpPr>
        <p:spPr>
          <a:xfrm>
            <a:off x="798897" y="1244457"/>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Homeless &amp; Substance Misuse </a:t>
            </a:r>
            <a:r>
              <a:rPr lang="en-GB" sz="800" b="1" dirty="0" smtClean="0">
                <a:solidFill>
                  <a:schemeClr val="tx1"/>
                </a:solidFill>
              </a:rPr>
              <a:t> </a:t>
            </a:r>
          </a:p>
        </p:txBody>
      </p:sp>
      <p:sp>
        <p:nvSpPr>
          <p:cNvPr id="48" name="Rounded Rectangle 47"/>
          <p:cNvSpPr/>
          <p:nvPr/>
        </p:nvSpPr>
        <p:spPr>
          <a:xfrm>
            <a:off x="2655915" y="1243496"/>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Gangs </a:t>
            </a:r>
          </a:p>
        </p:txBody>
      </p:sp>
      <p:sp>
        <p:nvSpPr>
          <p:cNvPr id="53" name="Rounded Rectangle 52"/>
          <p:cNvSpPr/>
          <p:nvPr/>
        </p:nvSpPr>
        <p:spPr>
          <a:xfrm>
            <a:off x="4589297" y="1243496"/>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Care Leavers</a:t>
            </a:r>
          </a:p>
        </p:txBody>
      </p:sp>
      <p:sp>
        <p:nvSpPr>
          <p:cNvPr id="54" name="Rounded Rectangle 53"/>
          <p:cNvSpPr/>
          <p:nvPr/>
        </p:nvSpPr>
        <p:spPr>
          <a:xfrm>
            <a:off x="6446315" y="1253266"/>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Mental Health </a:t>
            </a:r>
          </a:p>
        </p:txBody>
      </p:sp>
      <p:sp>
        <p:nvSpPr>
          <p:cNvPr id="55" name="Rounded Rectangle 54"/>
          <p:cNvSpPr/>
          <p:nvPr/>
        </p:nvSpPr>
        <p:spPr>
          <a:xfrm>
            <a:off x="798897" y="2295941"/>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Fuller Working Lives</a:t>
            </a:r>
          </a:p>
        </p:txBody>
      </p:sp>
      <p:sp>
        <p:nvSpPr>
          <p:cNvPr id="57" name="Rounded Rectangle 56"/>
          <p:cNvSpPr/>
          <p:nvPr/>
        </p:nvSpPr>
        <p:spPr>
          <a:xfrm>
            <a:off x="6446315" y="2295941"/>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Suicide and Self Harm</a:t>
            </a:r>
          </a:p>
        </p:txBody>
      </p:sp>
      <p:sp>
        <p:nvSpPr>
          <p:cNvPr id="59" name="Rounded Rectangle 58"/>
          <p:cNvSpPr/>
          <p:nvPr/>
        </p:nvSpPr>
        <p:spPr>
          <a:xfrm>
            <a:off x="6446315" y="3347425"/>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Youth Obligation</a:t>
            </a:r>
          </a:p>
        </p:txBody>
      </p:sp>
      <p:sp>
        <p:nvSpPr>
          <p:cNvPr id="60" name="Rounded Rectangle 59"/>
          <p:cNvSpPr/>
          <p:nvPr/>
        </p:nvSpPr>
        <p:spPr>
          <a:xfrm>
            <a:off x="798897" y="3347425"/>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Partnership Manager</a:t>
            </a:r>
          </a:p>
        </p:txBody>
      </p:sp>
      <p:sp>
        <p:nvSpPr>
          <p:cNvPr id="61" name="Rounded Rectangle 60"/>
          <p:cNvSpPr/>
          <p:nvPr/>
        </p:nvSpPr>
        <p:spPr>
          <a:xfrm>
            <a:off x="798897" y="4398909"/>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BAME</a:t>
            </a:r>
          </a:p>
        </p:txBody>
      </p:sp>
      <p:sp>
        <p:nvSpPr>
          <p:cNvPr id="62" name="Rounded Rectangle 61"/>
          <p:cNvSpPr/>
          <p:nvPr/>
        </p:nvSpPr>
        <p:spPr>
          <a:xfrm>
            <a:off x="798897" y="5411219"/>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Troubled Families</a:t>
            </a:r>
          </a:p>
          <a:p>
            <a:pPr>
              <a:defRPr/>
            </a:pPr>
            <a:r>
              <a:rPr lang="en-GB" sz="800" b="1" dirty="0" smtClean="0">
                <a:solidFill>
                  <a:schemeClr val="accent1">
                    <a:lumMod val="75000"/>
                  </a:schemeClr>
                </a:solidFill>
              </a:rPr>
              <a:t>Local Lead; </a:t>
            </a:r>
            <a:r>
              <a:rPr lang="en-GB" sz="800" b="1" dirty="0" smtClean="0">
                <a:solidFill>
                  <a:schemeClr val="accent5">
                    <a:lumMod val="75000"/>
                  </a:schemeClr>
                </a:solidFill>
              </a:rPr>
              <a:t>Cynthia Eden </a:t>
            </a:r>
          </a:p>
          <a:p>
            <a:pPr>
              <a:defRPr/>
            </a:pPr>
            <a:r>
              <a:rPr lang="en-GB" sz="800" b="1" dirty="0" smtClean="0">
                <a:solidFill>
                  <a:schemeClr val="accent1">
                    <a:lumMod val="75000"/>
                  </a:schemeClr>
                </a:solidFill>
              </a:rPr>
              <a:t>Contact; </a:t>
            </a:r>
            <a:r>
              <a:rPr lang="en-GB" sz="800" b="1" dirty="0" smtClean="0">
                <a:solidFill>
                  <a:schemeClr val="accent5">
                    <a:lumMod val="75000"/>
                  </a:schemeClr>
                </a:solidFill>
              </a:rPr>
              <a:t>07919 393742</a:t>
            </a:r>
            <a:endParaRPr lang="en-GB" sz="800" b="1" dirty="0">
              <a:solidFill>
                <a:schemeClr val="accent5">
                  <a:lumMod val="75000"/>
                </a:schemeClr>
              </a:solidFill>
            </a:endParaRPr>
          </a:p>
        </p:txBody>
      </p:sp>
      <p:sp>
        <p:nvSpPr>
          <p:cNvPr id="65" name="Rounded Rectangle 64"/>
          <p:cNvSpPr/>
          <p:nvPr/>
        </p:nvSpPr>
        <p:spPr>
          <a:xfrm>
            <a:off x="2664542" y="5419845"/>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DEA</a:t>
            </a:r>
          </a:p>
          <a:p>
            <a:pPr>
              <a:defRPr/>
            </a:pPr>
            <a:r>
              <a:rPr lang="en-GB" sz="800" b="1" dirty="0" smtClean="0">
                <a:solidFill>
                  <a:schemeClr val="accent1">
                    <a:lumMod val="75000"/>
                  </a:schemeClr>
                </a:solidFill>
              </a:rPr>
              <a:t>Local Lead</a:t>
            </a:r>
            <a:r>
              <a:rPr lang="en-GB" sz="800" b="1" dirty="0" smtClean="0">
                <a:solidFill>
                  <a:schemeClr val="accent5">
                    <a:lumMod val="75000"/>
                  </a:schemeClr>
                </a:solidFill>
              </a:rPr>
              <a:t>; Barbara Fontaine </a:t>
            </a:r>
          </a:p>
          <a:p>
            <a:pPr>
              <a:defRPr/>
            </a:pPr>
            <a:r>
              <a:rPr lang="en-GB" sz="800" b="1" dirty="0" smtClean="0">
                <a:solidFill>
                  <a:schemeClr val="accent1">
                    <a:lumMod val="75000"/>
                  </a:schemeClr>
                </a:solidFill>
              </a:rPr>
              <a:t>Contact; </a:t>
            </a:r>
            <a:r>
              <a:rPr lang="en-GB" sz="800" b="1" dirty="0" smtClean="0">
                <a:solidFill>
                  <a:schemeClr val="accent5">
                    <a:lumMod val="75000"/>
                  </a:schemeClr>
                </a:solidFill>
              </a:rPr>
              <a:t>0208 210 8704</a:t>
            </a:r>
          </a:p>
          <a:p>
            <a:pPr>
              <a:defRPr/>
            </a:pPr>
            <a:r>
              <a:rPr lang="en-GB" sz="800" b="1" dirty="0" smtClean="0">
                <a:solidFill>
                  <a:schemeClr val="accent1">
                    <a:lumMod val="75000"/>
                  </a:schemeClr>
                </a:solidFill>
              </a:rPr>
              <a:t>Local Lead; </a:t>
            </a:r>
            <a:r>
              <a:rPr lang="en-GB" sz="800" b="1" dirty="0" smtClean="0">
                <a:solidFill>
                  <a:schemeClr val="accent5">
                    <a:lumMod val="75000"/>
                  </a:schemeClr>
                </a:solidFill>
              </a:rPr>
              <a:t>Emanuel Ezeife</a:t>
            </a:r>
          </a:p>
          <a:p>
            <a:pPr>
              <a:defRPr/>
            </a:pPr>
            <a:r>
              <a:rPr lang="en-GB" sz="800" b="1" dirty="0" smtClean="0">
                <a:solidFill>
                  <a:schemeClr val="accent1">
                    <a:lumMod val="75000"/>
                  </a:schemeClr>
                </a:solidFill>
              </a:rPr>
              <a:t>Contact; </a:t>
            </a:r>
            <a:r>
              <a:rPr lang="en-GB" sz="800" b="1" dirty="0" smtClean="0">
                <a:solidFill>
                  <a:schemeClr val="accent5">
                    <a:lumMod val="75000"/>
                  </a:schemeClr>
                </a:solidFill>
              </a:rPr>
              <a:t>0208 210 8152</a:t>
            </a:r>
            <a:endParaRPr lang="en-GB" sz="800" b="1" dirty="0">
              <a:solidFill>
                <a:schemeClr val="accent5">
                  <a:lumMod val="75000"/>
                </a:schemeClr>
              </a:solidFill>
            </a:endParaRPr>
          </a:p>
        </p:txBody>
      </p:sp>
      <p:sp>
        <p:nvSpPr>
          <p:cNvPr id="66" name="Rounded Rectangle 65"/>
          <p:cNvSpPr/>
          <p:nvPr/>
        </p:nvSpPr>
        <p:spPr>
          <a:xfrm>
            <a:off x="4512935" y="5411219"/>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Gypsy, Traveller &amp; Roma</a:t>
            </a:r>
          </a:p>
          <a:p>
            <a:pPr>
              <a:defRPr/>
            </a:pPr>
            <a:r>
              <a:rPr lang="en-GB" sz="800" b="1" dirty="0" smtClean="0">
                <a:solidFill>
                  <a:schemeClr val="accent1">
                    <a:lumMod val="75000"/>
                  </a:schemeClr>
                </a:solidFill>
              </a:rPr>
              <a:t>Local Lead; </a:t>
            </a:r>
            <a:r>
              <a:rPr lang="en-GB" sz="800" b="1" dirty="0" smtClean="0">
                <a:solidFill>
                  <a:schemeClr val="accent5">
                    <a:lumMod val="75000"/>
                  </a:schemeClr>
                </a:solidFill>
              </a:rPr>
              <a:t>May </a:t>
            </a:r>
            <a:r>
              <a:rPr lang="en-GB" sz="800" b="1" dirty="0" err="1" smtClean="0">
                <a:solidFill>
                  <a:schemeClr val="accent5">
                    <a:lumMod val="75000"/>
                  </a:schemeClr>
                </a:solidFill>
              </a:rPr>
              <a:t>Geasley</a:t>
            </a:r>
            <a:r>
              <a:rPr lang="en-GB" sz="800" b="1" dirty="0" smtClean="0">
                <a:solidFill>
                  <a:schemeClr val="accent5">
                    <a:lumMod val="75000"/>
                  </a:schemeClr>
                </a:solidFill>
              </a:rPr>
              <a:t> </a:t>
            </a:r>
            <a:r>
              <a:rPr lang="en-GB" sz="800" b="1" dirty="0" err="1" smtClean="0">
                <a:solidFill>
                  <a:schemeClr val="accent5">
                    <a:lumMod val="75000"/>
                  </a:schemeClr>
                </a:solidFill>
              </a:rPr>
              <a:t>Scherping</a:t>
            </a:r>
            <a:endParaRPr lang="en-GB" sz="800" b="1" dirty="0" smtClean="0">
              <a:solidFill>
                <a:schemeClr val="accent5">
                  <a:lumMod val="75000"/>
                </a:schemeClr>
              </a:solidFill>
            </a:endParaRPr>
          </a:p>
          <a:p>
            <a:pPr>
              <a:defRPr/>
            </a:pPr>
            <a:r>
              <a:rPr lang="en-GB" sz="800" b="1" dirty="0" smtClean="0">
                <a:solidFill>
                  <a:schemeClr val="accent1">
                    <a:lumMod val="75000"/>
                  </a:schemeClr>
                </a:solidFill>
              </a:rPr>
              <a:t>Contact; </a:t>
            </a:r>
            <a:r>
              <a:rPr lang="en-GB" sz="800" b="1" dirty="0" smtClean="0">
                <a:solidFill>
                  <a:schemeClr val="accent5">
                    <a:lumMod val="75000"/>
                  </a:schemeClr>
                </a:solidFill>
              </a:rPr>
              <a:t>0208 210 8798</a:t>
            </a:r>
            <a:endParaRPr lang="en-GB" sz="800" b="1" dirty="0">
              <a:solidFill>
                <a:schemeClr val="accent5">
                  <a:lumMod val="75000"/>
                </a:schemeClr>
              </a:solidFill>
            </a:endParaRPr>
          </a:p>
        </p:txBody>
      </p:sp>
      <p:sp>
        <p:nvSpPr>
          <p:cNvPr id="68" name="Rounded Rectangle 67"/>
          <p:cNvSpPr/>
          <p:nvPr/>
        </p:nvSpPr>
        <p:spPr>
          <a:xfrm>
            <a:off x="6446315" y="4398909"/>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Refugees</a:t>
            </a:r>
          </a:p>
          <a:p>
            <a:pPr>
              <a:defRPr/>
            </a:pPr>
            <a:endParaRPr lang="en-GB" sz="800" b="1" dirty="0" smtClean="0">
              <a:solidFill>
                <a:schemeClr val="accent1">
                  <a:lumMod val="75000"/>
                </a:schemeClr>
              </a:solidFill>
            </a:endParaRPr>
          </a:p>
          <a:p>
            <a:pPr>
              <a:defRPr/>
            </a:pPr>
            <a:endParaRPr lang="en-GB" sz="800" b="1" dirty="0">
              <a:solidFill>
                <a:schemeClr val="accent1">
                  <a:lumMod val="75000"/>
                </a:schemeClr>
              </a:solidFill>
            </a:endParaRPr>
          </a:p>
        </p:txBody>
      </p:sp>
      <p:sp>
        <p:nvSpPr>
          <p:cNvPr id="69" name="Rounded Rectangle 68"/>
          <p:cNvSpPr/>
          <p:nvPr/>
        </p:nvSpPr>
        <p:spPr>
          <a:xfrm>
            <a:off x="6446315" y="5393919"/>
            <a:ext cx="1665288" cy="840382"/>
          </a:xfrm>
          <a:prstGeom prst="roundRect">
            <a:avLst/>
          </a:prstGeom>
          <a:ln/>
        </p:spPr>
        <p:style>
          <a:lnRef idx="1">
            <a:schemeClr val="accent1"/>
          </a:lnRef>
          <a:fillRef idx="2">
            <a:schemeClr val="accent1"/>
          </a:fillRef>
          <a:effectRef idx="1">
            <a:schemeClr val="accent1"/>
          </a:effectRef>
          <a:fontRef idx="minor">
            <a:schemeClr val="dk1"/>
          </a:fontRef>
        </p:style>
        <p:txBody>
          <a:bodyPr anchor="ctr"/>
          <a:lstStyle/>
          <a:p>
            <a:pPr>
              <a:defRPr/>
            </a:pPr>
            <a:r>
              <a:rPr lang="en-GB" sz="1000" b="1" dirty="0" smtClean="0">
                <a:solidFill>
                  <a:schemeClr val="tx1"/>
                </a:solidFill>
              </a:rPr>
              <a:t>Domestic Violence</a:t>
            </a:r>
          </a:p>
          <a:p>
            <a:pPr>
              <a:defRPr/>
            </a:pPr>
            <a:r>
              <a:rPr lang="en-GB" sz="800" b="1" dirty="0" smtClean="0">
                <a:solidFill>
                  <a:schemeClr val="accent1">
                    <a:lumMod val="75000"/>
                  </a:schemeClr>
                </a:solidFill>
              </a:rPr>
              <a:t>Local Lead; </a:t>
            </a:r>
            <a:r>
              <a:rPr lang="en-GB" sz="800" b="1" dirty="0" smtClean="0">
                <a:solidFill>
                  <a:schemeClr val="accent5">
                    <a:lumMod val="75000"/>
                  </a:schemeClr>
                </a:solidFill>
              </a:rPr>
              <a:t>Claudette Murray</a:t>
            </a:r>
          </a:p>
          <a:p>
            <a:pPr>
              <a:defRPr/>
            </a:pPr>
            <a:r>
              <a:rPr lang="en-GB" sz="800" b="1" dirty="0" smtClean="0">
                <a:solidFill>
                  <a:schemeClr val="accent1">
                    <a:lumMod val="75000"/>
                  </a:schemeClr>
                </a:solidFill>
              </a:rPr>
              <a:t>Contact; </a:t>
            </a:r>
            <a:r>
              <a:rPr lang="en-GB" sz="800" b="1" dirty="0" smtClean="0">
                <a:solidFill>
                  <a:schemeClr val="accent5">
                    <a:lumMod val="75000"/>
                  </a:schemeClr>
                </a:solidFill>
              </a:rPr>
              <a:t>0208 210 8754</a:t>
            </a:r>
            <a:endParaRPr lang="en-GB" sz="800" b="1" dirty="0">
              <a:solidFill>
                <a:schemeClr val="accent5">
                  <a:lumMod val="75000"/>
                </a:schemeClr>
              </a:solidFill>
            </a:endParaRPr>
          </a:p>
        </p:txBody>
      </p:sp>
      <p:sp>
        <p:nvSpPr>
          <p:cNvPr id="5" name="TextBox 4"/>
          <p:cNvSpPr txBox="1"/>
          <p:nvPr/>
        </p:nvSpPr>
        <p:spPr>
          <a:xfrm>
            <a:off x="856648" y="110691"/>
            <a:ext cx="7018991" cy="646331"/>
          </a:xfrm>
          <a:prstGeom prst="rect">
            <a:avLst/>
          </a:prstGeom>
          <a:noFill/>
        </p:spPr>
        <p:txBody>
          <a:bodyPr wrap="square" rtlCol="0">
            <a:spAutoFit/>
          </a:bodyPr>
          <a:lstStyle/>
          <a:p>
            <a:r>
              <a:rPr lang="en-GB" b="1" dirty="0" smtClean="0">
                <a:solidFill>
                  <a:schemeClr val="accent1">
                    <a:lumMod val="50000"/>
                  </a:schemeClr>
                </a:solidFill>
              </a:rPr>
              <a:t>Our Site/ Linked Site Leads and Subject Matter Experts</a:t>
            </a:r>
            <a:r>
              <a:rPr lang="en-GB" dirty="0" smtClean="0">
                <a:solidFill>
                  <a:schemeClr val="accent1">
                    <a:lumMod val="50000"/>
                  </a:schemeClr>
                </a:solidFill>
              </a:rPr>
              <a:t>.</a:t>
            </a:r>
          </a:p>
          <a:p>
            <a:r>
              <a:rPr lang="en-GB" dirty="0" smtClean="0">
                <a:solidFill>
                  <a:schemeClr val="accent1">
                    <a:lumMod val="50000"/>
                  </a:schemeClr>
                </a:solidFill>
              </a:rPr>
              <a:t>   </a:t>
            </a:r>
            <a:endParaRPr lang="en-GB"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1080613406"/>
              </p:ext>
            </p:extLst>
          </p:nvPr>
        </p:nvGraphicFramePr>
        <p:xfrm>
          <a:off x="8626" y="-3"/>
          <a:ext cx="10049774" cy="9106702"/>
        </p:xfrm>
        <a:graphic>
          <a:graphicData uri="http://schemas.openxmlformats.org/drawingml/2006/table">
            <a:tbl>
              <a:tblPr firstRow="1" firstCol="1" bandRow="1">
                <a:tableStyleId>{5C22544A-7EE6-4342-B048-85BDC9FD1C3A}</a:tableStyleId>
              </a:tblPr>
              <a:tblGrid>
                <a:gridCol w="2510287"/>
                <a:gridCol w="4744529"/>
                <a:gridCol w="1190445"/>
                <a:gridCol w="819509"/>
                <a:gridCol w="785004"/>
              </a:tblGrid>
              <a:tr h="1059839">
                <a:tc gridSpan="5">
                  <a:txBody>
                    <a:bodyPr/>
                    <a:lstStyle/>
                    <a:p>
                      <a:pPr algn="ctr">
                        <a:lnSpc>
                          <a:spcPct val="107000"/>
                        </a:lnSpc>
                        <a:spcAft>
                          <a:spcPts val="0"/>
                        </a:spcAft>
                      </a:pPr>
                      <a:endParaRPr lang="en-GB" sz="1600" dirty="0" smtClean="0">
                        <a:effectLst/>
                        <a:latin typeface="Arial"/>
                        <a:ea typeface="Calibri"/>
                      </a:endParaRPr>
                    </a:p>
                    <a:p>
                      <a:pPr algn="l">
                        <a:lnSpc>
                          <a:spcPct val="107000"/>
                        </a:lnSpc>
                        <a:spcAft>
                          <a:spcPts val="0"/>
                        </a:spcAft>
                      </a:pPr>
                      <a:r>
                        <a:rPr lang="en-GB" sz="1600" dirty="0" smtClean="0">
                          <a:effectLst/>
                          <a:latin typeface="Arial"/>
                          <a:ea typeface="Calibri"/>
                        </a:rPr>
                        <a:t>             </a:t>
                      </a:r>
                    </a:p>
                    <a:p>
                      <a:pPr algn="l">
                        <a:lnSpc>
                          <a:spcPct val="107000"/>
                        </a:lnSpc>
                        <a:spcAft>
                          <a:spcPts val="0"/>
                        </a:spcAft>
                      </a:pPr>
                      <a:r>
                        <a:rPr lang="en-GB" sz="1600" dirty="0" smtClean="0">
                          <a:effectLst/>
                          <a:latin typeface="Arial"/>
                          <a:ea typeface="Calibri"/>
                        </a:rPr>
                        <a:t>                           </a:t>
                      </a:r>
                      <a:r>
                        <a:rPr lang="en-GB" sz="2000" dirty="0" smtClean="0">
                          <a:effectLst/>
                          <a:latin typeface="Arial Narrow" panose="020B0606020202030204" pitchFamily="34" charset="0"/>
                          <a:ea typeface="Calibri"/>
                        </a:rPr>
                        <a:t>Check List for Sites moving to Full Service and New</a:t>
                      </a:r>
                      <a:r>
                        <a:rPr lang="en-GB" sz="2000" baseline="0" dirty="0" smtClean="0">
                          <a:effectLst/>
                          <a:latin typeface="Arial Narrow" panose="020B0606020202030204" pitchFamily="34" charset="0"/>
                          <a:ea typeface="Calibri"/>
                        </a:rPr>
                        <a:t> Starters</a:t>
                      </a:r>
                      <a:r>
                        <a:rPr lang="en-GB" sz="1600" baseline="0" dirty="0" smtClean="0">
                          <a:effectLst/>
                          <a:latin typeface="Arial"/>
                          <a:ea typeface="Calibri"/>
                        </a:rPr>
                        <a:t> </a:t>
                      </a:r>
                    </a:p>
                    <a:p>
                      <a:pPr>
                        <a:lnSpc>
                          <a:spcPct val="107000"/>
                        </a:lnSpc>
                        <a:spcAft>
                          <a:spcPts val="0"/>
                        </a:spcAft>
                      </a:pPr>
                      <a:endParaRPr lang="en-GB" sz="12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83005">
                <a:tc>
                  <a:txBody>
                    <a:bodyPr/>
                    <a:lstStyle/>
                    <a:p>
                      <a:pPr algn="ctr">
                        <a:lnSpc>
                          <a:spcPct val="107000"/>
                        </a:lnSpc>
                        <a:spcAft>
                          <a:spcPts val="0"/>
                        </a:spcAft>
                      </a:pPr>
                      <a:r>
                        <a:rPr lang="en-GB" sz="1000" b="1" dirty="0" smtClean="0">
                          <a:solidFill>
                            <a:schemeClr val="bg1"/>
                          </a:solidFill>
                          <a:effectLst/>
                          <a:latin typeface="Arial"/>
                          <a:ea typeface="Calibri"/>
                        </a:rPr>
                        <a:t>Action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Process / Link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Lead</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Last Reviewed</a:t>
                      </a: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Next Review </a:t>
                      </a:r>
                    </a:p>
                  </a:txBody>
                  <a:tcPr marL="29522" marR="29522" marT="0" marB="0">
                    <a:solidFill>
                      <a:schemeClr val="accent1"/>
                    </a:solidFill>
                  </a:tcPr>
                </a:tc>
              </a:tr>
              <a:tr h="834552">
                <a:tc>
                  <a:txBody>
                    <a:bodyPr/>
                    <a:lstStyle/>
                    <a:p>
                      <a:pPr marL="0" indent="0">
                        <a:lnSpc>
                          <a:spcPct val="107000"/>
                        </a:lnSpc>
                        <a:spcAft>
                          <a:spcPts val="0"/>
                        </a:spcAft>
                        <a:buFont typeface="Arial" panose="020B0604020202020204" pitchFamily="34" charset="0"/>
                        <a:buNone/>
                      </a:pPr>
                      <a:r>
                        <a:rPr lang="en-GB" sz="1000" baseline="0" dirty="0" smtClean="0">
                          <a:effectLst/>
                          <a:latin typeface="Arial"/>
                          <a:ea typeface="Calibri"/>
                        </a:rPr>
                        <a:t>All Colleagues have access to Complex Needs HUB on desktop</a:t>
                      </a:r>
                    </a:p>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p>
                      <a:pPr marL="0" indent="0">
                        <a:lnSpc>
                          <a:spcPct val="107000"/>
                        </a:lnSpc>
                        <a:spcAft>
                          <a:spcPts val="0"/>
                        </a:spcAft>
                        <a:buFont typeface="Arial" panose="020B0604020202020204" pitchFamily="34" charset="0"/>
                        <a:buNone/>
                      </a:pPr>
                      <a:r>
                        <a:rPr lang="en-GB" sz="1000" baseline="0" dirty="0" smtClean="0">
                          <a:effectLst/>
                          <a:latin typeface="Arial"/>
                          <a:ea typeface="Calibri"/>
                        </a:rPr>
                        <a:t>Colleagues have also been given adequate time to navigate through the guidance. </a:t>
                      </a:r>
                    </a:p>
                  </a:txBody>
                  <a:tcPr marL="29522" marR="29522" marT="0" marB="0"/>
                </a:tc>
                <a:tc>
                  <a:txBody>
                    <a:bodyPr/>
                    <a:lstStyle/>
                    <a:p>
                      <a:pPr marL="0" indent="0">
                        <a:buFont typeface="Arial" panose="020B0604020202020204" pitchFamily="34" charset="0"/>
                        <a:buNone/>
                      </a:pPr>
                      <a:r>
                        <a:rPr lang="en-GB" sz="1000" baseline="0" dirty="0" smtClean="0">
                          <a:hlinkClick r:id="rId3"/>
                        </a:rPr>
                        <a:t>Complex Needs Hub </a:t>
                      </a:r>
                      <a:endParaRPr lang="en-GB" sz="1000" baseline="0" dirty="0" smtClean="0"/>
                    </a:p>
                    <a:p>
                      <a:pPr marL="0" indent="0">
                        <a:buFont typeface="Arial" panose="020B0604020202020204" pitchFamily="34" charset="0"/>
                        <a:buNone/>
                      </a:pPr>
                      <a:endParaRPr lang="en-GB" sz="1000" baseline="0" dirty="0" smtClean="0"/>
                    </a:p>
                  </a:txBody>
                  <a:tcPr marL="29522" marR="29522" marT="0" marB="0"/>
                </a:tc>
                <a:tc>
                  <a:txBody>
                    <a:bodyPr/>
                    <a:lstStyle/>
                    <a:p>
                      <a:pPr marL="0" indent="0">
                        <a:buFont typeface="Arial" panose="020B0604020202020204" pitchFamily="34" charset="0"/>
                        <a:buNone/>
                      </a:pPr>
                      <a:r>
                        <a:rPr lang="en-GB" sz="1000" baseline="0" dirty="0" smtClean="0"/>
                        <a:t>Information Redacted </a:t>
                      </a:r>
                      <a:endParaRPr lang="en-GB" sz="1000" dirty="0"/>
                    </a:p>
                  </a:txBody>
                  <a:tcPr marL="29522" marR="29522" marT="0" marB="0"/>
                </a:tc>
                <a:tc>
                  <a:txBody>
                    <a:bodyPr/>
                    <a:lstStyle/>
                    <a:p>
                      <a:pPr marL="0" indent="0">
                        <a:buFont typeface="Arial" panose="020B0604020202020204" pitchFamily="34" charset="0"/>
                        <a:buNone/>
                      </a:pPr>
                      <a:r>
                        <a:rPr lang="en-GB" sz="1000" dirty="0" smtClean="0"/>
                        <a:t>16/06/17</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01/08/17</a:t>
                      </a:r>
                      <a:endParaRPr lang="en-GB" sz="1000" dirty="0"/>
                    </a:p>
                  </a:txBody>
                  <a:tcPr marL="29522" marR="29522" marT="0" marB="0"/>
                </a:tc>
              </a:tr>
              <a:tr h="1109891">
                <a:tc>
                  <a:txBody>
                    <a:bodyPr/>
                    <a:lstStyle/>
                    <a:p>
                      <a:pPr marL="0" indent="0">
                        <a:lnSpc>
                          <a:spcPct val="107000"/>
                        </a:lnSpc>
                        <a:spcAft>
                          <a:spcPts val="0"/>
                        </a:spcAft>
                        <a:buFont typeface="Arial" panose="020B0604020202020204" pitchFamily="34" charset="0"/>
                        <a:buNone/>
                      </a:pPr>
                      <a:r>
                        <a:rPr lang="en-GB" sz="1000" baseline="0" dirty="0" smtClean="0">
                          <a:effectLst/>
                          <a:latin typeface="Arial"/>
                          <a:ea typeface="Calibri"/>
                        </a:rPr>
                        <a:t>All Colleagues have an awareness of .. </a:t>
                      </a:r>
                    </a:p>
                    <a:p>
                      <a:pPr marL="0" indent="0">
                        <a:lnSpc>
                          <a:spcPct val="107000"/>
                        </a:lnSpc>
                        <a:spcAft>
                          <a:spcPts val="0"/>
                        </a:spcAft>
                        <a:buFont typeface="Arial" panose="020B0604020202020204" pitchFamily="34" charset="0"/>
                        <a:buNone/>
                      </a:pPr>
                      <a:r>
                        <a:rPr lang="en-GB" sz="1000" baseline="0" dirty="0" smtClean="0">
                          <a:effectLst/>
                          <a:latin typeface="Arial"/>
                          <a:ea typeface="Calibri"/>
                        </a:rPr>
                        <a:t>DWP UCB and Suicide /Self Harm 6 Point Plan procedures . (LIMP) </a:t>
                      </a:r>
                    </a:p>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p>
                      <a:pPr marL="0" indent="0">
                        <a:lnSpc>
                          <a:spcPct val="107000"/>
                        </a:lnSpc>
                        <a:spcAft>
                          <a:spcPts val="0"/>
                        </a:spcAft>
                        <a:buFont typeface="Arial" panose="020B0604020202020204" pitchFamily="34" charset="0"/>
                        <a:buNone/>
                      </a:pPr>
                      <a:r>
                        <a:rPr lang="en-GB" sz="1000" baseline="0" dirty="0" smtClean="0">
                          <a:effectLst/>
                          <a:latin typeface="Arial"/>
                          <a:ea typeface="Calibri"/>
                        </a:rPr>
                        <a:t>First Aider at Shepherds Bush Jobcentre</a:t>
                      </a:r>
                    </a:p>
                  </a:txBody>
                  <a:tcPr marL="29522" marR="29522" marT="0" marB="0"/>
                </a:tc>
                <a:tc>
                  <a:txBody>
                    <a:bodyPr/>
                    <a:lstStyle/>
                    <a:p>
                      <a:pPr marL="0" indent="0">
                        <a:buFont typeface="Arial" panose="020B0604020202020204" pitchFamily="34" charset="0"/>
                        <a:buNone/>
                      </a:pPr>
                      <a:r>
                        <a:rPr lang="en-GB" sz="1000" b="0" baseline="0" dirty="0" smtClean="0">
                          <a:solidFill>
                            <a:srgbClr val="1B2BA5"/>
                          </a:solidFill>
                        </a:rPr>
                        <a:t>Click </a:t>
                      </a:r>
                      <a:r>
                        <a:rPr lang="en-GB" sz="1000" b="0" baseline="0" dirty="0" smtClean="0">
                          <a:solidFill>
                            <a:srgbClr val="1B2BA5"/>
                          </a:solidFill>
                          <a:hlinkClick r:id="rId4"/>
                        </a:rPr>
                        <a:t>here</a:t>
                      </a:r>
                      <a:r>
                        <a:rPr lang="en-GB" sz="1000" b="0" baseline="0" dirty="0" smtClean="0">
                          <a:solidFill>
                            <a:srgbClr val="1B2BA5"/>
                          </a:solidFill>
                        </a:rPr>
                        <a:t> for link to UCB.</a:t>
                      </a:r>
                    </a:p>
                    <a:p>
                      <a:pPr marL="0" indent="0">
                        <a:buFont typeface="Arial" panose="020B0604020202020204" pitchFamily="34" charset="0"/>
                        <a:buNone/>
                      </a:pPr>
                      <a:endParaRPr lang="en-GB" sz="1000" b="0" baseline="0" dirty="0" smtClean="0">
                        <a:solidFill>
                          <a:srgbClr val="1B2BA5"/>
                        </a:solidFill>
                      </a:endParaRPr>
                    </a:p>
                    <a:p>
                      <a:pPr marL="0" indent="0">
                        <a:buFont typeface="Arial" panose="020B0604020202020204" pitchFamily="34" charset="0"/>
                        <a:buNone/>
                      </a:pPr>
                      <a:r>
                        <a:rPr lang="en-GB" sz="1000" b="0" baseline="0" dirty="0" smtClean="0">
                          <a:solidFill>
                            <a:srgbClr val="1B2BA5"/>
                          </a:solidFill>
                        </a:rPr>
                        <a:t>Click </a:t>
                      </a:r>
                      <a:r>
                        <a:rPr lang="en-GB" sz="1000" b="0" baseline="0" dirty="0" smtClean="0">
                          <a:solidFill>
                            <a:srgbClr val="1B2BA5"/>
                          </a:solidFill>
                          <a:hlinkClick r:id="rId5"/>
                        </a:rPr>
                        <a:t>here</a:t>
                      </a:r>
                      <a:r>
                        <a:rPr lang="en-GB" sz="1000" b="0" baseline="0" dirty="0" smtClean="0">
                          <a:solidFill>
                            <a:srgbClr val="1B2BA5"/>
                          </a:solidFill>
                        </a:rPr>
                        <a:t> for link to Suicide/Self Harm 6 Point Plan guidance.</a:t>
                      </a:r>
                    </a:p>
                    <a:p>
                      <a:pPr marL="0" indent="0">
                        <a:buFont typeface="Arial" panose="020B0604020202020204" pitchFamily="34" charset="0"/>
                        <a:buNone/>
                      </a:pPr>
                      <a:endParaRPr lang="en-GB" sz="1000" b="0" baseline="0" dirty="0" smtClean="0">
                        <a:solidFill>
                          <a:srgbClr val="1B2BA5"/>
                        </a:solidFill>
                      </a:endParaRPr>
                    </a:p>
                    <a:p>
                      <a:pPr marL="0" indent="0">
                        <a:buFont typeface="Arial" panose="020B0604020202020204" pitchFamily="34" charset="0"/>
                        <a:buNone/>
                      </a:pPr>
                      <a:endParaRPr lang="en-GB" sz="1000" b="0" baseline="0" dirty="0" smtClean="0">
                        <a:solidFill>
                          <a:srgbClr val="1B2BA5"/>
                        </a:solidFill>
                      </a:endParaRPr>
                    </a:p>
                  </a:txBody>
                  <a:tcPr marL="29522" marR="29522"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smtClean="0"/>
                        <a:t>Information</a:t>
                      </a:r>
                      <a:r>
                        <a:rPr lang="en-GB" sz="1000" baseline="0" dirty="0" smtClean="0"/>
                        <a:t> Redacted</a:t>
                      </a:r>
                      <a:endParaRPr lang="en-GB" sz="1000" dirty="0" smtClean="0"/>
                    </a:p>
                    <a:p>
                      <a:pPr marL="0" indent="0">
                        <a:buFont typeface="Arial" panose="020B0604020202020204" pitchFamily="34" charset="0"/>
                        <a:buNone/>
                      </a:pPr>
                      <a:endParaRPr lang="en-GB" sz="1000" dirty="0"/>
                    </a:p>
                  </a:txBody>
                  <a:tcPr marL="29522" marR="29522" marT="0" marB="0"/>
                </a:tc>
                <a:tc>
                  <a:txBody>
                    <a:bodyPr/>
                    <a:lstStyle/>
                    <a:p>
                      <a:pPr marL="0" indent="0">
                        <a:buFont typeface="Arial" panose="020B0604020202020204" pitchFamily="34" charset="0"/>
                        <a:buNone/>
                      </a:pPr>
                      <a:r>
                        <a:rPr lang="en-GB" sz="1000" dirty="0" smtClean="0"/>
                        <a:t>07/06/17</a:t>
                      </a:r>
                    </a:p>
                    <a:p>
                      <a:pPr marL="0" indent="0">
                        <a:buFont typeface="Arial" panose="020B0604020202020204" pitchFamily="34" charset="0"/>
                        <a:buNone/>
                      </a:pPr>
                      <a:endParaRPr lang="en-GB" sz="1000" dirty="0" smtClean="0"/>
                    </a:p>
                    <a:p>
                      <a:pPr marL="0" indent="0">
                        <a:buFont typeface="Arial" panose="020B0604020202020204" pitchFamily="34" charset="0"/>
                        <a:buNone/>
                      </a:pPr>
                      <a:endParaRPr lang="en-GB" sz="1000" dirty="0" smtClean="0"/>
                    </a:p>
                    <a:p>
                      <a:pPr marL="0" indent="0">
                        <a:buFont typeface="Arial" panose="020B0604020202020204" pitchFamily="34" charset="0"/>
                        <a:buNone/>
                      </a:pPr>
                      <a:endParaRPr lang="en-GB" sz="1000" dirty="0" smtClean="0"/>
                    </a:p>
                    <a:p>
                      <a:pPr marL="0" indent="0">
                        <a:buFont typeface="Arial" panose="020B0604020202020204" pitchFamily="34" charset="0"/>
                        <a:buNone/>
                      </a:pPr>
                      <a:endParaRPr lang="en-GB" sz="1000" dirty="0" smtClean="0"/>
                    </a:p>
                    <a:p>
                      <a:pPr marL="0" indent="0">
                        <a:buFont typeface="Arial" panose="020B0604020202020204" pitchFamily="34" charset="0"/>
                        <a:buNone/>
                      </a:pPr>
                      <a:r>
                        <a:rPr lang="en-GB" sz="1000" dirty="0" smtClean="0"/>
                        <a:t>28/07/17</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04/09/17</a:t>
                      </a:r>
                    </a:p>
                    <a:p>
                      <a:pPr marL="171450" indent="-171450">
                        <a:buFont typeface="Arial" panose="020B0604020202020204" pitchFamily="34" charset="0"/>
                        <a:buChar char="•"/>
                      </a:pPr>
                      <a:endParaRPr lang="en-GB" sz="1000" dirty="0" smtClean="0"/>
                    </a:p>
                    <a:p>
                      <a:pPr marL="171450" indent="-171450">
                        <a:buFont typeface="Arial" panose="020B0604020202020204" pitchFamily="34" charset="0"/>
                        <a:buChar char="•"/>
                      </a:pPr>
                      <a:endParaRPr lang="en-GB" sz="1000" dirty="0" smtClean="0"/>
                    </a:p>
                    <a:p>
                      <a:pPr marL="171450" indent="-171450">
                        <a:buFont typeface="Arial" panose="020B0604020202020204" pitchFamily="34" charset="0"/>
                        <a:buChar char="•"/>
                      </a:pPr>
                      <a:endParaRPr lang="en-GB" sz="1000" dirty="0" smtClean="0"/>
                    </a:p>
                    <a:p>
                      <a:pPr marL="171450" indent="-171450">
                        <a:buFont typeface="Arial" panose="020B0604020202020204" pitchFamily="34" charset="0"/>
                        <a:buChar char="•"/>
                      </a:pPr>
                      <a:endParaRPr lang="en-GB" sz="1000" dirty="0" smtClean="0"/>
                    </a:p>
                    <a:p>
                      <a:pPr marL="0" indent="0">
                        <a:buFont typeface="Arial" panose="020B0604020202020204" pitchFamily="34" charset="0"/>
                        <a:buNone/>
                      </a:pPr>
                      <a:endParaRPr lang="en-GB" sz="1000" dirty="0"/>
                    </a:p>
                  </a:txBody>
                  <a:tcPr marL="29522" marR="29522" marT="0" marB="0"/>
                </a:tc>
              </a:tr>
              <a:tr h="662367">
                <a:tc>
                  <a:txBody>
                    <a:bodyPr/>
                    <a:lstStyle/>
                    <a:p>
                      <a:pPr marL="0" indent="0">
                        <a:lnSpc>
                          <a:spcPct val="107000"/>
                        </a:lnSpc>
                        <a:spcAft>
                          <a:spcPts val="0"/>
                        </a:spcAft>
                        <a:buFont typeface="Arial" panose="020B0604020202020204" pitchFamily="34" charset="0"/>
                        <a:buNone/>
                      </a:pPr>
                      <a:r>
                        <a:rPr lang="en-GB" sz="1000" dirty="0" smtClean="0">
                          <a:effectLst/>
                          <a:latin typeface="Arial"/>
                          <a:ea typeface="Calibri"/>
                        </a:rPr>
                        <a:t>All</a:t>
                      </a:r>
                      <a:r>
                        <a:rPr lang="en-GB" sz="1000" baseline="0" dirty="0" smtClean="0">
                          <a:effectLst/>
                          <a:latin typeface="Arial"/>
                          <a:ea typeface="Calibri"/>
                        </a:rPr>
                        <a:t> Colleagues have a  feedback loop and know how to report gaps in process for Claimants with complex needs. </a:t>
                      </a:r>
                    </a:p>
                    <a:p>
                      <a:pPr marL="0" indent="0">
                        <a:lnSpc>
                          <a:spcPct val="107000"/>
                        </a:lnSpc>
                        <a:spcAft>
                          <a:spcPts val="0"/>
                        </a:spcAft>
                        <a:buFont typeface="Arial" panose="020B0604020202020204" pitchFamily="34" charset="0"/>
                        <a:buNone/>
                      </a:pPr>
                      <a:r>
                        <a:rPr lang="en-GB" sz="1000" baseline="0" dirty="0" smtClean="0">
                          <a:effectLst/>
                          <a:latin typeface="Arial"/>
                          <a:ea typeface="Calibri"/>
                        </a:rPr>
                        <a:t>(via SIL- Imran Ali at Hammersmith JC, Paul Sheerin at Shepherds Bush JC )  </a:t>
                      </a:r>
                      <a:endParaRPr lang="en-GB" sz="1000" dirty="0" smtClean="0">
                        <a:effectLst/>
                        <a:latin typeface="Arial"/>
                        <a:ea typeface="Calibri"/>
                      </a:endParaRPr>
                    </a:p>
                  </a:txBody>
                  <a:tcPr marL="29522" marR="29522" marT="0" marB="0"/>
                </a:tc>
                <a:tc>
                  <a:txBody>
                    <a:bodyPr/>
                    <a:lstStyle/>
                    <a:p>
                      <a:pPr marL="0" indent="0">
                        <a:buFont typeface="Arial" panose="020B0604020202020204" pitchFamily="34" charset="0"/>
                        <a:buNone/>
                      </a:pPr>
                      <a:r>
                        <a:rPr lang="en-GB" sz="1000" dirty="0" smtClean="0">
                          <a:hlinkClick r:id="rId6"/>
                        </a:rPr>
                        <a:t>Raising issues through SIL </a:t>
                      </a:r>
                      <a:endParaRPr lang="en-GB" sz="1000" dirty="0"/>
                    </a:p>
                  </a:txBody>
                  <a:tcPr marL="29522" marR="29522" marT="0" marB="0"/>
                </a:tc>
                <a:tc>
                  <a:txBody>
                    <a:bodyPr/>
                    <a:lstStyle/>
                    <a:p>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err="1" smtClean="0"/>
                        <a:t>Ongoing</a:t>
                      </a:r>
                      <a:endParaRPr lang="en-GB" sz="1000" dirty="0"/>
                    </a:p>
                  </a:txBody>
                  <a:tcPr marL="29522" marR="29522" marT="0" marB="0"/>
                </a:tc>
                <a:tc>
                  <a:txBody>
                    <a:bodyPr/>
                    <a:lstStyle/>
                    <a:p>
                      <a:r>
                        <a:rPr lang="en-GB" sz="1000" dirty="0" err="1" smtClean="0"/>
                        <a:t>Ongoing</a:t>
                      </a:r>
                      <a:endParaRPr lang="en-GB" sz="1000" dirty="0"/>
                    </a:p>
                  </a:txBody>
                  <a:tcPr marL="29522" marR="29522" marT="0" marB="0"/>
                </a:tc>
              </a:tr>
              <a:tr h="619035">
                <a:tc>
                  <a:txBody>
                    <a:bodyPr/>
                    <a:lstStyle/>
                    <a:p>
                      <a:pPr marL="0" indent="0">
                        <a:lnSpc>
                          <a:spcPct val="107000"/>
                        </a:lnSpc>
                        <a:spcAft>
                          <a:spcPts val="0"/>
                        </a:spcAft>
                        <a:buFont typeface="Arial" panose="020B0604020202020204" pitchFamily="34" charset="0"/>
                        <a:buNone/>
                      </a:pPr>
                      <a:r>
                        <a:rPr lang="en-GB" sz="1000" dirty="0" smtClean="0">
                          <a:effectLst/>
                          <a:latin typeface="Arial"/>
                          <a:ea typeface="Calibri"/>
                        </a:rPr>
                        <a:t>All Colleagues have access to the District Provision Tool</a:t>
                      </a:r>
                      <a:r>
                        <a:rPr lang="en-GB" sz="1000" baseline="0" dirty="0" smtClean="0">
                          <a:effectLst/>
                          <a:latin typeface="Arial"/>
                          <a:ea typeface="Calibri"/>
                        </a:rPr>
                        <a:t> (DPT) and know how to use this. </a:t>
                      </a:r>
                    </a:p>
                  </a:txBody>
                  <a:tcPr marL="29522" marR="29522" marT="0" marB="0"/>
                </a:tc>
                <a:tc>
                  <a:txBody>
                    <a:bodyPr/>
                    <a:lstStyle/>
                    <a:p>
                      <a:pPr marL="0" indent="0">
                        <a:buFont typeface="Arial" panose="020B0604020202020204" pitchFamily="34" charset="0"/>
                        <a:buNone/>
                      </a:pPr>
                      <a:r>
                        <a:rPr lang="en-GB" sz="1000" b="0" u="sng" dirty="0" smtClean="0">
                          <a:solidFill>
                            <a:srgbClr val="1B2BA5"/>
                          </a:solidFill>
                          <a:hlinkClick r:id="rId7"/>
                        </a:rPr>
                        <a:t>District Provision</a:t>
                      </a:r>
                      <a:r>
                        <a:rPr lang="en-GB" sz="1000" b="0" u="sng" baseline="0" dirty="0" smtClean="0">
                          <a:solidFill>
                            <a:srgbClr val="1B2BA5"/>
                          </a:solidFill>
                          <a:hlinkClick r:id="rId7"/>
                        </a:rPr>
                        <a:t> Tool</a:t>
                      </a:r>
                      <a:endParaRPr lang="en-GB" sz="1000" b="0" u="sng" dirty="0" smtClean="0">
                        <a:solidFill>
                          <a:srgbClr val="1B2BA5"/>
                        </a:solidFill>
                      </a:endParaRPr>
                    </a:p>
                  </a:txBody>
                  <a:tcPr marL="29522" marR="29522" marT="0" marB="0"/>
                </a:tc>
                <a:tc>
                  <a:txBody>
                    <a:bodyPr/>
                    <a:lstStyle/>
                    <a:p>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err="1" smtClean="0"/>
                        <a:t>Ongoing</a:t>
                      </a:r>
                      <a:endParaRPr lang="en-GB" sz="1000" dirty="0"/>
                    </a:p>
                  </a:txBody>
                  <a:tcPr marL="29522" marR="29522" marT="0" marB="0"/>
                </a:tc>
                <a:tc>
                  <a:txBody>
                    <a:bodyPr/>
                    <a:lstStyle/>
                    <a:p>
                      <a:r>
                        <a:rPr lang="en-GB" sz="1000" dirty="0" err="1" smtClean="0"/>
                        <a:t>Ongoing</a:t>
                      </a:r>
                      <a:endParaRPr lang="en-GB" sz="1000" dirty="0"/>
                    </a:p>
                  </a:txBody>
                  <a:tcPr marL="29522" marR="29522" marT="0" marB="0"/>
                </a:tc>
              </a:tr>
              <a:tr h="331184">
                <a:tc>
                  <a:txBody>
                    <a:bodyPr/>
                    <a:lstStyle/>
                    <a:p>
                      <a:pPr marL="0" indent="0">
                        <a:lnSpc>
                          <a:spcPct val="107000"/>
                        </a:lnSpc>
                        <a:spcAft>
                          <a:spcPts val="0"/>
                        </a:spcAft>
                        <a:buFont typeface="Arial" panose="020B0604020202020204" pitchFamily="34" charset="0"/>
                        <a:buNone/>
                      </a:pPr>
                      <a:r>
                        <a:rPr lang="en-GB" sz="1000" dirty="0" smtClean="0">
                          <a:effectLst/>
                          <a:latin typeface="Arial"/>
                          <a:ea typeface="Calibri"/>
                        </a:rPr>
                        <a:t>All Colleagues know how to report gaps/</a:t>
                      </a:r>
                      <a:r>
                        <a:rPr lang="en-GB" sz="1000" baseline="0" dirty="0" smtClean="0">
                          <a:effectLst/>
                          <a:latin typeface="Arial"/>
                          <a:ea typeface="Calibri"/>
                        </a:rPr>
                        <a:t> issues with DPT </a:t>
                      </a:r>
                      <a:endParaRPr lang="en-GB" sz="1000" dirty="0" smtClean="0">
                        <a:effectLst/>
                        <a:latin typeface="Arial"/>
                        <a:ea typeface="Calibri"/>
                      </a:endParaRPr>
                    </a:p>
                  </a:txBody>
                  <a:tcPr marL="29522" marR="29522" marT="0" marB="0"/>
                </a:tc>
                <a:tc>
                  <a:txBody>
                    <a:bodyPr/>
                    <a:lstStyle/>
                    <a:p>
                      <a:pPr marL="0" indent="0">
                        <a:buFont typeface="Arial" panose="020B0604020202020204" pitchFamily="34" charset="0"/>
                        <a:buNone/>
                      </a:pPr>
                      <a:r>
                        <a:rPr lang="en-GB" sz="1000" b="0" u="sng" baseline="0" dirty="0" smtClean="0">
                          <a:solidFill>
                            <a:srgbClr val="1B2BA5"/>
                          </a:solidFill>
                        </a:rPr>
                        <a:t>Send an email to: </a:t>
                      </a:r>
                      <a:r>
                        <a:rPr lang="en-GB" sz="1000" b="0" u="sng" baseline="0" dirty="0" smtClean="0">
                          <a:solidFill>
                            <a:srgbClr val="1B2BA5"/>
                          </a:solidFill>
                          <a:hlinkClick r:id="rId8"/>
                        </a:rPr>
                        <a:t>WLDO.PROVISIONNOTIFICATION@DWP.GSI.GOV.UK</a:t>
                      </a:r>
                      <a:endParaRPr lang="en-GB" sz="1000" b="0" baseline="0" dirty="0" smtClean="0">
                        <a:solidFill>
                          <a:srgbClr val="1B2BA5"/>
                        </a:solidFill>
                      </a:endParaRPr>
                    </a:p>
                  </a:txBody>
                  <a:tcPr marL="29522" marR="29522" marT="0" marB="0"/>
                </a:tc>
                <a:tc>
                  <a:txBody>
                    <a:bodyPr/>
                    <a:lstStyle/>
                    <a:p>
                      <a:r>
                        <a:rPr lang="en-GB" sz="1000" dirty="0" smtClean="0"/>
                        <a:t>N/A</a:t>
                      </a: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1229024">
                <a:tc>
                  <a:txBody>
                    <a:bodyPr/>
                    <a:lstStyle/>
                    <a:p>
                      <a:pPr marL="0" indent="0">
                        <a:lnSpc>
                          <a:spcPct val="107000"/>
                        </a:lnSpc>
                        <a:spcAft>
                          <a:spcPts val="0"/>
                        </a:spcAft>
                        <a:buFont typeface="Arial" panose="020B0604020202020204" pitchFamily="34" charset="0"/>
                        <a:buNone/>
                      </a:pPr>
                      <a:r>
                        <a:rPr lang="en-GB" sz="1000" dirty="0" smtClean="0">
                          <a:effectLst/>
                          <a:latin typeface="+mn-lt"/>
                          <a:ea typeface="Calibri"/>
                        </a:rPr>
                        <a:t>Ensure Service </a:t>
                      </a:r>
                      <a:r>
                        <a:rPr lang="en-GB" sz="1000" baseline="0" dirty="0" smtClean="0">
                          <a:effectLst/>
                          <a:latin typeface="+mn-lt"/>
                          <a:ea typeface="Calibri"/>
                        </a:rPr>
                        <a:t>Centres and linked Jobcentres communicate regularly to discuss/ resolve issues and build working relationships. </a:t>
                      </a:r>
                    </a:p>
                    <a:p>
                      <a:pPr marL="0" indent="0">
                        <a:lnSpc>
                          <a:spcPct val="107000"/>
                        </a:lnSpc>
                        <a:spcAft>
                          <a:spcPts val="0"/>
                        </a:spcAft>
                        <a:buFont typeface="Arial" panose="020B0604020202020204" pitchFamily="34" charset="0"/>
                        <a:buNone/>
                      </a:pPr>
                      <a:r>
                        <a:rPr lang="en-GB" sz="1000" baseline="0" dirty="0" smtClean="0">
                          <a:effectLst/>
                          <a:latin typeface="+mn-lt"/>
                          <a:ea typeface="Calibri"/>
                        </a:rPr>
                        <a:t>* Any issues encountered should be recorded on plan  </a:t>
                      </a:r>
                      <a:endParaRPr lang="en-GB" sz="1000" dirty="0" smtClean="0">
                        <a:effectLst/>
                        <a:latin typeface="+mn-lt"/>
                        <a:ea typeface="Calibri"/>
                      </a:endParaRPr>
                    </a:p>
                  </a:txBody>
                  <a:tcPr marL="29522" marR="29522" marT="0" marB="0"/>
                </a:tc>
                <a:tc>
                  <a:txBody>
                    <a:bodyPr/>
                    <a:lstStyle/>
                    <a:p>
                      <a:pPr marL="0" indent="0">
                        <a:buFont typeface="Arial" panose="020B0604020202020204" pitchFamily="34" charset="0"/>
                        <a:buNone/>
                      </a:pPr>
                      <a:r>
                        <a:rPr lang="en-GB" sz="1000" b="0" baseline="0" dirty="0" smtClean="0">
                          <a:solidFill>
                            <a:srgbClr val="1B2BA5"/>
                          </a:solidFill>
                          <a:latin typeface="+mn-lt"/>
                        </a:rPr>
                        <a:t>CSL/WCTLs at both Hammersmith JC and Shepherds Bush JC attend a weekly </a:t>
                      </a:r>
                      <a:r>
                        <a:rPr lang="en-GB" sz="1000" b="0" baseline="0" dirty="0" err="1" smtClean="0">
                          <a:solidFill>
                            <a:srgbClr val="1B2BA5"/>
                          </a:solidFill>
                          <a:latin typeface="+mn-lt"/>
                        </a:rPr>
                        <a:t>telekit</a:t>
                      </a:r>
                      <a:r>
                        <a:rPr lang="en-GB" sz="1000" b="0" baseline="0" dirty="0" smtClean="0">
                          <a:solidFill>
                            <a:srgbClr val="1B2BA5"/>
                          </a:solidFill>
                          <a:latin typeface="+mn-lt"/>
                        </a:rPr>
                        <a:t> with their respective Service Centre; i.e. Canterbury/Bolton. </a:t>
                      </a:r>
                      <a:r>
                        <a:rPr lang="en-GB" sz="1000" b="0" kern="1200" dirty="0" smtClean="0">
                          <a:solidFill>
                            <a:schemeClr val="tx2"/>
                          </a:solidFill>
                          <a:effectLst/>
                          <a:latin typeface="+mn-lt"/>
                          <a:ea typeface="+mn-ea"/>
                          <a:cs typeface="+mn-cs"/>
                        </a:rPr>
                        <a:t>The One Service approach has greatly helped colleagues deliver a seamless service to our claimants. Having built good relationships with Bolton/Canterbury colleagues means that we can deliver  great customer service with care. This has been demonstrated timely each and every day by WC’s and CM’s consistently  working together to support our  claimants receive payments timely. Our weekly kits have  focused on how together we can work better to ensure claimants are paid on time and are also an opportunity to case conference and support each other increase our knowledge in an ever changing environment.</a:t>
                      </a:r>
                    </a:p>
                    <a:p>
                      <a:r>
                        <a:rPr lang="en-GB" sz="1000" b="0" kern="1200" dirty="0" smtClean="0">
                          <a:solidFill>
                            <a:schemeClr val="tx2"/>
                          </a:solidFill>
                          <a:effectLst/>
                          <a:latin typeface="+mn-lt"/>
                          <a:ea typeface="+mn-ea"/>
                          <a:cs typeface="+mn-cs"/>
                        </a:rPr>
                        <a:t>This in turn  allows WC’s in the Jobcentre to focus on supporting claimants on  their journey towards work. </a:t>
                      </a:r>
                    </a:p>
                    <a:p>
                      <a:r>
                        <a:rPr lang="en-GB" sz="1000" b="0" kern="1200" dirty="0" smtClean="0">
                          <a:solidFill>
                            <a:schemeClr val="tx2"/>
                          </a:solidFill>
                          <a:effectLst/>
                          <a:latin typeface="+mn-lt"/>
                          <a:ea typeface="+mn-ea"/>
                          <a:cs typeface="+mn-cs"/>
                        </a:rPr>
                        <a:t>The good relationships built  have also been beneficial in protecting our DWP reputation whilst landing UCFS in Hammersmith and Fulham. This has been evidenced by Bolton colleagues supporting Jobcentre leadership teams during our fortnightly kits with LA colleagues resolving housing queries.</a:t>
                      </a:r>
                    </a:p>
                    <a:p>
                      <a:r>
                        <a:rPr lang="en-GB" sz="1000" b="0" kern="1200" dirty="0" smtClean="0">
                          <a:solidFill>
                            <a:schemeClr val="tx2"/>
                          </a:solidFill>
                          <a:effectLst/>
                          <a:latin typeface="+mn-lt"/>
                          <a:ea typeface="+mn-ea"/>
                          <a:cs typeface="+mn-cs"/>
                        </a:rPr>
                        <a:t>Together we have also worked and continue to work on a complex needs plan to ensure that all colleagues across the service are able to help and support the most vulnerable at every contact.</a:t>
                      </a:r>
                    </a:p>
                    <a:p>
                      <a:r>
                        <a:rPr lang="en-GB" sz="1000" b="0" kern="1200" dirty="0" smtClean="0">
                          <a:solidFill>
                            <a:schemeClr val="tx2"/>
                          </a:solidFill>
                          <a:effectLst/>
                          <a:latin typeface="+mn-lt"/>
                          <a:ea typeface="+mn-ea"/>
                          <a:cs typeface="+mn-cs"/>
                        </a:rPr>
                        <a:t>We will continue to develop closer working through our WC’s based in the Service Centre as we agree and discuss how they are able to support the promotion of jobs and vacancies that are available. We are aiming to ensure that every time contact is made by claimants we are adopting a work first approach referring appropriately to vacancies/provision etc.</a:t>
                      </a:r>
                    </a:p>
                    <a:p>
                      <a:pPr marL="0" indent="0">
                        <a:buFont typeface="Arial" panose="020B0604020202020204" pitchFamily="34" charset="0"/>
                        <a:buNone/>
                      </a:pPr>
                      <a:endParaRPr lang="en-GB" sz="1000" b="0" baseline="0" dirty="0" smtClean="0">
                        <a:solidFill>
                          <a:schemeClr val="tx2"/>
                        </a:solidFill>
                        <a:latin typeface="+mn-lt"/>
                      </a:endParaRPr>
                    </a:p>
                  </a:txBody>
                  <a:tcPr marL="29522" marR="29522" marT="0" marB="0"/>
                </a:tc>
                <a:tc>
                  <a:txBody>
                    <a:bodyPr/>
                    <a:lstStyle/>
                    <a:p>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err="1" smtClean="0"/>
                        <a:t>Ongoing</a:t>
                      </a:r>
                      <a:endParaRPr lang="en-GB" sz="1000" dirty="0"/>
                    </a:p>
                  </a:txBody>
                  <a:tcPr marL="29522" marR="29522" marT="0" marB="0"/>
                </a:tc>
                <a:tc>
                  <a:txBody>
                    <a:bodyPr/>
                    <a:lstStyle/>
                    <a:p>
                      <a:r>
                        <a:rPr lang="en-GB" sz="1000" dirty="0" err="1" smtClean="0"/>
                        <a:t>Ongoing</a:t>
                      </a:r>
                      <a:endParaRPr lang="en-GB" sz="1000" dirty="0"/>
                    </a:p>
                  </a:txBody>
                  <a:tcPr marL="29522" marR="29522" marT="0" marB="0"/>
                </a:tc>
              </a:tr>
            </a:tbl>
          </a:graphicData>
        </a:graphic>
      </p:graphicFrame>
      <p:sp>
        <p:nvSpPr>
          <p:cNvPr id="2" name="AutoShape 2" descr="Image result for check list clip art"/>
          <p:cNvSpPr>
            <a:spLocks noChangeAspect="1" noChangeArrowheads="1"/>
          </p:cNvSpPr>
          <p:nvPr/>
        </p:nvSpPr>
        <p:spPr bwMode="auto">
          <a:xfrm>
            <a:off x="-768812" y="43428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9"/>
          <a:stretch>
            <a:fillRect/>
          </a:stretch>
        </p:blipFill>
        <p:spPr>
          <a:xfrm>
            <a:off x="178701" y="272011"/>
            <a:ext cx="1168780" cy="629343"/>
          </a:xfrm>
          <a:prstGeom prst="rect">
            <a:avLst/>
          </a:prstGeom>
        </p:spPr>
      </p:pic>
    </p:spTree>
    <p:extLst>
      <p:ext uri="{BB962C8B-B14F-4D97-AF65-F5344CB8AC3E}">
        <p14:creationId xmlns:p14="http://schemas.microsoft.com/office/powerpoint/2010/main" val="1929710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3211126940"/>
              </p:ext>
            </p:extLst>
          </p:nvPr>
        </p:nvGraphicFramePr>
        <p:xfrm>
          <a:off x="0" y="0"/>
          <a:ext cx="9143999" cy="6986858"/>
        </p:xfrm>
        <a:graphic>
          <a:graphicData uri="http://schemas.openxmlformats.org/drawingml/2006/table">
            <a:tbl>
              <a:tblPr firstRow="1" firstCol="1" bandRow="1">
                <a:tableStyleId>{5C22544A-7EE6-4342-B048-85BDC9FD1C3A}</a:tableStyleId>
              </a:tblPr>
              <a:tblGrid>
                <a:gridCol w="3273230"/>
                <a:gridCol w="2752615"/>
                <a:gridCol w="708923"/>
                <a:gridCol w="636923"/>
                <a:gridCol w="1033235"/>
                <a:gridCol w="739073"/>
              </a:tblGrid>
              <a:tr h="889457">
                <a:tc gridSpan="6">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79034">
                <a:tc gridSpan="6">
                  <a:txBody>
                    <a:bodyPr/>
                    <a:lstStyle/>
                    <a:p>
                      <a:pPr>
                        <a:lnSpc>
                          <a:spcPct val="107000"/>
                        </a:lnSpc>
                        <a:spcAft>
                          <a:spcPts val="0"/>
                        </a:spcAft>
                      </a:pPr>
                      <a:r>
                        <a:rPr lang="en-GB" sz="1400" b="1" dirty="0" smtClean="0">
                          <a:effectLst/>
                          <a:latin typeface="Arial"/>
                          <a:ea typeface="Calibri"/>
                        </a:rPr>
                        <a:t>Section 1 – </a:t>
                      </a:r>
                      <a:r>
                        <a:rPr lang="en-GB" sz="1400" dirty="0" smtClean="0">
                          <a:effectLst/>
                          <a:latin typeface="Arial"/>
                          <a:ea typeface="Calibri"/>
                        </a:rPr>
                        <a:t>How do we understand Complex Needs Customers in our area? </a:t>
                      </a:r>
                    </a:p>
                    <a:p>
                      <a:pPr>
                        <a:lnSpc>
                          <a:spcPct val="107000"/>
                        </a:lnSpc>
                        <a:spcAft>
                          <a:spcPts val="0"/>
                        </a:spcAft>
                      </a:pPr>
                      <a:r>
                        <a:rPr lang="en-GB" sz="1000" dirty="0" smtClean="0">
                          <a:effectLst/>
                          <a:latin typeface="Arial"/>
                          <a:ea typeface="Calibri"/>
                        </a:rPr>
                        <a:t>This should include </a:t>
                      </a:r>
                    </a:p>
                    <a:p>
                      <a:pPr marL="171450" indent="-171450">
                        <a:lnSpc>
                          <a:spcPct val="107000"/>
                        </a:lnSpc>
                        <a:spcAft>
                          <a:spcPts val="0"/>
                        </a:spcAft>
                        <a:buFont typeface="Arial" panose="020B0604020202020204" pitchFamily="34" charset="0"/>
                        <a:buChar char="•"/>
                      </a:pPr>
                      <a:r>
                        <a:rPr lang="en-GB" sz="1000" dirty="0" smtClean="0">
                          <a:effectLst/>
                          <a:latin typeface="Arial"/>
                          <a:ea typeface="Calibri"/>
                        </a:rPr>
                        <a:t>Specific challenges in your Site</a:t>
                      </a:r>
                      <a:r>
                        <a:rPr lang="en-GB" sz="1000" baseline="0" dirty="0" smtClean="0">
                          <a:effectLst/>
                          <a:latin typeface="Arial"/>
                          <a:ea typeface="Calibri"/>
                        </a:rPr>
                        <a:t> picked up from feedback in Communication sessions .</a:t>
                      </a:r>
                    </a:p>
                    <a:p>
                      <a:pPr marL="171450" indent="-171450">
                        <a:lnSpc>
                          <a:spcPct val="107000"/>
                        </a:lnSpc>
                        <a:spcAft>
                          <a:spcPts val="0"/>
                        </a:spcAft>
                        <a:buFont typeface="Arial" panose="020B0604020202020204" pitchFamily="34" charset="0"/>
                        <a:buChar char="•"/>
                      </a:pPr>
                      <a:r>
                        <a:rPr lang="en-GB" sz="1000" baseline="0" dirty="0" smtClean="0">
                          <a:effectLst/>
                          <a:latin typeface="Arial"/>
                          <a:ea typeface="Calibri"/>
                        </a:rPr>
                        <a:t>Gaps in local provision to be identified and recorded here. </a:t>
                      </a:r>
                      <a:endParaRPr lang="en-GB" sz="1000" dirty="0" smtClean="0">
                        <a:effectLst/>
                        <a:latin typeface="Arial"/>
                        <a:ea typeface="Calibri"/>
                      </a:endParaRPr>
                    </a:p>
                    <a:p>
                      <a:pPr>
                        <a:lnSpc>
                          <a:spcPct val="107000"/>
                        </a:lnSpc>
                        <a:spcAft>
                          <a:spcPts val="0"/>
                        </a:spcAft>
                      </a:pPr>
                      <a:endParaRPr lang="en-GB" sz="1000" dirty="0" smtClean="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37202">
                <a:tc>
                  <a:txBody>
                    <a:bodyPr/>
                    <a:lstStyle/>
                    <a:p>
                      <a:pPr algn="ctr">
                        <a:lnSpc>
                          <a:spcPct val="107000"/>
                        </a:lnSpc>
                        <a:spcAft>
                          <a:spcPts val="0"/>
                        </a:spcAft>
                      </a:pPr>
                      <a:r>
                        <a:rPr lang="en-GB" sz="1000" b="1" dirty="0" smtClean="0">
                          <a:solidFill>
                            <a:schemeClr val="bg1"/>
                          </a:solidFill>
                          <a:effectLst/>
                          <a:latin typeface="Arial"/>
                          <a:ea typeface="Calibri"/>
                        </a:rPr>
                        <a:t>Problem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Action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Lead </a:t>
                      </a: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Date added</a:t>
                      </a:r>
                      <a:r>
                        <a:rPr lang="en-GB" sz="1000" b="1" baseline="0" dirty="0" smtClean="0">
                          <a:solidFill>
                            <a:schemeClr val="bg1"/>
                          </a:solidFill>
                          <a:effectLst/>
                          <a:latin typeface="Arial"/>
                          <a:ea typeface="Calibri"/>
                        </a:rPr>
                        <a:t>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Progress</a:t>
                      </a:r>
                      <a:r>
                        <a:rPr lang="en-GB" sz="1000" b="1" baseline="0" dirty="0" smtClean="0">
                          <a:solidFill>
                            <a:schemeClr val="bg1"/>
                          </a:solidFill>
                          <a:effectLst/>
                          <a:latin typeface="Arial"/>
                          <a:ea typeface="Calibri"/>
                        </a:rPr>
                        <a:t> Update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mn-lt"/>
                          <a:ea typeface="+mn-ea"/>
                        </a:rPr>
                        <a:t>Target</a:t>
                      </a:r>
                      <a:r>
                        <a:rPr lang="en-GB" sz="1000" b="1" baseline="0" dirty="0" smtClean="0">
                          <a:solidFill>
                            <a:schemeClr val="bg1"/>
                          </a:solidFill>
                          <a:effectLst/>
                          <a:latin typeface="+mn-lt"/>
                          <a:ea typeface="+mn-ea"/>
                        </a:rPr>
                        <a:t> Date </a:t>
                      </a:r>
                      <a:endParaRPr lang="en-GB" sz="1000" b="1" dirty="0">
                        <a:solidFill>
                          <a:schemeClr val="bg1"/>
                        </a:solidFill>
                        <a:effectLst/>
                        <a:latin typeface="Arial"/>
                        <a:ea typeface="Calibri"/>
                      </a:endParaRPr>
                    </a:p>
                  </a:txBody>
                  <a:tcPr marL="29522" marR="29522" marT="0" marB="0">
                    <a:solidFill>
                      <a:schemeClr val="accent1"/>
                    </a:solidFill>
                  </a:tcPr>
                </a:tc>
              </a:tr>
              <a:tr h="956868">
                <a:tc>
                  <a:txBody>
                    <a:bodyPr/>
                    <a:lstStyle/>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p>
                      <a:pPr marL="0" indent="0">
                        <a:lnSpc>
                          <a:spcPct val="107000"/>
                        </a:lnSpc>
                        <a:spcAft>
                          <a:spcPts val="0"/>
                        </a:spcAft>
                        <a:buFont typeface="Arial" panose="020B0604020202020204" pitchFamily="34" charset="0"/>
                        <a:buNone/>
                      </a:pPr>
                      <a:r>
                        <a:rPr lang="en-GB" sz="1000" baseline="0" dirty="0" smtClean="0">
                          <a:effectLst/>
                          <a:latin typeface="Arial"/>
                          <a:ea typeface="Calibri"/>
                        </a:rPr>
                        <a:t> Complex Needs Issues arising in local area </a:t>
                      </a:r>
                    </a:p>
                  </a:txBody>
                  <a:tcPr marL="29522" marR="29522" marT="0" marB="0"/>
                </a:tc>
                <a:tc>
                  <a:txBody>
                    <a:bodyPr/>
                    <a:lstStyle/>
                    <a:p>
                      <a:pPr marL="171450" indent="-171450">
                        <a:buFont typeface="Arial" panose="020B0604020202020204" pitchFamily="34" charset="0"/>
                        <a:buChar char="•"/>
                      </a:pPr>
                      <a:r>
                        <a:rPr lang="en-GB" sz="1000" baseline="0" dirty="0" smtClean="0"/>
                        <a:t>What do you need / plan to resolve this </a:t>
                      </a:r>
                    </a:p>
                  </a:txBody>
                  <a:tcPr marL="29522" marR="29522" marT="0" marB="0"/>
                </a:tc>
                <a:tc>
                  <a:txBody>
                    <a:bodyPr/>
                    <a:lstStyle/>
                    <a:p>
                      <a:pPr marL="0" indent="0">
                        <a:buFont typeface="Arial" panose="020B0604020202020204" pitchFamily="34" charset="0"/>
                        <a:buNone/>
                      </a:pPr>
                      <a:r>
                        <a:rPr lang="en-GB" sz="1000" baseline="0" dirty="0" smtClean="0"/>
                        <a:t>Information Redacted </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Date</a:t>
                      </a:r>
                      <a:r>
                        <a:rPr lang="en-GB" sz="1000" baseline="0" dirty="0" smtClean="0"/>
                        <a:t> added to plan </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Progress</a:t>
                      </a:r>
                      <a:r>
                        <a:rPr lang="en-GB" sz="1000" baseline="0" dirty="0" smtClean="0"/>
                        <a:t> update between date added and target date </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Date cleared </a:t>
                      </a:r>
                      <a:endParaRPr lang="en-GB" sz="1000" dirty="0"/>
                    </a:p>
                  </a:txBody>
                  <a:tcPr marL="29522" marR="29522" marT="0" marB="0"/>
                </a:tc>
              </a:tr>
              <a:tr h="93794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b="1" kern="1200" dirty="0" smtClean="0">
                          <a:solidFill>
                            <a:schemeClr val="lt1"/>
                          </a:solidFill>
                          <a:effectLst/>
                          <a:latin typeface="+mn-lt"/>
                          <a:ea typeface="+mn-ea"/>
                          <a:cs typeface="+mn-cs"/>
                        </a:rPr>
                        <a:t>Everyone in Hammersmith JC</a:t>
                      </a:r>
                      <a:r>
                        <a:rPr lang="en-GB" sz="1000" b="1" kern="1200" baseline="0" dirty="0" smtClean="0">
                          <a:solidFill>
                            <a:schemeClr val="lt1"/>
                          </a:solidFill>
                          <a:effectLst/>
                          <a:latin typeface="+mn-lt"/>
                          <a:ea typeface="+mn-ea"/>
                          <a:cs typeface="+mn-cs"/>
                        </a:rPr>
                        <a:t> and Shepherds Bush JC </a:t>
                      </a:r>
                      <a:r>
                        <a:rPr lang="en-GB" sz="1000" b="1" kern="1200" dirty="0" smtClean="0">
                          <a:solidFill>
                            <a:schemeClr val="lt1"/>
                          </a:solidFill>
                          <a:effectLst/>
                          <a:latin typeface="+mn-lt"/>
                          <a:ea typeface="+mn-ea"/>
                          <a:cs typeface="+mn-cs"/>
                        </a:rPr>
                        <a:t>needs to be able to identify claimants with complex needs in a consistent way so that no claimant is left behind.</a:t>
                      </a:r>
                    </a:p>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txBody>
                  <a:tcPr marL="29522" marR="29522"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Work Coach Team Leaders to delivered an awareness session to all colleagues at a Communications Meeting before 31/05/17 using the various products available on Complex Needs.  This included a</a:t>
                      </a:r>
                      <a:r>
                        <a:rPr lang="en-GB" sz="1000" kern="1200" baseline="0" dirty="0" smtClean="0">
                          <a:solidFill>
                            <a:schemeClr val="dk1"/>
                          </a:solidFill>
                          <a:effectLst/>
                          <a:latin typeface="+mn-lt"/>
                          <a:ea typeface="+mn-ea"/>
                          <a:cs typeface="+mn-cs"/>
                        </a:rPr>
                        <a:t> Modern Slavery presentation</a:t>
                      </a:r>
                      <a:endParaRPr lang="en-GB" sz="1000" kern="1200" dirty="0" smtClean="0">
                        <a:solidFill>
                          <a:schemeClr val="dk1"/>
                        </a:solidFill>
                        <a:effectLst/>
                        <a:latin typeface="+mn-lt"/>
                        <a:ea typeface="+mn-ea"/>
                        <a:cs typeface="+mn-cs"/>
                      </a:endParaRPr>
                    </a:p>
                    <a:p>
                      <a:pPr marL="171450" indent="-171450">
                        <a:buFont typeface="Arial" panose="020B0604020202020204" pitchFamily="34" charset="0"/>
                        <a:buChar char="•"/>
                      </a:pPr>
                      <a:endParaRPr lang="en-GB" sz="1000" baseline="0" dirty="0" smtClean="0"/>
                    </a:p>
                  </a:txBody>
                  <a:tcPr marL="29522" marR="29522" marT="0" marB="0"/>
                </a:tc>
                <a:tc>
                  <a:txBody>
                    <a:bodyPr/>
                    <a:lstStyle/>
                    <a:p>
                      <a:pPr marL="0" indent="0">
                        <a:buFont typeface="Arial" panose="020B0604020202020204" pitchFamily="34" charset="0"/>
                        <a:buNone/>
                      </a:pPr>
                      <a:r>
                        <a:rPr lang="en-GB" sz="1000" dirty="0" smtClean="0"/>
                        <a:t>Information Redacted</a:t>
                      </a:r>
                      <a:endParaRPr lang="en-GB" sz="1000" dirty="0"/>
                    </a:p>
                  </a:txBody>
                  <a:tcPr marL="29522" marR="29522" marT="0" marB="0"/>
                </a:tc>
                <a:tc>
                  <a:txBody>
                    <a:bodyPr/>
                    <a:lstStyle/>
                    <a:p>
                      <a:r>
                        <a:rPr lang="en-GB" sz="1000" dirty="0" smtClean="0"/>
                        <a:t>May</a:t>
                      </a:r>
                      <a:endParaRPr lang="en-GB" sz="1000" dirty="0"/>
                    </a:p>
                  </a:txBody>
                  <a:tcPr marL="29522" marR="29522" marT="0" marB="0"/>
                </a:tc>
                <a:tc>
                  <a:txBody>
                    <a:bodyPr/>
                    <a:lstStyle/>
                    <a:p>
                      <a:r>
                        <a:rPr lang="en-GB" sz="1000" dirty="0" smtClean="0"/>
                        <a:t>Complex</a:t>
                      </a:r>
                      <a:r>
                        <a:rPr lang="en-GB" sz="1000" baseline="0" dirty="0" smtClean="0"/>
                        <a:t> Needs presentation has been delivered at both sites.</a:t>
                      </a:r>
                      <a:endParaRPr lang="en-GB" sz="1000" dirty="0"/>
                    </a:p>
                  </a:txBody>
                  <a:tcPr marL="29522" marR="29522" marT="0" marB="0"/>
                </a:tc>
                <a:tc>
                  <a:txBody>
                    <a:bodyPr/>
                    <a:lstStyle/>
                    <a:p>
                      <a:r>
                        <a:rPr lang="en-GB" sz="1000" dirty="0" smtClean="0"/>
                        <a:t>Action cleared on 31/05/17.</a:t>
                      </a:r>
                    </a:p>
                    <a:p>
                      <a:endParaRPr lang="en-GB" sz="1000" dirty="0"/>
                    </a:p>
                  </a:txBody>
                  <a:tcPr marL="29522" marR="29522" marT="0" marB="0"/>
                </a:tc>
              </a:tr>
              <a:tr h="1250587">
                <a:tc>
                  <a:txBody>
                    <a:bodyPr/>
                    <a:lstStyle/>
                    <a:p>
                      <a:pPr marL="0" indent="0">
                        <a:lnSpc>
                          <a:spcPct val="107000"/>
                        </a:lnSpc>
                        <a:spcAft>
                          <a:spcPts val="0"/>
                        </a:spcAft>
                        <a:buFont typeface="Arial" panose="020B0604020202020204" pitchFamily="34" charset="0"/>
                        <a:buNone/>
                      </a:pPr>
                      <a:r>
                        <a:rPr lang="en-GB" sz="1000" baseline="0" dirty="0" smtClean="0">
                          <a:effectLst/>
                          <a:latin typeface="Arial"/>
                          <a:ea typeface="Calibri"/>
                        </a:rPr>
                        <a:t>Colleagues Consolidation</a:t>
                      </a:r>
                    </a:p>
                  </a:txBody>
                  <a:tcPr marL="29522" marR="29522" marT="0" marB="0"/>
                </a:tc>
                <a:tc>
                  <a:txBody>
                    <a:bodyPr/>
                    <a:lstStyle/>
                    <a:p>
                      <a:pPr marL="171450" indent="-171450">
                        <a:buFont typeface="Arial" panose="020B0604020202020204" pitchFamily="34" charset="0"/>
                        <a:buChar char="•"/>
                      </a:pPr>
                      <a:r>
                        <a:rPr lang="en-GB" sz="1000" baseline="0" dirty="0" smtClean="0"/>
                        <a:t>Case Conferencing/Weekly discussions around complex needs will be held along with Team Leaders observing interviews to ensure that Complex Needs are being identified.</a:t>
                      </a:r>
                    </a:p>
                    <a:p>
                      <a:pPr marL="171450" indent="-171450">
                        <a:buFont typeface="Arial" panose="020B0604020202020204" pitchFamily="34" charset="0"/>
                        <a:buChar char="•"/>
                      </a:pPr>
                      <a:r>
                        <a:rPr lang="en-GB" sz="1000" baseline="0" dirty="0" smtClean="0"/>
                        <a:t>Tuesdays &amp; Thursday are dedicated to up skilling and case conferencing around Complex Needs</a:t>
                      </a:r>
                    </a:p>
                  </a:txBody>
                  <a:tcPr marL="29522" marR="29522" marT="0" marB="0"/>
                </a:tc>
                <a:tc>
                  <a:txBody>
                    <a:bodyPr/>
                    <a:lstStyle/>
                    <a:p>
                      <a:pPr marL="0" indent="0">
                        <a:buFont typeface="Arial" panose="020B0604020202020204" pitchFamily="34" charset="0"/>
                        <a:buNone/>
                      </a:pPr>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smtClean="0"/>
                        <a:t>June</a:t>
                      </a:r>
                      <a:endParaRPr lang="en-GB" sz="1000" dirty="0"/>
                    </a:p>
                  </a:txBody>
                  <a:tcPr marL="29522" marR="29522" marT="0" marB="0"/>
                </a:tc>
                <a:tc>
                  <a:txBody>
                    <a:bodyPr/>
                    <a:lstStyle/>
                    <a:p>
                      <a:r>
                        <a:rPr lang="en-GB" sz="1000" dirty="0" smtClean="0"/>
                        <a:t>Diaries at both Hammersmith</a:t>
                      </a:r>
                      <a:r>
                        <a:rPr lang="en-GB" sz="1000" baseline="0" dirty="0" smtClean="0"/>
                        <a:t> and Shepherds Bush have been adjusted such that these discussions can take place.</a:t>
                      </a:r>
                      <a:endParaRPr lang="en-GB" sz="1000" dirty="0"/>
                    </a:p>
                  </a:txBody>
                  <a:tcPr marL="29522" marR="29522" marT="0" marB="0"/>
                </a:tc>
                <a:tc>
                  <a:txBody>
                    <a:bodyPr/>
                    <a:lstStyle/>
                    <a:p>
                      <a:r>
                        <a:rPr lang="en-GB" sz="1000" dirty="0" smtClean="0"/>
                        <a:t>Action</a:t>
                      </a:r>
                      <a:r>
                        <a:rPr lang="en-GB" sz="1000" baseline="0" dirty="0" smtClean="0"/>
                        <a:t> completed by the End of May</a:t>
                      </a:r>
                      <a:endParaRPr lang="en-GB" sz="1000" dirty="0"/>
                    </a:p>
                  </a:txBody>
                  <a:tcPr marL="29522" marR="29522" marT="0" marB="0"/>
                </a:tc>
              </a:tr>
              <a:tr h="140691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dirty="0" smtClean="0">
                          <a:effectLst/>
                          <a:latin typeface="Arial"/>
                          <a:ea typeface="Calibri"/>
                        </a:rPr>
                        <a:t>Assisted Service Teams supporting Vulnerable claimants</a:t>
                      </a:r>
                    </a:p>
                  </a:txBody>
                  <a:tcPr marL="29522" marR="29522" marT="0" marB="0"/>
                </a:tc>
                <a:tc>
                  <a:txBody>
                    <a:bodyPr/>
                    <a:lstStyle/>
                    <a:p>
                      <a:pPr marL="171450" indent="-171450">
                        <a:buFont typeface="Arial" panose="020B0604020202020204" pitchFamily="34" charset="0"/>
                        <a:buChar char="•"/>
                      </a:pPr>
                      <a:r>
                        <a:rPr lang="en-GB" sz="1000" dirty="0" smtClean="0"/>
                        <a:t>At Shepherd</a:t>
                      </a:r>
                      <a:r>
                        <a:rPr lang="en-GB" sz="1000" baseline="0" dirty="0" smtClean="0"/>
                        <a:t>s Bush JC there are dedicated colleagues in the JC who work at Front of House of which two of them have undertaken the UC Full Service </a:t>
                      </a:r>
                      <a:r>
                        <a:rPr lang="en-GB" sz="1000" baseline="0" dirty="0" err="1" smtClean="0"/>
                        <a:t>routeway</a:t>
                      </a:r>
                      <a:r>
                        <a:rPr lang="en-GB" sz="1000" baseline="0" dirty="0" smtClean="0"/>
                        <a:t>. They are all able to support vulnerable claimants using a once and done approach. </a:t>
                      </a:r>
                    </a:p>
                    <a:p>
                      <a:pPr marL="171450" indent="-171450">
                        <a:buFont typeface="Arial" panose="020B0604020202020204" pitchFamily="34" charset="0"/>
                        <a:buChar char="•"/>
                      </a:pPr>
                      <a:r>
                        <a:rPr lang="en-GB" sz="1000" baseline="0" dirty="0" smtClean="0"/>
                        <a:t>Hammersmith JC is looking to move to the same model adopted at Shepherds Bush by 04/09/17.</a:t>
                      </a:r>
                      <a:endParaRPr lang="en-GB" sz="1000" dirty="0"/>
                    </a:p>
                  </a:txBody>
                  <a:tcPr marL="29522" marR="29522" marT="0" marB="0"/>
                </a:tc>
                <a:tc>
                  <a:txBody>
                    <a:bodyPr/>
                    <a:lstStyle/>
                    <a:p>
                      <a:pPr marL="0" indent="0">
                        <a:buFont typeface="Arial" panose="020B0604020202020204" pitchFamily="34" charset="0"/>
                        <a:buNone/>
                      </a:pPr>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smtClean="0"/>
                        <a:t>June</a:t>
                      </a:r>
                      <a:endParaRPr lang="en-GB" sz="1000" dirty="0"/>
                    </a:p>
                  </a:txBody>
                  <a:tcPr marL="29522" marR="29522" marT="0" marB="0"/>
                </a:tc>
                <a:tc>
                  <a:txBody>
                    <a:bodyPr/>
                    <a:lstStyle/>
                    <a:p>
                      <a:r>
                        <a:rPr lang="en-GB" sz="1000" dirty="0" smtClean="0"/>
                        <a:t>Expression</a:t>
                      </a:r>
                      <a:r>
                        <a:rPr lang="en-GB" sz="1000" baseline="0" dirty="0" smtClean="0"/>
                        <a:t> of interest has been sent out to all Hammersmith colleagues to join the FOH team to deliver this service.</a:t>
                      </a:r>
                      <a:endParaRPr lang="en-GB" sz="1000" dirty="0"/>
                    </a:p>
                  </a:txBody>
                  <a:tcPr marL="29522" marR="29522" marT="0" marB="0"/>
                </a:tc>
                <a:tc>
                  <a:txBody>
                    <a:bodyPr/>
                    <a:lstStyle/>
                    <a:p>
                      <a:r>
                        <a:rPr lang="en-GB" sz="1000" dirty="0" smtClean="0"/>
                        <a:t>September</a:t>
                      </a:r>
                      <a:endParaRPr lang="en-GB" sz="1000" dirty="0"/>
                    </a:p>
                  </a:txBody>
                  <a:tcPr marL="29522" marR="29522" marT="0" marB="0"/>
                </a:tc>
              </a:tr>
            </a:tbl>
          </a:graphicData>
        </a:graphic>
      </p:graphicFrame>
      <p:sp>
        <p:nvSpPr>
          <p:cNvPr id="2" name="TextBox 1"/>
          <p:cNvSpPr txBox="1"/>
          <p:nvPr/>
        </p:nvSpPr>
        <p:spPr>
          <a:xfrm>
            <a:off x="2544859" y="205774"/>
            <a:ext cx="4023361" cy="400110"/>
          </a:xfrm>
          <a:prstGeom prst="rect">
            <a:avLst/>
          </a:prstGeom>
          <a:noFill/>
        </p:spPr>
        <p:txBody>
          <a:bodyPr wrap="square" rtlCol="0">
            <a:spAutoFit/>
          </a:bodyPr>
          <a:lstStyle/>
          <a:p>
            <a:r>
              <a:rPr lang="en-GB" sz="2000" b="1" dirty="0" smtClean="0">
                <a:solidFill>
                  <a:schemeClr val="bg1"/>
                </a:solidFill>
              </a:rPr>
              <a:t>Your Complex Needs Site Plan </a:t>
            </a:r>
            <a:endParaRPr lang="en-GB" sz="2000" b="1" dirty="0">
              <a:solidFill>
                <a:schemeClr val="bg1"/>
              </a:solidFill>
            </a:endParaRPr>
          </a:p>
        </p:txBody>
      </p:sp>
      <p:pic>
        <p:nvPicPr>
          <p:cNvPr id="3" name="Picture 2"/>
          <p:cNvPicPr>
            <a:picLocks noChangeAspect="1"/>
          </p:cNvPicPr>
          <p:nvPr/>
        </p:nvPicPr>
        <p:blipFill>
          <a:blip r:embed="rId2"/>
          <a:stretch>
            <a:fillRect/>
          </a:stretch>
        </p:blipFill>
        <p:spPr>
          <a:xfrm>
            <a:off x="179941" y="160073"/>
            <a:ext cx="1170533" cy="627942"/>
          </a:xfrm>
          <a:prstGeom prst="rect">
            <a:avLst/>
          </a:prstGeom>
        </p:spPr>
      </p:pic>
    </p:spTree>
    <p:extLst>
      <p:ext uri="{BB962C8B-B14F-4D97-AF65-F5344CB8AC3E}">
        <p14:creationId xmlns:p14="http://schemas.microsoft.com/office/powerpoint/2010/main" val="797660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887083785"/>
              </p:ext>
            </p:extLst>
          </p:nvPr>
        </p:nvGraphicFramePr>
        <p:xfrm>
          <a:off x="0" y="0"/>
          <a:ext cx="9143999" cy="7734226"/>
        </p:xfrm>
        <a:graphic>
          <a:graphicData uri="http://schemas.openxmlformats.org/drawingml/2006/table">
            <a:tbl>
              <a:tblPr firstRow="1" firstCol="1" bandRow="1">
                <a:tableStyleId>{5C22544A-7EE6-4342-B048-85BDC9FD1C3A}</a:tableStyleId>
              </a:tblPr>
              <a:tblGrid>
                <a:gridCol w="1337094"/>
                <a:gridCol w="4209691"/>
                <a:gridCol w="1216324"/>
                <a:gridCol w="517585"/>
                <a:gridCol w="1124232"/>
                <a:gridCol w="739073"/>
              </a:tblGrid>
              <a:tr h="867134">
                <a:tc gridSpan="6">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51953">
                <a:tc gridSpan="6">
                  <a:txBody>
                    <a:bodyPr/>
                    <a:lstStyle/>
                    <a:p>
                      <a:pPr>
                        <a:lnSpc>
                          <a:spcPct val="107000"/>
                        </a:lnSpc>
                        <a:spcAft>
                          <a:spcPts val="0"/>
                        </a:spcAft>
                      </a:pPr>
                      <a:r>
                        <a:rPr lang="en-GB" sz="1400" b="1" dirty="0" smtClean="0">
                          <a:effectLst/>
                          <a:latin typeface="Arial"/>
                          <a:ea typeface="Calibri"/>
                        </a:rPr>
                        <a:t>Section 1 – </a:t>
                      </a:r>
                      <a:r>
                        <a:rPr lang="en-GB" sz="1400" dirty="0" smtClean="0">
                          <a:effectLst/>
                          <a:latin typeface="Arial"/>
                          <a:ea typeface="Calibri"/>
                        </a:rPr>
                        <a:t>How do we understand Complex Needs Customers in our area? </a:t>
                      </a:r>
                    </a:p>
                    <a:p>
                      <a:pPr>
                        <a:lnSpc>
                          <a:spcPct val="107000"/>
                        </a:lnSpc>
                        <a:spcAft>
                          <a:spcPts val="0"/>
                        </a:spcAft>
                      </a:pPr>
                      <a:r>
                        <a:rPr lang="en-GB" sz="1000" dirty="0" smtClean="0">
                          <a:effectLst/>
                          <a:latin typeface="Arial"/>
                          <a:ea typeface="Calibri"/>
                        </a:rPr>
                        <a:t>This should include </a:t>
                      </a:r>
                    </a:p>
                    <a:p>
                      <a:pPr marL="171450" indent="-171450">
                        <a:lnSpc>
                          <a:spcPct val="107000"/>
                        </a:lnSpc>
                        <a:spcAft>
                          <a:spcPts val="0"/>
                        </a:spcAft>
                        <a:buFont typeface="Arial" panose="020B0604020202020204" pitchFamily="34" charset="0"/>
                        <a:buChar char="•"/>
                      </a:pPr>
                      <a:r>
                        <a:rPr lang="en-GB" sz="1000" dirty="0" smtClean="0">
                          <a:effectLst/>
                          <a:latin typeface="Arial"/>
                          <a:ea typeface="Calibri"/>
                        </a:rPr>
                        <a:t>Specific challenges in your Site</a:t>
                      </a:r>
                      <a:r>
                        <a:rPr lang="en-GB" sz="1000" baseline="0" dirty="0" smtClean="0">
                          <a:effectLst/>
                          <a:latin typeface="Arial"/>
                          <a:ea typeface="Calibri"/>
                        </a:rPr>
                        <a:t> picked up from feedback in Communication sessions .</a:t>
                      </a:r>
                    </a:p>
                    <a:p>
                      <a:pPr marL="171450" indent="-171450">
                        <a:lnSpc>
                          <a:spcPct val="107000"/>
                        </a:lnSpc>
                        <a:spcAft>
                          <a:spcPts val="0"/>
                        </a:spcAft>
                        <a:buFont typeface="Arial" panose="020B0604020202020204" pitchFamily="34" charset="0"/>
                        <a:buChar char="•"/>
                      </a:pPr>
                      <a:r>
                        <a:rPr lang="en-GB" sz="1000" baseline="0" dirty="0" smtClean="0">
                          <a:effectLst/>
                          <a:latin typeface="Arial"/>
                          <a:ea typeface="Calibri"/>
                        </a:rPr>
                        <a:t>Gaps in local provision to be identified and recorded here. </a:t>
                      </a:r>
                      <a:endParaRPr lang="en-GB" sz="1000" dirty="0" smtClean="0">
                        <a:effectLst/>
                        <a:latin typeface="Arial"/>
                        <a:ea typeface="Calibri"/>
                      </a:endParaRPr>
                    </a:p>
                    <a:p>
                      <a:pPr>
                        <a:lnSpc>
                          <a:spcPct val="107000"/>
                        </a:lnSpc>
                        <a:spcAft>
                          <a:spcPts val="0"/>
                        </a:spcAft>
                      </a:pPr>
                      <a:endParaRPr lang="en-GB" sz="1000" dirty="0" smtClean="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8739">
                <a:tc>
                  <a:txBody>
                    <a:bodyPr/>
                    <a:lstStyle/>
                    <a:p>
                      <a:pPr algn="ctr">
                        <a:lnSpc>
                          <a:spcPct val="107000"/>
                        </a:lnSpc>
                        <a:spcAft>
                          <a:spcPts val="0"/>
                        </a:spcAft>
                      </a:pPr>
                      <a:r>
                        <a:rPr lang="en-GB" sz="1000" b="1" dirty="0" smtClean="0">
                          <a:solidFill>
                            <a:schemeClr val="bg1"/>
                          </a:solidFill>
                          <a:effectLst/>
                          <a:latin typeface="Arial"/>
                          <a:ea typeface="Calibri"/>
                        </a:rPr>
                        <a:t>Problem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Action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Lead </a:t>
                      </a: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Date added</a:t>
                      </a:r>
                      <a:r>
                        <a:rPr lang="en-GB" sz="1000" b="1" baseline="0" dirty="0" smtClean="0">
                          <a:solidFill>
                            <a:schemeClr val="bg1"/>
                          </a:solidFill>
                          <a:effectLst/>
                          <a:latin typeface="Arial"/>
                          <a:ea typeface="Calibri"/>
                        </a:rPr>
                        <a:t>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Progress</a:t>
                      </a:r>
                      <a:r>
                        <a:rPr lang="en-GB" sz="1000" b="1" baseline="0" dirty="0" smtClean="0">
                          <a:solidFill>
                            <a:schemeClr val="bg1"/>
                          </a:solidFill>
                          <a:effectLst/>
                          <a:latin typeface="Arial"/>
                          <a:ea typeface="Calibri"/>
                        </a:rPr>
                        <a:t> Update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mn-lt"/>
                          <a:ea typeface="+mn-ea"/>
                        </a:rPr>
                        <a:t>Target</a:t>
                      </a:r>
                      <a:r>
                        <a:rPr lang="en-GB" sz="1000" b="1" baseline="0" dirty="0" smtClean="0">
                          <a:solidFill>
                            <a:schemeClr val="bg1"/>
                          </a:solidFill>
                          <a:effectLst/>
                          <a:latin typeface="+mn-lt"/>
                          <a:ea typeface="+mn-ea"/>
                        </a:rPr>
                        <a:t> Date </a:t>
                      </a:r>
                      <a:endParaRPr lang="en-GB" sz="1000" b="1" dirty="0">
                        <a:solidFill>
                          <a:schemeClr val="bg1"/>
                        </a:solidFill>
                        <a:effectLst/>
                        <a:latin typeface="Arial"/>
                        <a:ea typeface="Calibri"/>
                      </a:endParaRPr>
                    </a:p>
                  </a:txBody>
                  <a:tcPr marL="29522" marR="29522" marT="0" marB="0">
                    <a:solidFill>
                      <a:schemeClr val="accent1"/>
                    </a:solidFill>
                  </a:tcPr>
                </a:tc>
              </a:tr>
              <a:tr h="792266">
                <a:tc>
                  <a:txBody>
                    <a:bodyPr/>
                    <a:lstStyle/>
                    <a:p>
                      <a:pPr marL="0" indent="0">
                        <a:lnSpc>
                          <a:spcPct val="107000"/>
                        </a:lnSpc>
                        <a:spcAft>
                          <a:spcPts val="0"/>
                        </a:spcAft>
                        <a:buFont typeface="Arial" panose="020B0604020202020204" pitchFamily="34" charset="0"/>
                        <a:buNone/>
                      </a:pPr>
                      <a:r>
                        <a:rPr lang="en-GB" sz="1000" b="1" kern="1200" dirty="0" smtClean="0">
                          <a:solidFill>
                            <a:schemeClr val="lt1"/>
                          </a:solidFill>
                          <a:effectLst/>
                          <a:latin typeface="+mn-lt"/>
                          <a:ea typeface="+mn-ea"/>
                          <a:cs typeface="+mn-cs"/>
                        </a:rPr>
                        <a:t>Work Coaches and Case Managers will need to work closely in order to be able to support claimants with Complex Needs.</a:t>
                      </a:r>
                      <a:endParaRPr lang="en-GB" sz="1000" baseline="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r>
                        <a:rPr lang="en-GB" sz="1000" baseline="0" dirty="0" smtClean="0"/>
                        <a:t>Both Colleagues at Jobcentres and Service Centres will share information on the complex cases that have been identified and together will determine the best course of action.</a:t>
                      </a:r>
                    </a:p>
                    <a:p>
                      <a:pPr marL="171450" indent="-171450">
                        <a:buFont typeface="Arial" panose="020B0604020202020204" pitchFamily="34" charset="0"/>
                        <a:buChar char="•"/>
                      </a:pPr>
                      <a:r>
                        <a:rPr lang="en-GB" sz="1000" baseline="0" dirty="0" smtClean="0"/>
                        <a:t>Service Centres to be made aware of those colleagues that are Social justice leads at the jobcentre. </a:t>
                      </a:r>
                    </a:p>
                  </a:txBody>
                  <a:tcPr marL="29522" marR="29522" marT="0" marB="0"/>
                </a:tc>
                <a:tc>
                  <a:txBody>
                    <a:bodyPr/>
                    <a:lstStyle/>
                    <a:p>
                      <a:pPr marL="0" indent="0">
                        <a:buFont typeface="Arial" panose="020B0604020202020204" pitchFamily="34" charset="0"/>
                        <a:buNone/>
                      </a:pPr>
                      <a:r>
                        <a:rPr lang="en-GB" sz="1000" baseline="0" dirty="0" smtClean="0"/>
                        <a:t>Information Redacted</a:t>
                      </a:r>
                      <a:endParaRPr lang="en-GB" sz="1000" dirty="0"/>
                    </a:p>
                  </a:txBody>
                  <a:tcPr marL="29522" marR="29522" marT="0" marB="0"/>
                </a:tc>
                <a:tc>
                  <a:txBody>
                    <a:bodyPr/>
                    <a:lstStyle/>
                    <a:p>
                      <a:r>
                        <a:rPr lang="en-GB" sz="1000" dirty="0" smtClean="0"/>
                        <a:t>May</a:t>
                      </a:r>
                      <a:endParaRPr lang="en-GB" sz="1000" dirty="0"/>
                    </a:p>
                  </a:txBody>
                  <a:tcPr marL="29522" marR="29522" marT="0" marB="0"/>
                </a:tc>
                <a:tc>
                  <a:txBody>
                    <a:bodyPr/>
                    <a:lstStyle/>
                    <a:p>
                      <a:r>
                        <a:rPr lang="en-GB" sz="1000" baseline="0" dirty="0" smtClean="0"/>
                        <a:t>Complex Needs plan was sent to the Team leaders at the Service Centre In Bolton a KIT with held to discuss contents and on-going development of plan.  Similar KIT to be held with Canterbury Colleagues.</a:t>
                      </a:r>
                      <a:endParaRPr lang="en-GB" sz="1000" dirty="0"/>
                    </a:p>
                  </a:txBody>
                  <a:tcPr marL="29522" marR="29522" marT="0" marB="0"/>
                </a:tc>
                <a:tc>
                  <a:txBody>
                    <a:bodyPr/>
                    <a:lstStyle/>
                    <a:p>
                      <a:r>
                        <a:rPr lang="en-GB" sz="1000" dirty="0" smtClean="0"/>
                        <a:t>May</a:t>
                      </a:r>
                      <a:endParaRPr lang="en-GB" sz="1000" dirty="0"/>
                    </a:p>
                  </a:txBody>
                  <a:tcPr marL="29522" marR="29522" marT="0" marB="0"/>
                </a:tc>
              </a:tr>
              <a:tr h="633958">
                <a:tc>
                  <a:txBody>
                    <a:bodyPr/>
                    <a:lstStyle/>
                    <a:p>
                      <a:pPr marL="0" indent="0">
                        <a:lnSpc>
                          <a:spcPct val="107000"/>
                        </a:lnSpc>
                        <a:spcAft>
                          <a:spcPts val="0"/>
                        </a:spcAft>
                        <a:buFont typeface="Arial" panose="020B0604020202020204" pitchFamily="34" charset="0"/>
                        <a:buNone/>
                      </a:pPr>
                      <a:r>
                        <a:rPr lang="en-GB" sz="1000" dirty="0" smtClean="0">
                          <a:effectLst/>
                          <a:latin typeface="Arial"/>
                          <a:ea typeface="Calibri"/>
                        </a:rPr>
                        <a:t>All Colleagues</a:t>
                      </a:r>
                      <a:r>
                        <a:rPr lang="en-GB" sz="1000" baseline="0" dirty="0" smtClean="0">
                          <a:effectLst/>
                          <a:latin typeface="Arial"/>
                          <a:ea typeface="Calibri"/>
                        </a:rPr>
                        <a:t> are aware of booking home visit procedures.  </a:t>
                      </a: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r>
                        <a:rPr lang="en-GB" sz="1000" baseline="0" dirty="0" smtClean="0"/>
                        <a:t>SILs at both sites are to co-ordinate the home visit referral activity and follow up with Visiting Officers and WCTLs to ensure a smooth handover following all visits. WCTL, Visiting Officer and SIL are to discuss how to progress case along with input from Service Centre colleagues</a:t>
                      </a:r>
                    </a:p>
                  </a:txBody>
                  <a:tcPr marL="29522" marR="29522" marT="0" marB="0"/>
                </a:tc>
                <a:tc>
                  <a:txBody>
                    <a:bodyPr/>
                    <a:lstStyle/>
                    <a:p>
                      <a:pPr marL="0" indent="0">
                        <a:buFont typeface="Arial" panose="020B0604020202020204" pitchFamily="34" charset="0"/>
                        <a:buNone/>
                      </a:pPr>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smtClean="0"/>
                        <a:t> July</a:t>
                      </a:r>
                      <a:endParaRPr lang="en-GB" sz="1000" dirty="0"/>
                    </a:p>
                  </a:txBody>
                  <a:tcPr marL="29522" marR="29522" marT="0" marB="0"/>
                </a:tc>
                <a:tc>
                  <a:txBody>
                    <a:bodyPr/>
                    <a:lstStyle/>
                    <a:p>
                      <a:r>
                        <a:rPr lang="en-GB" sz="1000" dirty="0" smtClean="0"/>
                        <a:t>This is being put in place in both sites.</a:t>
                      </a:r>
                      <a:endParaRPr lang="en-GB" sz="1000" dirty="0"/>
                    </a:p>
                  </a:txBody>
                  <a:tcPr marL="29522" marR="29522" marT="0" marB="0"/>
                </a:tc>
                <a:tc>
                  <a:txBody>
                    <a:bodyPr/>
                    <a:lstStyle/>
                    <a:p>
                      <a:r>
                        <a:rPr lang="en-GB" sz="1000" dirty="0" smtClean="0"/>
                        <a:t>August</a:t>
                      </a:r>
                      <a:endParaRPr lang="en-GB" sz="1000" dirty="0"/>
                    </a:p>
                  </a:txBody>
                  <a:tcPr marL="29522" marR="29522" marT="0" marB="0"/>
                </a:tc>
              </a:tr>
              <a:tr h="821848">
                <a:tc>
                  <a:txBody>
                    <a:bodyPr/>
                    <a:lstStyle/>
                    <a:p>
                      <a:pPr marL="0" indent="0">
                        <a:lnSpc>
                          <a:spcPct val="107000"/>
                        </a:lnSpc>
                        <a:spcAft>
                          <a:spcPts val="0"/>
                        </a:spcAft>
                        <a:buFont typeface="Arial" panose="020B0604020202020204" pitchFamily="34" charset="0"/>
                        <a:buNone/>
                      </a:pPr>
                      <a:r>
                        <a:rPr lang="en-GB" sz="1000" dirty="0" smtClean="0">
                          <a:effectLst/>
                          <a:latin typeface="Arial"/>
                          <a:ea typeface="Calibri"/>
                        </a:rPr>
                        <a:t>Ensure</a:t>
                      </a:r>
                      <a:r>
                        <a:rPr lang="en-GB" sz="1000" baseline="0" dirty="0" smtClean="0">
                          <a:effectLst/>
                          <a:latin typeface="Arial"/>
                          <a:ea typeface="Calibri"/>
                        </a:rPr>
                        <a:t> that strong relationships with External partners are maintained.</a:t>
                      </a: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r>
                        <a:rPr lang="en-GB" sz="1000" baseline="0" dirty="0" smtClean="0"/>
                        <a:t>Fortnightly Borough </a:t>
                      </a:r>
                      <a:r>
                        <a:rPr lang="en-GB" sz="1000" baseline="0" dirty="0" err="1" smtClean="0"/>
                        <a:t>telekits</a:t>
                      </a:r>
                      <a:r>
                        <a:rPr lang="en-GB" sz="1000" baseline="0" dirty="0" smtClean="0"/>
                        <a:t> chaired by our CSL with Local Authority Colleagues to discuss any complex cases and other findings so that cases can be moved forward.</a:t>
                      </a:r>
                    </a:p>
                    <a:p>
                      <a:pPr marL="171450" indent="-171450">
                        <a:buFont typeface="Arial" panose="020B0604020202020204" pitchFamily="34" charset="0"/>
                        <a:buChar char="•"/>
                      </a:pPr>
                      <a:r>
                        <a:rPr lang="en-GB" sz="1000" baseline="0" dirty="0" smtClean="0"/>
                        <a:t>Partnership Manager has </a:t>
                      </a:r>
                      <a:r>
                        <a:rPr lang="en-GB" sz="1000" b="0" kern="1200" dirty="0" smtClean="0">
                          <a:solidFill>
                            <a:schemeClr val="dk1"/>
                          </a:solidFill>
                          <a:effectLst/>
                          <a:latin typeface="+mn-lt"/>
                          <a:ea typeface="+mn-ea"/>
                          <a:cs typeface="+mn-cs"/>
                        </a:rPr>
                        <a:t>regular on-going face to face meetings and phone contact with the LA Housing and Welfare Teams.</a:t>
                      </a:r>
                    </a:p>
                    <a:p>
                      <a:pPr marL="171450" indent="-171450">
                        <a:buFont typeface="Arial" panose="020B0604020202020204" pitchFamily="34" charset="0"/>
                        <a:buChar char="•"/>
                      </a:pPr>
                      <a:r>
                        <a:rPr lang="en-GB" sz="1000" b="0" kern="1200" dirty="0" smtClean="0">
                          <a:solidFill>
                            <a:schemeClr val="dk1"/>
                          </a:solidFill>
                          <a:effectLst/>
                          <a:latin typeface="+mn-lt"/>
                          <a:ea typeface="+mn-ea"/>
                          <a:cs typeface="+mn-cs"/>
                        </a:rPr>
                        <a:t>PM attends monthly strategic Welfare Reform Project Meetings with the LA &amp; IDOM to discuss wider Welfare Reform within the Borough and again discuss issues/ good practice and way forward on UCFS grant funding &amp; delivery of UC Digital Support.</a:t>
                      </a:r>
                    </a:p>
                    <a:p>
                      <a:pPr marL="171450" indent="-171450">
                        <a:buFont typeface="Arial" panose="020B0604020202020204" pitchFamily="34" charset="0"/>
                        <a:buChar char="•"/>
                      </a:pPr>
                      <a:r>
                        <a:rPr lang="en-GB" sz="1000" b="0" kern="1200" dirty="0" smtClean="0">
                          <a:solidFill>
                            <a:schemeClr val="dk1"/>
                          </a:solidFill>
                          <a:effectLst/>
                          <a:latin typeface="+mn-lt"/>
                          <a:ea typeface="+mn-ea"/>
                          <a:cs typeface="+mn-cs"/>
                        </a:rPr>
                        <a:t>PM</a:t>
                      </a:r>
                      <a:r>
                        <a:rPr lang="en-GB" sz="1000" b="0" kern="1200" baseline="0" dirty="0" smtClean="0">
                          <a:solidFill>
                            <a:schemeClr val="dk1"/>
                          </a:solidFill>
                          <a:effectLst/>
                          <a:latin typeface="+mn-lt"/>
                          <a:ea typeface="+mn-ea"/>
                          <a:cs typeface="+mn-cs"/>
                        </a:rPr>
                        <a:t> </a:t>
                      </a:r>
                      <a:r>
                        <a:rPr lang="en-GB" sz="1000" b="0" kern="1200" dirty="0" smtClean="0">
                          <a:solidFill>
                            <a:schemeClr val="dk1"/>
                          </a:solidFill>
                          <a:effectLst/>
                          <a:latin typeface="+mn-lt"/>
                          <a:ea typeface="+mn-ea"/>
                          <a:cs typeface="+mn-cs"/>
                        </a:rPr>
                        <a:t>attends monthly strategic Welfare Reform Project Meetings with the LA &amp; IDOM to discuss wider Welfare Reform within the Borough and again discuss issues/ good practice and way forward on UCFS grant funding &amp; delivery of UC Digital Support.</a:t>
                      </a:r>
                      <a:endParaRPr lang="en-GB" sz="1000" b="0" baseline="0" dirty="0" smtClean="0"/>
                    </a:p>
                    <a:p>
                      <a:pPr marL="171450" indent="-171450">
                        <a:buFont typeface="Arial" panose="020B0604020202020204" pitchFamily="34" charset="0"/>
                        <a:buChar char="•"/>
                      </a:pPr>
                      <a:r>
                        <a:rPr lang="en-GB" sz="1000" b="0" kern="1200" dirty="0" smtClean="0">
                          <a:solidFill>
                            <a:schemeClr val="dk1"/>
                          </a:solidFill>
                          <a:effectLst/>
                          <a:latin typeface="+mn-lt"/>
                          <a:ea typeface="+mn-ea"/>
                          <a:cs typeface="+mn-cs"/>
                        </a:rPr>
                        <a:t>PM and local</a:t>
                      </a:r>
                      <a:r>
                        <a:rPr lang="en-GB" sz="1000" b="0" kern="1200" baseline="0" dirty="0" smtClean="0">
                          <a:solidFill>
                            <a:schemeClr val="dk1"/>
                          </a:solidFill>
                          <a:effectLst/>
                          <a:latin typeface="+mn-lt"/>
                          <a:ea typeface="+mn-ea"/>
                          <a:cs typeface="+mn-cs"/>
                        </a:rPr>
                        <a:t> Jobcentre Leads</a:t>
                      </a:r>
                      <a:r>
                        <a:rPr lang="en-GB" sz="1000" b="0" kern="1200" dirty="0" smtClean="0">
                          <a:solidFill>
                            <a:schemeClr val="dk1"/>
                          </a:solidFill>
                          <a:effectLst/>
                          <a:latin typeface="+mn-lt"/>
                          <a:ea typeface="+mn-ea"/>
                          <a:cs typeface="+mn-cs"/>
                        </a:rPr>
                        <a:t> attend quarterly meets with the Drugs and Alcohol support Services within the Borough.</a:t>
                      </a:r>
                      <a:endParaRPr lang="en-GB" sz="1000" baseline="0" dirty="0" smtClean="0"/>
                    </a:p>
                    <a:p>
                      <a:pPr marL="171450" indent="-171450">
                        <a:buFont typeface="Arial" panose="020B0604020202020204" pitchFamily="34" charset="0"/>
                        <a:buChar char="•"/>
                      </a:pPr>
                      <a:endParaRPr lang="en-GB" sz="1000" baseline="0" dirty="0" smtClean="0"/>
                    </a:p>
                    <a:p>
                      <a:pPr marL="171450" indent="-171450">
                        <a:buFont typeface="Arial" panose="020B0604020202020204" pitchFamily="34" charset="0"/>
                        <a:buChar char="•"/>
                      </a:pPr>
                      <a:endParaRPr lang="en-GB" sz="1000" baseline="0" dirty="0" smtClean="0"/>
                    </a:p>
                    <a:p>
                      <a:pPr marL="171450" indent="-171450">
                        <a:buFont typeface="Arial" panose="020B0604020202020204" pitchFamily="34" charset="0"/>
                        <a:buChar char="•"/>
                      </a:pPr>
                      <a:endParaRPr lang="en-GB" sz="1000" baseline="0" dirty="0" smtClean="0"/>
                    </a:p>
                  </a:txBody>
                  <a:tcPr marL="29522" marR="29522" marT="0" marB="0"/>
                </a:tc>
                <a:tc>
                  <a:txBody>
                    <a:bodyPr/>
                    <a:lstStyle/>
                    <a:p>
                      <a:pPr marL="0" indent="0">
                        <a:buFont typeface="Arial" panose="020B0604020202020204" pitchFamily="34" charset="0"/>
                        <a:buNone/>
                      </a:pPr>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smtClean="0"/>
                        <a:t>June</a:t>
                      </a:r>
                      <a:endParaRPr lang="en-GB" sz="1000" dirty="0"/>
                    </a:p>
                  </a:txBody>
                  <a:tcPr marL="29522" marR="29522" marT="0" marB="0"/>
                </a:tc>
                <a:tc>
                  <a:txBody>
                    <a:bodyPr/>
                    <a:lstStyle/>
                    <a:p>
                      <a:r>
                        <a:rPr lang="en-GB" sz="1000" dirty="0" smtClean="0"/>
                        <a:t>The Partnership</a:t>
                      </a:r>
                      <a:r>
                        <a:rPr lang="en-GB" sz="1000" baseline="0" dirty="0" smtClean="0"/>
                        <a:t> Manager is maintaining all these commitments with these providers.</a:t>
                      </a:r>
                      <a:endParaRPr lang="en-GB" sz="1000" dirty="0"/>
                    </a:p>
                  </a:txBody>
                  <a:tcPr marL="29522" marR="29522" marT="0" marB="0"/>
                </a:tc>
                <a:tc>
                  <a:txBody>
                    <a:bodyPr/>
                    <a:lstStyle/>
                    <a:p>
                      <a:r>
                        <a:rPr lang="en-GB" sz="1000" dirty="0" smtClean="0"/>
                        <a:t>On-going</a:t>
                      </a:r>
                      <a:endParaRPr lang="en-GB" sz="1000" dirty="0"/>
                    </a:p>
                  </a:txBody>
                  <a:tcPr marL="29522" marR="29522" marT="0" marB="0"/>
                </a:tc>
              </a:tr>
            </a:tbl>
          </a:graphicData>
        </a:graphic>
      </p:graphicFrame>
      <p:sp>
        <p:nvSpPr>
          <p:cNvPr id="2" name="TextBox 1"/>
          <p:cNvSpPr txBox="1"/>
          <p:nvPr/>
        </p:nvSpPr>
        <p:spPr>
          <a:xfrm>
            <a:off x="2544859" y="205774"/>
            <a:ext cx="4023361" cy="400110"/>
          </a:xfrm>
          <a:prstGeom prst="rect">
            <a:avLst/>
          </a:prstGeom>
          <a:noFill/>
        </p:spPr>
        <p:txBody>
          <a:bodyPr wrap="square" rtlCol="0">
            <a:spAutoFit/>
          </a:bodyPr>
          <a:lstStyle/>
          <a:p>
            <a:r>
              <a:rPr lang="en-GB" sz="2000" b="1" dirty="0" smtClean="0">
                <a:solidFill>
                  <a:schemeClr val="bg1"/>
                </a:solidFill>
              </a:rPr>
              <a:t>Your Complex Needs Site Plan </a:t>
            </a:r>
            <a:endParaRPr lang="en-GB" sz="2000" b="1" dirty="0">
              <a:solidFill>
                <a:schemeClr val="bg1"/>
              </a:solidFill>
            </a:endParaRPr>
          </a:p>
        </p:txBody>
      </p:sp>
      <p:pic>
        <p:nvPicPr>
          <p:cNvPr id="3" name="Picture 2"/>
          <p:cNvPicPr>
            <a:picLocks noChangeAspect="1"/>
          </p:cNvPicPr>
          <p:nvPr/>
        </p:nvPicPr>
        <p:blipFill>
          <a:blip r:embed="rId2"/>
          <a:stretch>
            <a:fillRect/>
          </a:stretch>
        </p:blipFill>
        <p:spPr>
          <a:xfrm>
            <a:off x="179941" y="160073"/>
            <a:ext cx="1170533" cy="627942"/>
          </a:xfrm>
          <a:prstGeom prst="rect">
            <a:avLst/>
          </a:prstGeom>
        </p:spPr>
      </p:pic>
    </p:spTree>
    <p:extLst>
      <p:ext uri="{BB962C8B-B14F-4D97-AF65-F5344CB8AC3E}">
        <p14:creationId xmlns:p14="http://schemas.microsoft.com/office/powerpoint/2010/main" val="2695437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2028572284"/>
              </p:ext>
            </p:extLst>
          </p:nvPr>
        </p:nvGraphicFramePr>
        <p:xfrm>
          <a:off x="0" y="0"/>
          <a:ext cx="9144000" cy="6592059"/>
        </p:xfrm>
        <a:graphic>
          <a:graphicData uri="http://schemas.openxmlformats.org/drawingml/2006/table">
            <a:tbl>
              <a:tblPr firstRow="1" firstCol="1" bandRow="1">
                <a:tableStyleId>{5C22544A-7EE6-4342-B048-85BDC9FD1C3A}</a:tableStyleId>
              </a:tblPr>
              <a:tblGrid>
                <a:gridCol w="2009955"/>
                <a:gridCol w="2501660"/>
                <a:gridCol w="1466491"/>
                <a:gridCol w="905773"/>
                <a:gridCol w="1483744"/>
                <a:gridCol w="776377"/>
              </a:tblGrid>
              <a:tr h="954048">
                <a:tc gridSpan="6">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46600">
                <a:tc gridSpan="6">
                  <a:txBody>
                    <a:bodyPr/>
                    <a:lstStyle/>
                    <a:p>
                      <a:pPr>
                        <a:lnSpc>
                          <a:spcPct val="107000"/>
                        </a:lnSpc>
                        <a:spcAft>
                          <a:spcPts val="0"/>
                        </a:spcAft>
                      </a:pPr>
                      <a:r>
                        <a:rPr lang="en-GB" sz="1400" dirty="0" smtClean="0">
                          <a:effectLst/>
                          <a:latin typeface="Arial"/>
                          <a:ea typeface="Calibri"/>
                        </a:rPr>
                        <a:t>Section 2 – Ownership and Case Management </a:t>
                      </a:r>
                    </a:p>
                    <a:p>
                      <a:pPr>
                        <a:lnSpc>
                          <a:spcPct val="107000"/>
                        </a:lnSpc>
                        <a:spcAft>
                          <a:spcPts val="0"/>
                        </a:spcAft>
                      </a:pPr>
                      <a:r>
                        <a:rPr lang="en-GB" sz="1000" dirty="0" smtClean="0">
                          <a:effectLst/>
                          <a:latin typeface="Arial"/>
                          <a:ea typeface="Calibri"/>
                        </a:rPr>
                        <a:t>This should include any</a:t>
                      </a:r>
                      <a:r>
                        <a:rPr lang="en-GB" sz="1000" baseline="0" dirty="0" smtClean="0">
                          <a:effectLst/>
                          <a:latin typeface="Arial"/>
                          <a:ea typeface="Calibri"/>
                        </a:rPr>
                        <a:t> </a:t>
                      </a:r>
                      <a:r>
                        <a:rPr lang="en-GB" sz="1000" dirty="0" smtClean="0">
                          <a:effectLst/>
                          <a:latin typeface="Arial"/>
                          <a:ea typeface="Calibri"/>
                        </a:rPr>
                        <a:t>Issues picked</a:t>
                      </a:r>
                      <a:r>
                        <a:rPr lang="en-GB" sz="1000" baseline="0" dirty="0" smtClean="0">
                          <a:effectLst/>
                          <a:latin typeface="Arial"/>
                          <a:ea typeface="Calibri"/>
                        </a:rPr>
                        <a:t> up in</a:t>
                      </a:r>
                    </a:p>
                    <a:p>
                      <a:pPr marL="171450" indent="-171450">
                        <a:lnSpc>
                          <a:spcPct val="107000"/>
                        </a:lnSpc>
                        <a:spcAft>
                          <a:spcPts val="0"/>
                        </a:spcAft>
                        <a:buFont typeface="Arial" panose="020B0604020202020204" pitchFamily="34" charset="0"/>
                        <a:buChar char="•"/>
                      </a:pPr>
                      <a:r>
                        <a:rPr lang="en-GB" sz="1000" dirty="0" smtClean="0">
                          <a:effectLst/>
                          <a:latin typeface="Arial"/>
                          <a:ea typeface="Calibri"/>
                        </a:rPr>
                        <a:t>FOH/ Triage Process/</a:t>
                      </a:r>
                      <a:r>
                        <a:rPr lang="en-GB" sz="1000" baseline="0" dirty="0" smtClean="0">
                          <a:effectLst/>
                          <a:latin typeface="Arial"/>
                          <a:ea typeface="Calibri"/>
                        </a:rPr>
                        <a:t> </a:t>
                      </a:r>
                      <a:r>
                        <a:rPr lang="en-GB" sz="1000" dirty="0" smtClean="0">
                          <a:effectLst/>
                          <a:latin typeface="Arial"/>
                          <a:ea typeface="Calibri"/>
                        </a:rPr>
                        <a:t>Escalation Routes</a:t>
                      </a:r>
                    </a:p>
                    <a:p>
                      <a:pPr marL="171450" indent="-171450">
                        <a:lnSpc>
                          <a:spcPct val="107000"/>
                        </a:lnSpc>
                        <a:spcAft>
                          <a:spcPts val="0"/>
                        </a:spcAft>
                        <a:buFont typeface="Arial" panose="020B0604020202020204" pitchFamily="34" charset="0"/>
                        <a:buChar char="•"/>
                      </a:pPr>
                      <a:r>
                        <a:rPr lang="en-GB" sz="1000" dirty="0" smtClean="0">
                          <a:effectLst/>
                          <a:latin typeface="Arial"/>
                          <a:ea typeface="Calibri"/>
                        </a:rPr>
                        <a:t>Home visits.</a:t>
                      </a:r>
                      <a:r>
                        <a:rPr lang="en-GB" sz="1000" baseline="0" dirty="0" smtClean="0">
                          <a:effectLst/>
                          <a:latin typeface="Arial"/>
                          <a:ea typeface="Calibri"/>
                        </a:rPr>
                        <a:t> </a:t>
                      </a:r>
                    </a:p>
                    <a:p>
                      <a:pPr marL="171450" indent="-171450">
                        <a:lnSpc>
                          <a:spcPct val="107000"/>
                        </a:lnSpc>
                        <a:spcAft>
                          <a:spcPts val="0"/>
                        </a:spcAft>
                        <a:buFont typeface="Arial" panose="020B0604020202020204" pitchFamily="34" charset="0"/>
                        <a:buChar char="•"/>
                      </a:pPr>
                      <a:r>
                        <a:rPr lang="en-GB" sz="1000" baseline="0" dirty="0" smtClean="0">
                          <a:effectLst/>
                          <a:latin typeface="Arial"/>
                          <a:ea typeface="Calibri"/>
                        </a:rPr>
                        <a:t>Appointments and Interviews </a:t>
                      </a:r>
                      <a:endParaRPr lang="en-GB" sz="1000" dirty="0" smtClean="0">
                        <a:effectLst/>
                        <a:latin typeface="Arial"/>
                        <a:ea typeface="Calibri"/>
                      </a:endParaRPr>
                    </a:p>
                    <a:p>
                      <a:pPr marL="171450" indent="-171450">
                        <a:lnSpc>
                          <a:spcPct val="107000"/>
                        </a:lnSpc>
                        <a:spcAft>
                          <a:spcPts val="0"/>
                        </a:spcAft>
                        <a:buFont typeface="Arial" panose="020B0604020202020204" pitchFamily="34" charset="0"/>
                        <a:buChar char="•"/>
                      </a:pPr>
                      <a:r>
                        <a:rPr lang="en-GB" sz="1000" dirty="0" smtClean="0">
                          <a:effectLst/>
                          <a:latin typeface="Arial"/>
                          <a:ea typeface="Calibri"/>
                        </a:rPr>
                        <a:t>Partnership with Service Centre/ Jobcentre. </a:t>
                      </a:r>
                    </a:p>
                    <a:p>
                      <a:pPr marL="171450" indent="-171450">
                        <a:lnSpc>
                          <a:spcPct val="107000"/>
                        </a:lnSpc>
                        <a:spcAft>
                          <a:spcPts val="0"/>
                        </a:spcAft>
                        <a:buFont typeface="Arial" panose="020B0604020202020204" pitchFamily="34" charset="0"/>
                        <a:buChar char="•"/>
                      </a:pPr>
                      <a:r>
                        <a:rPr lang="en-GB" sz="1000" dirty="0" smtClean="0">
                          <a:effectLst/>
                          <a:latin typeface="Arial"/>
                          <a:ea typeface="Calibri"/>
                        </a:rPr>
                        <a:t>Partnership</a:t>
                      </a:r>
                      <a:r>
                        <a:rPr lang="en-GB" sz="1000" baseline="0" dirty="0" smtClean="0">
                          <a:effectLst/>
                          <a:latin typeface="Arial"/>
                          <a:ea typeface="Calibri"/>
                        </a:rPr>
                        <a:t> with Local Authority, External Organisations </a:t>
                      </a:r>
                      <a:endParaRPr lang="en-GB" sz="1000" dirty="0" smtClean="0">
                        <a:effectLst/>
                        <a:latin typeface="Arial"/>
                        <a:ea typeface="Calibri"/>
                      </a:endParaRPr>
                    </a:p>
                    <a:p>
                      <a:pPr>
                        <a:lnSpc>
                          <a:spcPct val="107000"/>
                        </a:lnSpc>
                        <a:spcAft>
                          <a:spcPts val="0"/>
                        </a:spcAft>
                      </a:pPr>
                      <a:endParaRPr lang="en-GB" sz="1000" dirty="0" smtClean="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9181">
                <a:tc>
                  <a:txBody>
                    <a:bodyPr/>
                    <a:lstStyle/>
                    <a:p>
                      <a:pPr algn="ctr">
                        <a:lnSpc>
                          <a:spcPct val="107000"/>
                        </a:lnSpc>
                        <a:spcAft>
                          <a:spcPts val="0"/>
                        </a:spcAft>
                      </a:pPr>
                      <a:r>
                        <a:rPr lang="en-GB" sz="1000" b="1" dirty="0" smtClean="0">
                          <a:solidFill>
                            <a:schemeClr val="bg1"/>
                          </a:solidFill>
                          <a:effectLst/>
                          <a:latin typeface="Arial"/>
                          <a:ea typeface="Calibri"/>
                        </a:rPr>
                        <a:t>Problem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Action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Lead </a:t>
                      </a: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Date added</a:t>
                      </a:r>
                      <a:r>
                        <a:rPr lang="en-GB" sz="1000" b="1" baseline="0" dirty="0" smtClean="0">
                          <a:solidFill>
                            <a:schemeClr val="bg1"/>
                          </a:solidFill>
                          <a:effectLst/>
                          <a:latin typeface="Arial"/>
                          <a:ea typeface="Calibri"/>
                        </a:rPr>
                        <a:t>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Progress</a:t>
                      </a:r>
                      <a:r>
                        <a:rPr lang="en-GB" sz="1000" b="1" baseline="0" dirty="0" smtClean="0">
                          <a:solidFill>
                            <a:schemeClr val="bg1"/>
                          </a:solidFill>
                          <a:effectLst/>
                          <a:latin typeface="Arial"/>
                          <a:ea typeface="Calibri"/>
                        </a:rPr>
                        <a:t> Update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mn-lt"/>
                          <a:ea typeface="+mn-ea"/>
                        </a:rPr>
                        <a:t>Target</a:t>
                      </a:r>
                      <a:r>
                        <a:rPr lang="en-GB" sz="1000" b="1" baseline="0" dirty="0" smtClean="0">
                          <a:solidFill>
                            <a:schemeClr val="bg1"/>
                          </a:solidFill>
                          <a:effectLst/>
                          <a:latin typeface="+mn-lt"/>
                          <a:ea typeface="+mn-ea"/>
                        </a:rPr>
                        <a:t> Date </a:t>
                      </a:r>
                      <a:endParaRPr lang="en-GB" sz="1000" b="1" dirty="0">
                        <a:solidFill>
                          <a:schemeClr val="bg1"/>
                        </a:solidFill>
                        <a:effectLst/>
                        <a:latin typeface="Arial"/>
                        <a:ea typeface="Calibri"/>
                      </a:endParaRPr>
                    </a:p>
                  </a:txBody>
                  <a:tcPr marL="29522" marR="29522" marT="0" marB="0">
                    <a:solidFill>
                      <a:schemeClr val="accent1"/>
                    </a:solidFill>
                  </a:tcPr>
                </a:tc>
              </a:tr>
              <a:tr h="649936">
                <a:tc>
                  <a:txBody>
                    <a:bodyPr/>
                    <a:lstStyle/>
                    <a:p>
                      <a:pPr marL="0" indent="0">
                        <a:lnSpc>
                          <a:spcPct val="107000"/>
                        </a:lnSpc>
                        <a:spcAft>
                          <a:spcPts val="0"/>
                        </a:spcAft>
                        <a:buFont typeface="Arial" panose="020B0604020202020204" pitchFamily="34" charset="0"/>
                        <a:buNone/>
                      </a:pPr>
                      <a:r>
                        <a:rPr lang="en-GB" sz="1000" baseline="0" dirty="0" smtClean="0">
                          <a:effectLst/>
                          <a:latin typeface="Arial"/>
                          <a:ea typeface="Calibri"/>
                        </a:rPr>
                        <a:t>Social Justice Leads</a:t>
                      </a:r>
                    </a:p>
                  </a:txBody>
                  <a:tcPr marL="29522" marR="29522" marT="0" marB="0"/>
                </a:tc>
                <a:tc>
                  <a:txBody>
                    <a:bodyPr/>
                    <a:lstStyle/>
                    <a:p>
                      <a:pPr marL="171450" indent="-171450">
                        <a:buFont typeface="Arial" panose="020B0604020202020204" pitchFamily="34" charset="0"/>
                        <a:buChar char="•"/>
                      </a:pPr>
                      <a:r>
                        <a:rPr lang="en-GB" sz="1000" baseline="0" dirty="0" smtClean="0"/>
                        <a:t>All Social Justice leads to be made aware of their role and responsibilities.</a:t>
                      </a:r>
                    </a:p>
                  </a:txBody>
                  <a:tcPr marL="29522" marR="29522" marT="0" marB="0"/>
                </a:tc>
                <a:tc>
                  <a:txBody>
                    <a:bodyPr/>
                    <a:lstStyle/>
                    <a:p>
                      <a:pPr marL="0" indent="0">
                        <a:buFont typeface="Arial" panose="020B0604020202020204" pitchFamily="34" charset="0"/>
                        <a:buNone/>
                      </a:pPr>
                      <a:r>
                        <a:rPr lang="en-GB" sz="1000" dirty="0" smtClean="0"/>
                        <a:t>Information</a:t>
                      </a:r>
                      <a:r>
                        <a:rPr lang="en-GB" sz="1000" baseline="0" dirty="0" smtClean="0"/>
                        <a:t> Redacted</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July</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CSL and EO</a:t>
                      </a:r>
                      <a:r>
                        <a:rPr lang="en-GB" sz="1000" baseline="0" dirty="0" smtClean="0"/>
                        <a:t> Sponsor chair m</a:t>
                      </a:r>
                      <a:r>
                        <a:rPr lang="en-GB" sz="1000" dirty="0" smtClean="0"/>
                        <a:t>onthly Social Justice meetings</a:t>
                      </a:r>
                      <a:r>
                        <a:rPr lang="en-GB" sz="1000" baseline="0" dirty="0" smtClean="0"/>
                        <a:t> on the last Friday of each month where all leads share best practices and discuss any issues that have arisen in the month.  In addition weekly </a:t>
                      </a:r>
                      <a:r>
                        <a:rPr lang="en-GB" sz="1000" baseline="0" dirty="0" err="1" smtClean="0"/>
                        <a:t>telekits</a:t>
                      </a:r>
                      <a:r>
                        <a:rPr lang="en-GB" sz="1000" baseline="0" dirty="0" smtClean="0"/>
                        <a:t> are held to maintain momentum.</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On-going</a:t>
                      </a:r>
                      <a:endParaRPr lang="en-GB" sz="1000" dirty="0"/>
                    </a:p>
                  </a:txBody>
                  <a:tcPr marL="29522" marR="29522" marT="0" marB="0"/>
                </a:tc>
              </a:tr>
              <a:tr h="723403">
                <a:tc>
                  <a:txBody>
                    <a:bodyPr/>
                    <a:lstStyle/>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baseline="0" dirty="0" smtClean="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78434">
                <a:tc>
                  <a:txBody>
                    <a:bodyPr/>
                    <a:lstStyle/>
                    <a:p>
                      <a:pPr marL="0" indent="0">
                        <a:lnSpc>
                          <a:spcPct val="107000"/>
                        </a:lnSpc>
                        <a:spcAft>
                          <a:spcPts val="0"/>
                        </a:spcAft>
                        <a:buFont typeface="Arial" panose="020B0604020202020204" pitchFamily="34" charset="0"/>
                        <a:buNone/>
                      </a:pPr>
                      <a:endParaRPr lang="en-GB" sz="1000" b="1" u="sng" dirty="0" smtClean="0">
                        <a:solidFill>
                          <a:srgbClr val="FF0000"/>
                        </a:solidFill>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78434">
                <a:tc>
                  <a:txBody>
                    <a:bodyPr/>
                    <a:lstStyle/>
                    <a:p>
                      <a:pPr marL="0" indent="0">
                        <a:lnSpc>
                          <a:spcPct val="107000"/>
                        </a:lnSpc>
                        <a:spcAft>
                          <a:spcPts val="0"/>
                        </a:spcAft>
                        <a:buFont typeface="Arial" panose="020B0604020202020204" pitchFamily="34" charset="0"/>
                        <a:buNone/>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bl>
          </a:graphicData>
        </a:graphic>
      </p:graphicFrame>
      <p:sp>
        <p:nvSpPr>
          <p:cNvPr id="2" name="TextBox 1"/>
          <p:cNvSpPr txBox="1"/>
          <p:nvPr/>
        </p:nvSpPr>
        <p:spPr>
          <a:xfrm>
            <a:off x="2544859" y="205774"/>
            <a:ext cx="4023361" cy="400110"/>
          </a:xfrm>
          <a:prstGeom prst="rect">
            <a:avLst/>
          </a:prstGeom>
          <a:noFill/>
        </p:spPr>
        <p:txBody>
          <a:bodyPr wrap="square" rtlCol="0">
            <a:spAutoFit/>
          </a:bodyPr>
          <a:lstStyle/>
          <a:p>
            <a:r>
              <a:rPr lang="en-GB" sz="2000" b="1" dirty="0" smtClean="0">
                <a:solidFill>
                  <a:schemeClr val="bg1"/>
                </a:solidFill>
              </a:rPr>
              <a:t>Your Complex Needs Site Plan </a:t>
            </a:r>
            <a:endParaRPr lang="en-GB" sz="2000" b="1" dirty="0">
              <a:solidFill>
                <a:schemeClr val="bg1"/>
              </a:solidFill>
            </a:endParaRPr>
          </a:p>
        </p:txBody>
      </p:sp>
      <p:pic>
        <p:nvPicPr>
          <p:cNvPr id="3" name="Picture 2"/>
          <p:cNvPicPr>
            <a:picLocks noChangeAspect="1"/>
          </p:cNvPicPr>
          <p:nvPr/>
        </p:nvPicPr>
        <p:blipFill>
          <a:blip r:embed="rId3"/>
          <a:stretch>
            <a:fillRect/>
          </a:stretch>
        </p:blipFill>
        <p:spPr>
          <a:xfrm>
            <a:off x="179941" y="160073"/>
            <a:ext cx="1170533" cy="627942"/>
          </a:xfrm>
          <a:prstGeom prst="rect">
            <a:avLst/>
          </a:prstGeom>
        </p:spPr>
      </p:pic>
    </p:spTree>
    <p:extLst>
      <p:ext uri="{BB962C8B-B14F-4D97-AF65-F5344CB8AC3E}">
        <p14:creationId xmlns:p14="http://schemas.microsoft.com/office/powerpoint/2010/main" val="2091029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2043518212"/>
              </p:ext>
            </p:extLst>
          </p:nvPr>
        </p:nvGraphicFramePr>
        <p:xfrm>
          <a:off x="0" y="0"/>
          <a:ext cx="9143999" cy="6393477"/>
        </p:xfrm>
        <a:graphic>
          <a:graphicData uri="http://schemas.openxmlformats.org/drawingml/2006/table">
            <a:tbl>
              <a:tblPr firstRow="1" firstCol="1" bandRow="1">
                <a:tableStyleId>{5C22544A-7EE6-4342-B048-85BDC9FD1C3A}</a:tableStyleId>
              </a:tblPr>
              <a:tblGrid>
                <a:gridCol w="3273230"/>
                <a:gridCol w="2752615"/>
                <a:gridCol w="708923"/>
                <a:gridCol w="636923"/>
                <a:gridCol w="1033235"/>
                <a:gridCol w="739073"/>
              </a:tblGrid>
              <a:tr h="873983">
                <a:tc gridSpan="6">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92771">
                <a:tc gridSpan="6">
                  <a:txBody>
                    <a:bodyPr/>
                    <a:lstStyle/>
                    <a:p>
                      <a:pPr>
                        <a:lnSpc>
                          <a:spcPct val="107000"/>
                        </a:lnSpc>
                        <a:spcAft>
                          <a:spcPts val="0"/>
                        </a:spcAft>
                      </a:pPr>
                      <a:r>
                        <a:rPr lang="en-GB" sz="1400" dirty="0" smtClean="0">
                          <a:effectLst/>
                          <a:latin typeface="Arial"/>
                          <a:ea typeface="Calibri"/>
                        </a:rPr>
                        <a:t>Section 3 –  Any other issues for Complex Needs Customers. </a:t>
                      </a:r>
                    </a:p>
                    <a:p>
                      <a:pPr>
                        <a:lnSpc>
                          <a:spcPct val="107000"/>
                        </a:lnSpc>
                        <a:spcAft>
                          <a:spcPts val="0"/>
                        </a:spcAft>
                      </a:pPr>
                      <a:r>
                        <a:rPr lang="en-GB" sz="1000" dirty="0" smtClean="0">
                          <a:effectLst/>
                          <a:latin typeface="Arial"/>
                          <a:ea typeface="Calibri"/>
                        </a:rPr>
                        <a:t>This could include </a:t>
                      </a:r>
                    </a:p>
                    <a:p>
                      <a:pPr marL="171450" indent="-171450">
                        <a:lnSpc>
                          <a:spcPct val="107000"/>
                        </a:lnSpc>
                        <a:spcAft>
                          <a:spcPts val="0"/>
                        </a:spcAft>
                        <a:buFont typeface="Arial" panose="020B0604020202020204" pitchFamily="34" charset="0"/>
                        <a:buChar char="•"/>
                      </a:pPr>
                      <a:r>
                        <a:rPr lang="en-GB" sz="1000" dirty="0" smtClean="0">
                          <a:effectLst/>
                          <a:latin typeface="Arial"/>
                          <a:ea typeface="Calibri"/>
                        </a:rPr>
                        <a:t>Re-occurring</a:t>
                      </a:r>
                      <a:r>
                        <a:rPr lang="en-GB" sz="1000" baseline="0" dirty="0" smtClean="0">
                          <a:effectLst/>
                          <a:latin typeface="Arial"/>
                          <a:ea typeface="Calibri"/>
                        </a:rPr>
                        <a:t> issues picked up in Site Quality checks. </a:t>
                      </a:r>
                      <a:endParaRPr lang="en-GB" sz="1000" dirty="0" smtClean="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9038">
                <a:tc>
                  <a:txBody>
                    <a:bodyPr/>
                    <a:lstStyle/>
                    <a:p>
                      <a:pPr algn="ctr">
                        <a:lnSpc>
                          <a:spcPct val="107000"/>
                        </a:lnSpc>
                        <a:spcAft>
                          <a:spcPts val="0"/>
                        </a:spcAft>
                      </a:pPr>
                      <a:r>
                        <a:rPr lang="en-GB" sz="1000" b="1" dirty="0" smtClean="0">
                          <a:solidFill>
                            <a:schemeClr val="bg1"/>
                          </a:solidFill>
                          <a:effectLst/>
                          <a:latin typeface="Arial"/>
                          <a:ea typeface="Calibri"/>
                        </a:rPr>
                        <a:t>Problem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Action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gn="ctr">
                        <a:lnSpc>
                          <a:spcPct val="107000"/>
                        </a:lnSpc>
                        <a:spcAft>
                          <a:spcPts val="0"/>
                        </a:spcAft>
                      </a:pPr>
                      <a:r>
                        <a:rPr lang="en-GB" sz="1000" b="1" dirty="0" smtClean="0">
                          <a:solidFill>
                            <a:schemeClr val="bg1"/>
                          </a:solidFill>
                          <a:effectLst/>
                          <a:latin typeface="Arial"/>
                          <a:ea typeface="Calibri"/>
                        </a:rPr>
                        <a:t>Lead </a:t>
                      </a: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Date added</a:t>
                      </a:r>
                      <a:r>
                        <a:rPr lang="en-GB" sz="1000" b="1" baseline="0" dirty="0" smtClean="0">
                          <a:solidFill>
                            <a:schemeClr val="bg1"/>
                          </a:solidFill>
                          <a:effectLst/>
                          <a:latin typeface="Arial"/>
                          <a:ea typeface="Calibri"/>
                        </a:rPr>
                        <a:t>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Arial"/>
                          <a:ea typeface="Calibri"/>
                        </a:rPr>
                        <a:t>Progress</a:t>
                      </a:r>
                      <a:r>
                        <a:rPr lang="en-GB" sz="1000" b="1" baseline="0" dirty="0" smtClean="0">
                          <a:solidFill>
                            <a:schemeClr val="bg1"/>
                          </a:solidFill>
                          <a:effectLst/>
                          <a:latin typeface="Arial"/>
                          <a:ea typeface="Calibri"/>
                        </a:rPr>
                        <a:t> Update </a:t>
                      </a:r>
                      <a:endParaRPr lang="en-GB" sz="1000" b="1" dirty="0">
                        <a:solidFill>
                          <a:schemeClr val="bg1"/>
                        </a:solidFill>
                        <a:effectLst/>
                        <a:latin typeface="Arial"/>
                        <a:ea typeface="Calibri"/>
                      </a:endParaRPr>
                    </a:p>
                  </a:txBody>
                  <a:tcPr marL="29522" marR="29522" marT="0" marB="0">
                    <a:solidFill>
                      <a:schemeClr val="accent1"/>
                    </a:solidFill>
                  </a:tcPr>
                </a:tc>
                <a:tc>
                  <a:txBody>
                    <a:bodyPr/>
                    <a:lstStyle/>
                    <a:p>
                      <a:pPr>
                        <a:lnSpc>
                          <a:spcPct val="107000"/>
                        </a:lnSpc>
                        <a:spcAft>
                          <a:spcPts val="0"/>
                        </a:spcAft>
                      </a:pPr>
                      <a:r>
                        <a:rPr lang="en-GB" sz="1000" b="1" dirty="0" smtClean="0">
                          <a:solidFill>
                            <a:schemeClr val="bg1"/>
                          </a:solidFill>
                          <a:effectLst/>
                          <a:latin typeface="+mn-lt"/>
                          <a:ea typeface="+mn-ea"/>
                        </a:rPr>
                        <a:t>Target</a:t>
                      </a:r>
                      <a:r>
                        <a:rPr lang="en-GB" sz="1000" b="1" baseline="0" dirty="0" smtClean="0">
                          <a:solidFill>
                            <a:schemeClr val="bg1"/>
                          </a:solidFill>
                          <a:effectLst/>
                          <a:latin typeface="+mn-lt"/>
                          <a:ea typeface="+mn-ea"/>
                        </a:rPr>
                        <a:t> Date </a:t>
                      </a:r>
                      <a:endParaRPr lang="en-GB" sz="1000" b="1" dirty="0">
                        <a:solidFill>
                          <a:schemeClr val="bg1"/>
                        </a:solidFill>
                        <a:effectLst/>
                        <a:latin typeface="Arial"/>
                        <a:ea typeface="Calibri"/>
                      </a:endParaRPr>
                    </a:p>
                  </a:txBody>
                  <a:tcPr marL="29522" marR="29522" marT="0" marB="0">
                    <a:solidFill>
                      <a:schemeClr val="accent1"/>
                    </a:solidFill>
                  </a:tcPr>
                </a:tc>
              </a:tr>
              <a:tr h="940220">
                <a:tc>
                  <a:txBody>
                    <a:bodyPr/>
                    <a:lstStyle/>
                    <a:p>
                      <a:pPr marL="0" indent="0">
                        <a:lnSpc>
                          <a:spcPct val="107000"/>
                        </a:lnSpc>
                        <a:spcAft>
                          <a:spcPts val="0"/>
                        </a:spcAft>
                        <a:buFont typeface="Arial" panose="020B0604020202020204" pitchFamily="34" charset="0"/>
                        <a:buNone/>
                      </a:pPr>
                      <a:r>
                        <a:rPr lang="en-GB" sz="1000" baseline="0" dirty="0" smtClean="0">
                          <a:effectLst/>
                          <a:latin typeface="Arial"/>
                          <a:ea typeface="Calibri"/>
                        </a:rPr>
                        <a:t>Unforeseen situations- Grenfell Tower. Support offered to those impacted by this tragedy. </a:t>
                      </a:r>
                    </a:p>
                  </a:txBody>
                  <a:tcPr marL="29522" marR="29522" marT="0" marB="0"/>
                </a:tc>
                <a:tc>
                  <a:txBody>
                    <a:bodyPr/>
                    <a:lstStyle/>
                    <a:p>
                      <a:pPr marL="171450" indent="-171450">
                        <a:buFont typeface="Arial" panose="020B0604020202020204" pitchFamily="34" charset="0"/>
                        <a:buChar char="•"/>
                      </a:pPr>
                      <a:r>
                        <a:rPr lang="en-GB" sz="1000" baseline="0" dirty="0" smtClean="0"/>
                        <a:t>Colleagues have volunteered at the </a:t>
                      </a:r>
                      <a:r>
                        <a:rPr lang="en-GB" sz="1000" baseline="0" dirty="0" err="1" smtClean="0"/>
                        <a:t>Westway</a:t>
                      </a:r>
                      <a:r>
                        <a:rPr lang="en-GB" sz="1000" baseline="0" dirty="0" smtClean="0"/>
                        <a:t> Sports Centre support those that have been impacted by the tragedy and local residents.</a:t>
                      </a:r>
                    </a:p>
                    <a:p>
                      <a:pPr marL="171450" indent="-171450">
                        <a:buFont typeface="Arial" panose="020B0604020202020204" pitchFamily="34" charset="0"/>
                        <a:buChar char="•"/>
                      </a:pPr>
                      <a:r>
                        <a:rPr lang="en-GB" sz="1000" baseline="0" dirty="0" smtClean="0"/>
                        <a:t>Donations have been collected for these victims via raffles, bake sales etc.</a:t>
                      </a:r>
                    </a:p>
                    <a:p>
                      <a:pPr marL="171450" indent="-171450">
                        <a:buFont typeface="Arial" panose="020B0604020202020204" pitchFamily="34" charset="0"/>
                        <a:buChar char="•"/>
                      </a:pPr>
                      <a:r>
                        <a:rPr lang="en-GB" sz="1000" baseline="0" dirty="0" smtClean="0"/>
                        <a:t>Please consult the latest Grenfell update for current information and guidance.</a:t>
                      </a:r>
                    </a:p>
                  </a:txBody>
                  <a:tcPr marL="29522" marR="29522" marT="0" marB="0"/>
                </a:tc>
                <a:tc>
                  <a:txBody>
                    <a:bodyPr/>
                    <a:lstStyle/>
                    <a:p>
                      <a:pPr marL="0" indent="0">
                        <a:buFont typeface="Arial" panose="020B0604020202020204" pitchFamily="34" charset="0"/>
                        <a:buNone/>
                      </a:pPr>
                      <a:r>
                        <a:rPr lang="en-GB" sz="1000" dirty="0" smtClean="0"/>
                        <a:t>Information Redacted</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June</a:t>
                      </a:r>
                      <a:endParaRPr lang="en-GB" sz="1000" dirty="0"/>
                    </a:p>
                  </a:txBody>
                  <a:tcPr marL="29522" marR="29522" marT="0" marB="0"/>
                </a:tc>
                <a:tc>
                  <a:txBody>
                    <a:bodyPr/>
                    <a:lstStyle/>
                    <a:p>
                      <a:pPr marL="171450" indent="-171450">
                        <a:buFont typeface="Arial" panose="020B0604020202020204" pitchFamily="34" charset="0"/>
                        <a:buChar char="•"/>
                      </a:pPr>
                      <a:r>
                        <a:rPr lang="en-GB" sz="1000" baseline="0" dirty="0" smtClean="0"/>
                        <a:t>Continuously  volunteer at </a:t>
                      </a:r>
                      <a:r>
                        <a:rPr lang="en-GB" sz="1000" baseline="0" dirty="0" err="1" smtClean="0"/>
                        <a:t>Westway</a:t>
                      </a:r>
                      <a:r>
                        <a:rPr lang="en-GB" sz="1000" baseline="0" dirty="0" smtClean="0"/>
                        <a:t> Sports Centre. Offering support everyday to all; including advise on claims.</a:t>
                      </a:r>
                      <a:endParaRPr lang="en-GB" sz="1000" dirty="0"/>
                    </a:p>
                  </a:txBody>
                  <a:tcPr marL="29522" marR="29522" marT="0" marB="0"/>
                </a:tc>
                <a:tc>
                  <a:txBody>
                    <a:bodyPr/>
                    <a:lstStyle/>
                    <a:p>
                      <a:pPr marL="171450" indent="-171450">
                        <a:buFont typeface="Arial" panose="020B0604020202020204" pitchFamily="34" charset="0"/>
                        <a:buChar char="•"/>
                      </a:pPr>
                      <a:r>
                        <a:rPr lang="en-GB" sz="1000" dirty="0" smtClean="0"/>
                        <a:t>On-going </a:t>
                      </a:r>
                      <a:endParaRPr lang="en-GB" sz="1000" dirty="0"/>
                    </a:p>
                  </a:txBody>
                  <a:tcPr marL="29522" marR="29522" marT="0" marB="0"/>
                </a:tc>
              </a:tr>
              <a:tr h="798524">
                <a:tc>
                  <a:txBody>
                    <a:bodyPr/>
                    <a:lstStyle/>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baseline="0" dirty="0" smtClean="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21499">
                <a:tc>
                  <a:txBody>
                    <a:bodyPr/>
                    <a:lstStyle/>
                    <a:p>
                      <a:pPr marL="0" indent="0">
                        <a:lnSpc>
                          <a:spcPct val="107000"/>
                        </a:lnSpc>
                        <a:spcAft>
                          <a:spcPts val="0"/>
                        </a:spcAft>
                        <a:buFont typeface="Arial" panose="020B0604020202020204" pitchFamily="34" charset="0"/>
                        <a:buNone/>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50631">
                <a:tc>
                  <a:txBody>
                    <a:bodyPr/>
                    <a:lstStyle/>
                    <a:p>
                      <a:pPr marL="0" indent="0">
                        <a:lnSpc>
                          <a:spcPct val="107000"/>
                        </a:lnSpc>
                        <a:spcAft>
                          <a:spcPts val="0"/>
                        </a:spcAft>
                        <a:buFont typeface="Arial" panose="020B0604020202020204" pitchFamily="34" charset="0"/>
                        <a:buNone/>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50631">
                <a:tc>
                  <a:txBody>
                    <a:bodyPr/>
                    <a:lstStyle/>
                    <a:p>
                      <a:pPr marL="0" indent="0">
                        <a:lnSpc>
                          <a:spcPct val="107000"/>
                        </a:lnSpc>
                        <a:spcAft>
                          <a:spcPts val="0"/>
                        </a:spcAft>
                        <a:buFont typeface="Arial" panose="020B0604020202020204" pitchFamily="34" charset="0"/>
                        <a:buNone/>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bl>
          </a:graphicData>
        </a:graphic>
      </p:graphicFrame>
      <p:sp>
        <p:nvSpPr>
          <p:cNvPr id="2" name="TextBox 1"/>
          <p:cNvSpPr txBox="1"/>
          <p:nvPr/>
        </p:nvSpPr>
        <p:spPr>
          <a:xfrm>
            <a:off x="2544859" y="205774"/>
            <a:ext cx="4023361" cy="400110"/>
          </a:xfrm>
          <a:prstGeom prst="rect">
            <a:avLst/>
          </a:prstGeom>
          <a:noFill/>
        </p:spPr>
        <p:txBody>
          <a:bodyPr wrap="square" rtlCol="0">
            <a:spAutoFit/>
          </a:bodyPr>
          <a:lstStyle/>
          <a:p>
            <a:r>
              <a:rPr lang="en-GB" sz="2000" b="1" dirty="0" smtClean="0">
                <a:solidFill>
                  <a:schemeClr val="bg1"/>
                </a:solidFill>
              </a:rPr>
              <a:t>Your Complex Needs Site Plan </a:t>
            </a:r>
            <a:endParaRPr lang="en-GB" sz="2000" b="1" dirty="0">
              <a:solidFill>
                <a:schemeClr val="bg1"/>
              </a:solidFill>
            </a:endParaRPr>
          </a:p>
        </p:txBody>
      </p:sp>
      <p:pic>
        <p:nvPicPr>
          <p:cNvPr id="3" name="Picture 2"/>
          <p:cNvPicPr>
            <a:picLocks noChangeAspect="1"/>
          </p:cNvPicPr>
          <p:nvPr/>
        </p:nvPicPr>
        <p:blipFill>
          <a:blip r:embed="rId2"/>
          <a:stretch>
            <a:fillRect/>
          </a:stretch>
        </p:blipFill>
        <p:spPr>
          <a:xfrm>
            <a:off x="179941" y="160073"/>
            <a:ext cx="1170533" cy="627942"/>
          </a:xfrm>
          <a:prstGeom prst="rect">
            <a:avLst/>
          </a:prstGeom>
        </p:spPr>
      </p:pic>
    </p:spTree>
    <p:extLst>
      <p:ext uri="{BB962C8B-B14F-4D97-AF65-F5344CB8AC3E}">
        <p14:creationId xmlns:p14="http://schemas.microsoft.com/office/powerpoint/2010/main" val="2741300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1765410264"/>
              </p:ext>
            </p:extLst>
          </p:nvPr>
        </p:nvGraphicFramePr>
        <p:xfrm>
          <a:off x="0" y="0"/>
          <a:ext cx="9138863" cy="6825670"/>
        </p:xfrm>
        <a:graphic>
          <a:graphicData uri="http://schemas.openxmlformats.org/drawingml/2006/table">
            <a:tbl>
              <a:tblPr firstRow="1" firstCol="1" bandRow="1">
                <a:tableStyleId>{5C22544A-7EE6-4342-B048-85BDC9FD1C3A}</a:tableStyleId>
              </a:tblPr>
              <a:tblGrid>
                <a:gridCol w="3273230"/>
                <a:gridCol w="2752615"/>
                <a:gridCol w="708923"/>
                <a:gridCol w="636923"/>
                <a:gridCol w="1033235"/>
                <a:gridCol w="733937"/>
              </a:tblGrid>
              <a:tr h="873983">
                <a:tc gridSpan="6">
                  <a:txBody>
                    <a:bodyPr/>
                    <a:lstStyle/>
                    <a:p>
                      <a:pPr>
                        <a:lnSpc>
                          <a:spcPct val="107000"/>
                        </a:lnSpc>
                        <a:spcAft>
                          <a:spcPts val="0"/>
                        </a:spcAft>
                      </a:pPr>
                      <a:endParaRPr lang="en-GB" sz="1000" dirty="0">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92771">
                <a:tc gridSpan="6">
                  <a:txBody>
                    <a:bodyPr/>
                    <a:lstStyle/>
                    <a:p>
                      <a:pPr>
                        <a:lnSpc>
                          <a:spcPct val="107000"/>
                        </a:lnSpc>
                        <a:spcAft>
                          <a:spcPts val="0"/>
                        </a:spcAft>
                      </a:pPr>
                      <a:r>
                        <a:rPr lang="en-GB" sz="1400" dirty="0" smtClean="0">
                          <a:effectLst/>
                        </a:rPr>
                        <a:t>Archived actions</a:t>
                      </a:r>
                    </a:p>
                    <a:p>
                      <a:pPr>
                        <a:lnSpc>
                          <a:spcPct val="107000"/>
                        </a:lnSpc>
                        <a:spcAft>
                          <a:spcPts val="0"/>
                        </a:spcAft>
                      </a:pPr>
                      <a:endParaRPr lang="en-GB" sz="1000" dirty="0" smtClean="0">
                        <a:solidFill>
                          <a:schemeClr val="tx1"/>
                        </a:solidFill>
                        <a:effectLst/>
                        <a:latin typeface="Arial"/>
                        <a:ea typeface="Calibri"/>
                      </a:endParaRPr>
                    </a:p>
                  </a:txBody>
                  <a:tcPr marL="29522" marR="29522"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9038">
                <a:tc>
                  <a:txBody>
                    <a:bodyPr/>
                    <a:lstStyle/>
                    <a:p>
                      <a:pPr algn="ctr">
                        <a:lnSpc>
                          <a:spcPct val="107000"/>
                        </a:lnSpc>
                        <a:spcAft>
                          <a:spcPts val="0"/>
                        </a:spcAft>
                      </a:pPr>
                      <a:r>
                        <a:rPr lang="en-GB" sz="1000" dirty="0" smtClean="0">
                          <a:effectLst/>
                        </a:rPr>
                        <a:t>Problem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Action </a:t>
                      </a:r>
                      <a:endParaRPr lang="en-GB" sz="1000" b="1" dirty="0">
                        <a:solidFill>
                          <a:schemeClr val="tx1"/>
                        </a:solidFill>
                        <a:effectLst/>
                        <a:latin typeface="Arial"/>
                        <a:ea typeface="Calibri"/>
                      </a:endParaRPr>
                    </a:p>
                  </a:txBody>
                  <a:tcPr marL="29522" marR="29522" marT="0" marB="0"/>
                </a:tc>
                <a:tc>
                  <a:txBody>
                    <a:bodyPr/>
                    <a:lstStyle/>
                    <a:p>
                      <a:pPr algn="ctr">
                        <a:lnSpc>
                          <a:spcPct val="107000"/>
                        </a:lnSpc>
                        <a:spcAft>
                          <a:spcPts val="0"/>
                        </a:spcAft>
                      </a:pPr>
                      <a:r>
                        <a:rPr lang="en-GB" sz="1000" dirty="0" smtClean="0">
                          <a:effectLst/>
                        </a:rPr>
                        <a:t>Lead </a:t>
                      </a:r>
                      <a:endParaRPr lang="en-GB" sz="1000" b="1" dirty="0" smtClean="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dirty="0" smtClean="0">
                          <a:effectLst/>
                        </a:rPr>
                        <a:t>Date added</a:t>
                      </a:r>
                      <a:r>
                        <a:rPr lang="en-GB" sz="1000" baseline="0" dirty="0" smtClean="0">
                          <a:effectLst/>
                        </a:rPr>
                        <a:t>  </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dirty="0" smtClean="0">
                          <a:effectLst/>
                        </a:rPr>
                        <a:t>Progress</a:t>
                      </a:r>
                      <a:r>
                        <a:rPr lang="en-GB" sz="1000" baseline="0" dirty="0" smtClean="0">
                          <a:effectLst/>
                        </a:rPr>
                        <a:t> Update </a:t>
                      </a:r>
                      <a:endParaRPr lang="en-GB" sz="1000" b="1" dirty="0">
                        <a:solidFill>
                          <a:schemeClr val="tx1"/>
                        </a:solidFill>
                        <a:effectLst/>
                        <a:latin typeface="Arial"/>
                        <a:ea typeface="Calibri"/>
                      </a:endParaRPr>
                    </a:p>
                  </a:txBody>
                  <a:tcPr marL="29522" marR="29522" marT="0" marB="0"/>
                </a:tc>
                <a:tc>
                  <a:txBody>
                    <a:bodyPr/>
                    <a:lstStyle/>
                    <a:p>
                      <a:pPr>
                        <a:lnSpc>
                          <a:spcPct val="107000"/>
                        </a:lnSpc>
                        <a:spcAft>
                          <a:spcPts val="0"/>
                        </a:spcAft>
                      </a:pPr>
                      <a:r>
                        <a:rPr lang="en-GB" sz="1000" dirty="0" smtClean="0">
                          <a:effectLst/>
                        </a:rPr>
                        <a:t>Target</a:t>
                      </a:r>
                      <a:r>
                        <a:rPr lang="en-GB" sz="1000" baseline="0" dirty="0" smtClean="0">
                          <a:effectLst/>
                        </a:rPr>
                        <a:t> Date </a:t>
                      </a:r>
                      <a:endParaRPr lang="en-GB" sz="1000" b="1" dirty="0">
                        <a:solidFill>
                          <a:schemeClr val="tx1"/>
                        </a:solidFill>
                        <a:effectLst/>
                        <a:latin typeface="Arial"/>
                        <a:ea typeface="Calibri"/>
                      </a:endParaRPr>
                    </a:p>
                  </a:txBody>
                  <a:tcPr marL="29522" marR="29522" marT="0" marB="0"/>
                </a:tc>
              </a:tr>
              <a:tr h="940220">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1000" b="1" kern="1200" dirty="0" smtClean="0">
                          <a:solidFill>
                            <a:schemeClr val="lt1"/>
                          </a:solidFill>
                          <a:effectLst/>
                          <a:latin typeface="+mn-lt"/>
                          <a:ea typeface="+mn-ea"/>
                          <a:cs typeface="+mn-cs"/>
                        </a:rPr>
                        <a:t>Everyone in Hammersmith JC</a:t>
                      </a:r>
                      <a:r>
                        <a:rPr lang="en-GB" sz="1000" b="1" kern="1200" baseline="0" dirty="0" smtClean="0">
                          <a:solidFill>
                            <a:schemeClr val="lt1"/>
                          </a:solidFill>
                          <a:effectLst/>
                          <a:latin typeface="+mn-lt"/>
                          <a:ea typeface="+mn-ea"/>
                          <a:cs typeface="+mn-cs"/>
                        </a:rPr>
                        <a:t> and Shepherds Bush JC </a:t>
                      </a:r>
                      <a:r>
                        <a:rPr lang="en-GB" sz="1000" b="1" kern="1200" dirty="0" smtClean="0">
                          <a:solidFill>
                            <a:schemeClr val="lt1"/>
                          </a:solidFill>
                          <a:effectLst/>
                          <a:latin typeface="+mn-lt"/>
                          <a:ea typeface="+mn-ea"/>
                          <a:cs typeface="+mn-cs"/>
                        </a:rPr>
                        <a:t>needs to be able to identify claimants with complex needs in a consistent way so that no one is left behind.</a:t>
                      </a:r>
                    </a:p>
                  </a:txBody>
                  <a:tcPr marL="29522" marR="29522"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Work Coach Team Leaders to deliver an awareness session to all colleagues at Communications Meeting by 31/05/17 using the various products available on Complex Needs.</a:t>
                      </a:r>
                    </a:p>
                  </a:txBody>
                  <a:tcPr marL="29522" marR="29522" marT="0" marB="0"/>
                </a:tc>
                <a:tc>
                  <a:txBody>
                    <a:bodyPr/>
                    <a:lstStyle/>
                    <a:p>
                      <a:pPr marL="0" indent="0">
                        <a:buFont typeface="Arial" panose="020B0604020202020204" pitchFamily="34" charset="0"/>
                        <a:buNone/>
                      </a:pPr>
                      <a:r>
                        <a:rPr lang="en-GB" sz="1000" dirty="0" smtClean="0"/>
                        <a:t>Information</a:t>
                      </a:r>
                      <a:r>
                        <a:rPr lang="en-GB" sz="1000" baseline="0" dirty="0" smtClean="0"/>
                        <a:t> Redacted</a:t>
                      </a:r>
                      <a:endParaRPr lang="en-GB" sz="1000" dirty="0"/>
                    </a:p>
                  </a:txBody>
                  <a:tcPr marL="29522" marR="29522" marT="0" marB="0"/>
                </a:tc>
                <a:tc>
                  <a:txBody>
                    <a:bodyPr/>
                    <a:lstStyle/>
                    <a:p>
                      <a:r>
                        <a:rPr lang="en-GB" sz="1000" dirty="0" smtClean="0"/>
                        <a:t>May</a:t>
                      </a:r>
                      <a:endParaRPr lang="en-GB" sz="1000" dirty="0"/>
                    </a:p>
                  </a:txBody>
                  <a:tcPr marL="29522" marR="29522" marT="0" marB="0"/>
                </a:tc>
                <a:tc>
                  <a:txBody>
                    <a:bodyPr/>
                    <a:lstStyle/>
                    <a:p>
                      <a:r>
                        <a:rPr lang="en-GB" sz="1000" dirty="0" smtClean="0"/>
                        <a:t>Complex</a:t>
                      </a:r>
                      <a:r>
                        <a:rPr lang="en-GB" sz="1000" baseline="0" dirty="0" smtClean="0"/>
                        <a:t> Needs presentation has been delivered at both sites.</a:t>
                      </a:r>
                      <a:endParaRPr lang="en-GB" sz="1000" dirty="0"/>
                    </a:p>
                  </a:txBody>
                  <a:tcPr marL="29522" marR="29522" marT="0" marB="0"/>
                </a:tc>
                <a:tc>
                  <a:txBody>
                    <a:bodyPr/>
                    <a:lstStyle/>
                    <a:p>
                      <a:r>
                        <a:rPr lang="en-GB" sz="1000" dirty="0" smtClean="0"/>
                        <a:t>Action cleared on 31/05/17.</a:t>
                      </a:r>
                    </a:p>
                  </a:txBody>
                  <a:tcPr marL="29522" marR="29522" marT="0" marB="0"/>
                </a:tc>
              </a:tr>
              <a:tr h="798524">
                <a:tc>
                  <a:txBody>
                    <a:bodyPr/>
                    <a:lstStyle/>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baseline="0" dirty="0" smtClean="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09995">
                <a:tc>
                  <a:txBody>
                    <a:bodyPr/>
                    <a:lstStyle/>
                    <a:p>
                      <a:pPr marL="0" indent="0">
                        <a:lnSpc>
                          <a:spcPct val="107000"/>
                        </a:lnSpc>
                        <a:spcAft>
                          <a:spcPts val="0"/>
                        </a:spcAft>
                        <a:buFont typeface="Arial" panose="020B0604020202020204" pitchFamily="34" charset="0"/>
                        <a:buNone/>
                      </a:pPr>
                      <a:endParaRPr lang="en-GB" sz="1000" baseline="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baseline="0" dirty="0" smtClean="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558378">
                <a:tc>
                  <a:txBody>
                    <a:bodyPr/>
                    <a:lstStyle/>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21499">
                <a:tc>
                  <a:txBody>
                    <a:bodyPr/>
                    <a:lstStyle/>
                    <a:p>
                      <a:pPr marL="0" indent="0">
                        <a:lnSpc>
                          <a:spcPct val="107000"/>
                        </a:lnSpc>
                        <a:spcAft>
                          <a:spcPts val="0"/>
                        </a:spcAft>
                        <a:buFont typeface="Arial" panose="020B0604020202020204" pitchFamily="34" charset="0"/>
                        <a:buNone/>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50631">
                <a:tc>
                  <a:txBody>
                    <a:bodyPr/>
                    <a:lstStyle/>
                    <a:p>
                      <a:pPr marL="0" indent="0">
                        <a:lnSpc>
                          <a:spcPct val="107000"/>
                        </a:lnSpc>
                        <a:spcAft>
                          <a:spcPts val="0"/>
                        </a:spcAft>
                        <a:buFont typeface="Arial" panose="020B0604020202020204" pitchFamily="34" charset="0"/>
                        <a:buNone/>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r h="650631">
                <a:tc>
                  <a:txBody>
                    <a:bodyPr/>
                    <a:lstStyle/>
                    <a:p>
                      <a:pPr marL="0" indent="0">
                        <a:lnSpc>
                          <a:spcPct val="107000"/>
                        </a:lnSpc>
                        <a:spcAft>
                          <a:spcPts val="0"/>
                        </a:spcAft>
                        <a:buFont typeface="Arial" panose="020B0604020202020204" pitchFamily="34" charset="0"/>
                        <a:buNone/>
                      </a:pPr>
                      <a:endParaRPr lang="en-GB" sz="1000" dirty="0" smtClean="0">
                        <a:effectLst/>
                        <a:latin typeface="Arial"/>
                        <a:ea typeface="Calibri"/>
                      </a:endParaRPr>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pPr marL="171450" indent="-171450">
                        <a:buFont typeface="Arial" panose="020B0604020202020204" pitchFamily="34" charset="0"/>
                        <a:buChar char="•"/>
                      </a:pPr>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c>
                  <a:txBody>
                    <a:bodyPr/>
                    <a:lstStyle/>
                    <a:p>
                      <a:endParaRPr lang="en-GB" sz="1000" dirty="0"/>
                    </a:p>
                  </a:txBody>
                  <a:tcPr marL="29522" marR="29522" marT="0" marB="0"/>
                </a:tc>
              </a:tr>
            </a:tbl>
          </a:graphicData>
        </a:graphic>
      </p:graphicFrame>
      <p:sp>
        <p:nvSpPr>
          <p:cNvPr id="2" name="TextBox 1"/>
          <p:cNvSpPr txBox="1"/>
          <p:nvPr/>
        </p:nvSpPr>
        <p:spPr>
          <a:xfrm>
            <a:off x="2544859" y="205774"/>
            <a:ext cx="4023361" cy="400110"/>
          </a:xfrm>
          <a:prstGeom prst="rect">
            <a:avLst/>
          </a:prstGeom>
          <a:noFill/>
        </p:spPr>
        <p:txBody>
          <a:bodyPr wrap="square" rtlCol="0">
            <a:spAutoFit/>
          </a:bodyPr>
          <a:lstStyle/>
          <a:p>
            <a:r>
              <a:rPr lang="en-GB" sz="2000" b="1" dirty="0" smtClean="0">
                <a:solidFill>
                  <a:schemeClr val="bg1"/>
                </a:solidFill>
              </a:rPr>
              <a:t>Your Complex Needs Site Plan </a:t>
            </a:r>
            <a:endParaRPr lang="en-GB" sz="2000" b="1" dirty="0">
              <a:solidFill>
                <a:schemeClr val="bg1"/>
              </a:solidFill>
            </a:endParaRPr>
          </a:p>
        </p:txBody>
      </p:sp>
      <p:pic>
        <p:nvPicPr>
          <p:cNvPr id="3" name="Picture 2"/>
          <p:cNvPicPr>
            <a:picLocks noChangeAspect="1"/>
          </p:cNvPicPr>
          <p:nvPr/>
        </p:nvPicPr>
        <p:blipFill>
          <a:blip r:embed="rId2"/>
          <a:stretch>
            <a:fillRect/>
          </a:stretch>
        </p:blipFill>
        <p:spPr>
          <a:xfrm>
            <a:off x="179941" y="160073"/>
            <a:ext cx="1170533" cy="627942"/>
          </a:xfrm>
          <a:prstGeom prst="rect">
            <a:avLst/>
          </a:prstGeom>
        </p:spPr>
      </p:pic>
    </p:spTree>
    <p:extLst>
      <p:ext uri="{BB962C8B-B14F-4D97-AF65-F5344CB8AC3E}">
        <p14:creationId xmlns:p14="http://schemas.microsoft.com/office/powerpoint/2010/main" val="3032382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UC SLIDES SCREEN E">
  <a:themeElements>
    <a:clrScheme name="DW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513184"/>
      </a:accent4>
      <a:accent5>
        <a:srgbClr val="00C0B5"/>
      </a:accent5>
      <a:accent6>
        <a:srgbClr val="F79646"/>
      </a:accent6>
      <a:hlink>
        <a:srgbClr val="0000FF"/>
      </a:hlink>
      <a:folHlink>
        <a:srgbClr val="800080"/>
      </a:folHlink>
    </a:clrScheme>
    <a:fontScheme name="1_UC SLIDES SCREEN 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solidFill>
            <a:schemeClr val="accent4"/>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accent4"/>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2761</Words>
  <Application>Microsoft Office PowerPoint</Application>
  <PresentationFormat>On-screen Show (4:3)</PresentationFormat>
  <Paragraphs>438</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Calibri</vt:lpstr>
      <vt:lpstr>Times New Roman</vt:lpstr>
      <vt:lpstr>1_UC SLIDES SCREEN E</vt:lpstr>
      <vt:lpstr>PowerPoint Presentation</vt:lpstr>
      <vt:lpstr> Complex Needs Action Plan. Version Control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cp:revision>
  <cp:lastPrinted>2010-03-30T08:00:32Z</cp:lastPrinted>
  <dcterms:created xsi:type="dcterms:W3CDTF">2014-01-13T17:32:50Z</dcterms:created>
  <dcterms:modified xsi:type="dcterms:W3CDTF">2018-03-15T12:12:13Z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1329027620</vt:i4>
  </property>
  <property fmtid="{D5CDD505-2E9C-101B-9397-08002B2CF9AE}" pid="3" name="_NewReviewCycle">
    <vt:lpwstr/>
  </property>
  <property fmtid="{D5CDD505-2E9C-101B-9397-08002B2CF9AE}" pid="4" name="_PreviousAdHocReviewCycleID">
    <vt:i4>-1583842104</vt:i4>
  </property>
</Properties>
</file>