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 id="2147483662" r:id="rId2"/>
  </p:sldMasterIdLst>
  <p:notesMasterIdLst>
    <p:notesMasterId r:id="rId9"/>
  </p:notesMasterIdLst>
  <p:handoutMasterIdLst>
    <p:handoutMasterId r:id="rId10"/>
  </p:handoutMasterIdLst>
  <p:sldIdLst>
    <p:sldId id="279" r:id="rId3"/>
    <p:sldId id="280" r:id="rId4"/>
    <p:sldId id="281" r:id="rId5"/>
    <p:sldId id="282" r:id="rId6"/>
    <p:sldId id="283" r:id="rId7"/>
    <p:sldId id="284" r:id="rId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862BEEE-017A-48DA-BD15-60B2713F7DEB}">
          <p14:sldIdLst>
            <p14:sldId id="279"/>
            <p14:sldId id="280"/>
            <p14:sldId id="281"/>
            <p14:sldId id="282"/>
            <p14:sldId id="283"/>
            <p14:sldId id="2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26" autoAdjust="0"/>
    <p:restoredTop sz="65292" autoAdjust="0"/>
  </p:normalViewPr>
  <p:slideViewPr>
    <p:cSldViewPr snapToGrid="0" snapToObjects="1">
      <p:cViewPr varScale="1">
        <p:scale>
          <a:sx n="55" d="100"/>
          <a:sy n="55" d="100"/>
        </p:scale>
        <p:origin x="190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EA6BBF1-1703-7147-BF06-70A28446ECD9}" type="datetimeFigureOut">
              <a:rPr lang="en-US" smtClean="0"/>
              <a:t>3/5/2020</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F90B736-5276-294B-A71A-F4AFC0FB3F19}" type="slidenum">
              <a:rPr lang="en-US" smtClean="0"/>
              <a:t>‹#›</a:t>
            </a:fld>
            <a:endParaRPr lang="en-US"/>
          </a:p>
        </p:txBody>
      </p:sp>
    </p:spTree>
    <p:extLst>
      <p:ext uri="{BB962C8B-B14F-4D97-AF65-F5344CB8AC3E}">
        <p14:creationId xmlns:p14="http://schemas.microsoft.com/office/powerpoint/2010/main" val="1201497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0C50461-FEB8-406F-9B0E-04CB315FE1BF}" type="datetimeFigureOut">
              <a:rPr lang="en-GB" smtClean="0"/>
              <a:t>05/03/2020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FF0CBBE-9D2E-464B-AE46-98C95B1295B1}" type="slidenum">
              <a:rPr lang="en-GB" smtClean="0"/>
              <a:t>‹#›</a:t>
            </a:fld>
            <a:endParaRPr lang="en-GB"/>
          </a:p>
        </p:txBody>
      </p:sp>
    </p:spTree>
    <p:extLst>
      <p:ext uri="{BB962C8B-B14F-4D97-AF65-F5344CB8AC3E}">
        <p14:creationId xmlns:p14="http://schemas.microsoft.com/office/powerpoint/2010/main" val="141348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CPAG 2019/20 – P1199 deductions for rent arrears</a:t>
            </a:r>
          </a:p>
          <a:p>
            <a:r>
              <a:rPr lang="en-GB" dirty="0"/>
              <a:t>P1243 benefit overpayments</a:t>
            </a:r>
          </a:p>
          <a:p>
            <a:r>
              <a:rPr lang="en-GB" dirty="0"/>
              <a:t>P1207 for how much can be deducted</a:t>
            </a:r>
          </a:p>
          <a:p>
            <a:r>
              <a:rPr lang="en-GB" dirty="0"/>
              <a:t>P1209 for priority of deductions</a:t>
            </a:r>
          </a:p>
          <a:p>
            <a:endParaRPr lang="en-GB" dirty="0"/>
          </a:p>
        </p:txBody>
      </p:sp>
      <p:sp>
        <p:nvSpPr>
          <p:cNvPr id="4" name="Slide Number Placeholder 3"/>
          <p:cNvSpPr>
            <a:spLocks noGrp="1"/>
          </p:cNvSpPr>
          <p:nvPr>
            <p:ph type="sldNum" sz="quarter" idx="5"/>
          </p:nvPr>
        </p:nvSpPr>
        <p:spPr/>
        <p:txBody>
          <a:bodyPr/>
          <a:lstStyle/>
          <a:p>
            <a:fld id="{7FF0CBBE-9D2E-464B-AE46-98C95B1295B1}" type="slidenum">
              <a:rPr lang="en-GB" smtClean="0"/>
              <a:t>1</a:t>
            </a:fld>
            <a:endParaRPr lang="en-GB"/>
          </a:p>
        </p:txBody>
      </p:sp>
    </p:spTree>
    <p:extLst>
      <p:ext uri="{BB962C8B-B14F-4D97-AF65-F5344CB8AC3E}">
        <p14:creationId xmlns:p14="http://schemas.microsoft.com/office/powerpoint/2010/main" val="578935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slide: text with silhouet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Text Placeholder 9"/>
          <p:cNvSpPr>
            <a:spLocks noGrp="1"/>
          </p:cNvSpPr>
          <p:nvPr>
            <p:ph type="body" sz="quarter" idx="10"/>
          </p:nvPr>
        </p:nvSpPr>
        <p:spPr>
          <a:xfrm>
            <a:off x="457201" y="1643063"/>
            <a:ext cx="4050804" cy="485298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Picture Placeholder 5"/>
          <p:cNvSpPr>
            <a:spLocks noGrp="1"/>
          </p:cNvSpPr>
          <p:nvPr>
            <p:ph type="pic" sz="quarter" idx="12" hasCustomPrompt="1"/>
          </p:nvPr>
        </p:nvSpPr>
        <p:spPr>
          <a:xfrm>
            <a:off x="4640263" y="1643063"/>
            <a:ext cx="4046537" cy="4852987"/>
          </a:xfrm>
        </p:spPr>
        <p:txBody>
          <a:bodyPr/>
          <a:lstStyle>
            <a:lvl1pPr>
              <a:defRPr baseline="0"/>
            </a:lvl1pPr>
          </a:lstStyle>
          <a:p>
            <a:r>
              <a:rPr lang="en-US" dirty="0"/>
              <a:t>Insert your picture here </a:t>
            </a:r>
          </a:p>
        </p:txBody>
      </p:sp>
    </p:spTree>
    <p:extLst>
      <p:ext uri="{BB962C8B-B14F-4D97-AF65-F5344CB8AC3E}">
        <p14:creationId xmlns:p14="http://schemas.microsoft.com/office/powerpoint/2010/main" val="922767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slide: Generous">
    <p:bg>
      <p:bgPr>
        <a:solidFill>
          <a:schemeClr val="accent6"/>
        </a:solid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5545243" y="5302177"/>
            <a:ext cx="3471470" cy="1470025"/>
          </a:xfrm>
        </p:spPr>
        <p:txBody>
          <a:bodyPr>
            <a:normAutofit/>
          </a:bodyPr>
          <a:lstStyle>
            <a:lvl1pPr algn="r">
              <a:defRPr sz="2000">
                <a:solidFill>
                  <a:schemeClr val="accent5"/>
                </a:solidFill>
                <a:latin typeface="Open Sans"/>
                <a:cs typeface="Open Sans"/>
              </a:defRPr>
            </a:lvl1pPr>
          </a:lstStyle>
          <a:p>
            <a:r>
              <a:rPr lang="en-GB" dirty="0"/>
              <a:t>Click to edit Master title style</a:t>
            </a:r>
            <a:endParaRPr lang="en-US" dirty="0"/>
          </a:p>
        </p:txBody>
      </p:sp>
      <p:pic>
        <p:nvPicPr>
          <p:cNvPr id="7" name="Picture 6" descr="socialmedia_youtub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44818" y="5601001"/>
            <a:ext cx="812991" cy="868529"/>
          </a:xfrm>
          <a:prstGeom prst="rect">
            <a:avLst/>
          </a:prstGeom>
        </p:spPr>
      </p:pic>
      <p:pic>
        <p:nvPicPr>
          <p:cNvPr id="8" name="Picture 7" descr="socialmedia_facebook.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677" y="5601001"/>
            <a:ext cx="812991" cy="868529"/>
          </a:xfrm>
          <a:prstGeom prst="rect">
            <a:avLst/>
          </a:prstGeom>
        </p:spPr>
      </p:pic>
      <p:pic>
        <p:nvPicPr>
          <p:cNvPr id="9" name="Picture 8" descr="socialmedia_twitter.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21547" y="5601001"/>
            <a:ext cx="812991" cy="868529"/>
          </a:xfrm>
          <a:prstGeom prst="rect">
            <a:avLst/>
          </a:prstGeom>
        </p:spPr>
      </p:pic>
    </p:spTree>
    <p:extLst>
      <p:ext uri="{BB962C8B-B14F-4D97-AF65-F5344CB8AC3E}">
        <p14:creationId xmlns:p14="http://schemas.microsoft.com/office/powerpoint/2010/main" val="2259720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bullet points with silhouet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4" name="Text Placeholder 9"/>
          <p:cNvSpPr>
            <a:spLocks noGrp="1"/>
          </p:cNvSpPr>
          <p:nvPr>
            <p:ph type="body" sz="quarter" idx="10"/>
          </p:nvPr>
        </p:nvSpPr>
        <p:spPr>
          <a:xfrm>
            <a:off x="457201" y="1643063"/>
            <a:ext cx="4050804" cy="485298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Picture Placeholder 5"/>
          <p:cNvSpPr>
            <a:spLocks noGrp="1"/>
          </p:cNvSpPr>
          <p:nvPr>
            <p:ph type="pic" sz="quarter" idx="12" hasCustomPrompt="1"/>
          </p:nvPr>
        </p:nvSpPr>
        <p:spPr>
          <a:xfrm>
            <a:off x="4640263" y="1643063"/>
            <a:ext cx="4046537" cy="4852987"/>
          </a:xfrm>
        </p:spPr>
        <p:txBody>
          <a:bodyPr/>
          <a:lstStyle>
            <a:lvl1pPr>
              <a:defRPr baseline="0"/>
            </a:lvl1pPr>
          </a:lstStyle>
          <a:p>
            <a:r>
              <a:rPr lang="en-US" dirty="0"/>
              <a:t>Insert your picture here </a:t>
            </a:r>
          </a:p>
        </p:txBody>
      </p:sp>
    </p:spTree>
    <p:extLst>
      <p:ext uri="{BB962C8B-B14F-4D97-AF65-F5344CB8AC3E}">
        <p14:creationId xmlns:p14="http://schemas.microsoft.com/office/powerpoint/2010/main" val="225581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Text Placeholder 9"/>
          <p:cNvSpPr>
            <a:spLocks noGrp="1"/>
          </p:cNvSpPr>
          <p:nvPr>
            <p:ph type="body" sz="quarter" idx="10"/>
          </p:nvPr>
        </p:nvSpPr>
        <p:spPr>
          <a:xfrm>
            <a:off x="457201" y="1643063"/>
            <a:ext cx="4050804" cy="485298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Chart Placeholder 5"/>
          <p:cNvSpPr>
            <a:spLocks noGrp="1"/>
          </p:cNvSpPr>
          <p:nvPr>
            <p:ph type="chart" sz="quarter" idx="13"/>
          </p:nvPr>
        </p:nvSpPr>
        <p:spPr>
          <a:xfrm>
            <a:off x="4640263" y="1643063"/>
            <a:ext cx="4046537" cy="4852987"/>
          </a:xfrm>
        </p:spPr>
        <p:txBody>
          <a:bodyPr/>
          <a:lstStyle/>
          <a:p>
            <a:endParaRPr lang="en-US"/>
          </a:p>
        </p:txBody>
      </p:sp>
    </p:spTree>
    <p:extLst>
      <p:ext uri="{BB962C8B-B14F-4D97-AF65-F5344CB8AC3E}">
        <p14:creationId xmlns:p14="http://schemas.microsoft.com/office/powerpoint/2010/main" val="210095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6" name="Table Placeholder 5"/>
          <p:cNvSpPr>
            <a:spLocks noGrp="1"/>
          </p:cNvSpPr>
          <p:nvPr>
            <p:ph type="tbl" sz="quarter" idx="13"/>
          </p:nvPr>
        </p:nvSpPr>
        <p:spPr>
          <a:xfrm>
            <a:off x="457200" y="1643063"/>
            <a:ext cx="8229600" cy="4852987"/>
          </a:xfrm>
        </p:spPr>
        <p:txBody>
          <a:bodyPr/>
          <a:lstStyle/>
          <a:p>
            <a:endParaRPr lang="en-US"/>
          </a:p>
        </p:txBody>
      </p:sp>
    </p:spTree>
    <p:extLst>
      <p:ext uri="{BB962C8B-B14F-4D97-AF65-F5344CB8AC3E}">
        <p14:creationId xmlns:p14="http://schemas.microsoft.com/office/powerpoint/2010/main" val="3547798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med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Text Placeholder 9"/>
          <p:cNvSpPr>
            <a:spLocks noGrp="1"/>
          </p:cNvSpPr>
          <p:nvPr>
            <p:ph type="body" sz="quarter" idx="10"/>
          </p:nvPr>
        </p:nvSpPr>
        <p:spPr>
          <a:xfrm>
            <a:off x="457201" y="1643063"/>
            <a:ext cx="4050804" cy="485298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Media Placeholder 5"/>
          <p:cNvSpPr>
            <a:spLocks noGrp="1"/>
          </p:cNvSpPr>
          <p:nvPr>
            <p:ph type="media" sz="quarter" idx="13"/>
          </p:nvPr>
        </p:nvSpPr>
        <p:spPr>
          <a:xfrm>
            <a:off x="4640263" y="1643728"/>
            <a:ext cx="4046537" cy="4852987"/>
          </a:xfrm>
        </p:spPr>
        <p:txBody>
          <a:bodyPr/>
          <a:lstStyle/>
          <a:p>
            <a:endParaRPr lang="en-US" dirty="0"/>
          </a:p>
        </p:txBody>
      </p:sp>
    </p:spTree>
    <p:extLst>
      <p:ext uri="{BB962C8B-B14F-4D97-AF65-F5344CB8AC3E}">
        <p14:creationId xmlns:p14="http://schemas.microsoft.com/office/powerpoint/2010/main" val="3307078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Qu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Text Placeholder 9"/>
          <p:cNvSpPr>
            <a:spLocks noGrp="1"/>
          </p:cNvSpPr>
          <p:nvPr>
            <p:ph type="body" sz="quarter" idx="10"/>
          </p:nvPr>
        </p:nvSpPr>
        <p:spPr>
          <a:xfrm>
            <a:off x="457201" y="1643063"/>
            <a:ext cx="4050804" cy="485298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9"/>
          <p:cNvSpPr>
            <a:spLocks noGrp="1"/>
          </p:cNvSpPr>
          <p:nvPr>
            <p:ph type="body" sz="quarter" idx="11" hasCustomPrompt="1"/>
          </p:nvPr>
        </p:nvSpPr>
        <p:spPr>
          <a:xfrm>
            <a:off x="4635996" y="1643063"/>
            <a:ext cx="4050804" cy="2392715"/>
          </a:xfrm>
        </p:spPr>
        <p:txBody>
          <a:bodyPr/>
          <a:lstStyle/>
          <a:p>
            <a:pPr lvl="0"/>
            <a:r>
              <a:rPr lang="en-GB" dirty="0"/>
              <a:t>Insert your quote here</a:t>
            </a:r>
            <a:endParaRPr lang="en-US" dirty="0"/>
          </a:p>
        </p:txBody>
      </p:sp>
    </p:spTree>
    <p:extLst>
      <p:ext uri="{BB962C8B-B14F-4D97-AF65-F5344CB8AC3E}">
        <p14:creationId xmlns:p14="http://schemas.microsoft.com/office/powerpoint/2010/main" val="2759875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 slide: Heritag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5545243" y="5302177"/>
            <a:ext cx="3471470" cy="1470025"/>
          </a:xfrm>
        </p:spPr>
        <p:txBody>
          <a:bodyPr>
            <a:normAutofit/>
          </a:bodyPr>
          <a:lstStyle>
            <a:lvl1pPr algn="r">
              <a:defRPr sz="2000">
                <a:latin typeface="Open Sans"/>
                <a:cs typeface="Open Sans"/>
              </a:defRPr>
            </a:lvl1pPr>
          </a:lstStyle>
          <a:p>
            <a:r>
              <a:rPr lang="en-GB" dirty="0"/>
              <a:t>Click to edit Master title style</a:t>
            </a:r>
            <a:endParaRPr lang="en-US" dirty="0"/>
          </a:p>
        </p:txBody>
      </p:sp>
      <p:pic>
        <p:nvPicPr>
          <p:cNvPr id="3" name="Picture 2" descr="socialmedia_youtub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44818" y="5601001"/>
            <a:ext cx="812991" cy="868529"/>
          </a:xfrm>
          <a:prstGeom prst="rect">
            <a:avLst/>
          </a:prstGeom>
        </p:spPr>
      </p:pic>
      <p:pic>
        <p:nvPicPr>
          <p:cNvPr id="4" name="Picture 3" descr="socialmedia_facebook.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677" y="5601001"/>
            <a:ext cx="812991" cy="868529"/>
          </a:xfrm>
          <a:prstGeom prst="rect">
            <a:avLst/>
          </a:prstGeom>
        </p:spPr>
      </p:pic>
      <p:pic>
        <p:nvPicPr>
          <p:cNvPr id="5" name="Picture 4" descr="socialmedia_twitter.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21547" y="5601001"/>
            <a:ext cx="812991" cy="868529"/>
          </a:xfrm>
          <a:prstGeom prst="rect">
            <a:avLst/>
          </a:prstGeom>
        </p:spPr>
      </p:pic>
    </p:spTree>
    <p:extLst>
      <p:ext uri="{BB962C8B-B14F-4D97-AF65-F5344CB8AC3E}">
        <p14:creationId xmlns:p14="http://schemas.microsoft.com/office/powerpoint/2010/main" val="27531147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Responsible">
    <p:bg>
      <p:bgPr>
        <a:solidFill>
          <a:schemeClr val="accent2"/>
        </a:solid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5545243" y="5302177"/>
            <a:ext cx="3471470" cy="1470025"/>
          </a:xfrm>
        </p:spPr>
        <p:txBody>
          <a:bodyPr>
            <a:normAutofit/>
          </a:bodyPr>
          <a:lstStyle>
            <a:lvl1pPr algn="r">
              <a:defRPr sz="2000">
                <a:solidFill>
                  <a:schemeClr val="accent1"/>
                </a:solidFill>
                <a:latin typeface="Open Sans"/>
                <a:cs typeface="Open Sans"/>
              </a:defRPr>
            </a:lvl1pPr>
          </a:lstStyle>
          <a:p>
            <a:r>
              <a:rPr lang="en-GB" dirty="0"/>
              <a:t>Click to edit Master title style</a:t>
            </a:r>
            <a:endParaRPr lang="en-US" dirty="0"/>
          </a:p>
        </p:txBody>
      </p:sp>
      <p:pic>
        <p:nvPicPr>
          <p:cNvPr id="7" name="Picture 6" descr="socialmedia_youtub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44818" y="5601001"/>
            <a:ext cx="812991" cy="868529"/>
          </a:xfrm>
          <a:prstGeom prst="rect">
            <a:avLst/>
          </a:prstGeom>
        </p:spPr>
      </p:pic>
      <p:pic>
        <p:nvPicPr>
          <p:cNvPr id="8" name="Picture 7" descr="socialmedia_facebook.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677" y="5601001"/>
            <a:ext cx="812991" cy="868529"/>
          </a:xfrm>
          <a:prstGeom prst="rect">
            <a:avLst/>
          </a:prstGeom>
        </p:spPr>
      </p:pic>
      <p:pic>
        <p:nvPicPr>
          <p:cNvPr id="9" name="Picture 8" descr="socialmedia_twitter.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21547" y="5601001"/>
            <a:ext cx="812991" cy="868529"/>
          </a:xfrm>
          <a:prstGeom prst="rect">
            <a:avLst/>
          </a:prstGeom>
        </p:spPr>
      </p:pic>
    </p:spTree>
    <p:extLst>
      <p:ext uri="{BB962C8B-B14F-4D97-AF65-F5344CB8AC3E}">
        <p14:creationId xmlns:p14="http://schemas.microsoft.com/office/powerpoint/2010/main" val="4040571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Inventive">
    <p:bg>
      <p:bgPr>
        <a:solidFill>
          <a:schemeClr val="accent4"/>
        </a:solid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5545243" y="5302177"/>
            <a:ext cx="3471470" cy="1470025"/>
          </a:xfrm>
        </p:spPr>
        <p:txBody>
          <a:bodyPr>
            <a:normAutofit/>
          </a:bodyPr>
          <a:lstStyle>
            <a:lvl1pPr algn="r">
              <a:defRPr sz="2000">
                <a:solidFill>
                  <a:schemeClr val="accent3"/>
                </a:solidFill>
                <a:latin typeface="Open Sans"/>
                <a:cs typeface="Open Sans"/>
              </a:defRPr>
            </a:lvl1pPr>
          </a:lstStyle>
          <a:p>
            <a:r>
              <a:rPr lang="en-GB" dirty="0"/>
              <a:t>Click to edit Master title style</a:t>
            </a:r>
            <a:endParaRPr lang="en-US" dirty="0"/>
          </a:p>
        </p:txBody>
      </p:sp>
      <p:pic>
        <p:nvPicPr>
          <p:cNvPr id="7" name="Picture 6" descr="socialmedia_youtub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44818" y="5601001"/>
            <a:ext cx="812991" cy="868529"/>
          </a:xfrm>
          <a:prstGeom prst="rect">
            <a:avLst/>
          </a:prstGeom>
        </p:spPr>
      </p:pic>
      <p:pic>
        <p:nvPicPr>
          <p:cNvPr id="8" name="Picture 7" descr="socialmedia_facebook.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677" y="5601001"/>
            <a:ext cx="812991" cy="868529"/>
          </a:xfrm>
          <a:prstGeom prst="rect">
            <a:avLst/>
          </a:prstGeom>
        </p:spPr>
      </p:pic>
      <p:pic>
        <p:nvPicPr>
          <p:cNvPr id="9" name="Picture 8" descr="socialmedia_twitter.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21547" y="5601001"/>
            <a:ext cx="812991" cy="868529"/>
          </a:xfrm>
          <a:prstGeom prst="rect">
            <a:avLst/>
          </a:prstGeom>
        </p:spPr>
      </p:pic>
    </p:spTree>
    <p:extLst>
      <p:ext uri="{BB962C8B-B14F-4D97-AF65-F5344CB8AC3E}">
        <p14:creationId xmlns:p14="http://schemas.microsoft.com/office/powerpoint/2010/main" val="22209910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theme" Target="../theme/theme2.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4287829736"/>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Lst>
  <p:txStyles>
    <p:titleStyle>
      <a:lvl1pPr algn="l" defTabSz="457200" rtl="0" eaLnBrk="1" latinLnBrk="0" hangingPunct="1">
        <a:spcBef>
          <a:spcPct val="0"/>
        </a:spcBef>
        <a:buNone/>
        <a:defRPr sz="4400" b="1" kern="1200">
          <a:solidFill>
            <a:schemeClr val="tx1"/>
          </a:solidFill>
          <a:latin typeface="Open Sans"/>
          <a:ea typeface="+mj-ea"/>
          <a:cs typeface="Open Sans"/>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Open Sans"/>
          <a:ea typeface="+mn-ea"/>
          <a:cs typeface="Open Sans"/>
        </a:defRPr>
      </a:lvl1pPr>
      <a:lvl2pPr marL="742950" indent="-285750" algn="l" defTabSz="457200" rtl="0" eaLnBrk="1" latinLnBrk="0" hangingPunct="1">
        <a:spcBef>
          <a:spcPct val="20000"/>
        </a:spcBef>
        <a:buFont typeface="Arial"/>
        <a:buChar char="–"/>
        <a:defRPr sz="2000" kern="1200">
          <a:solidFill>
            <a:schemeClr val="tx1"/>
          </a:solidFill>
          <a:latin typeface="Open Sans"/>
          <a:ea typeface="+mn-ea"/>
          <a:cs typeface="Open Sans"/>
        </a:defRPr>
      </a:lvl2pPr>
      <a:lvl3pPr marL="1143000" indent="-228600" algn="l" defTabSz="457200" rtl="0" eaLnBrk="1" latinLnBrk="0" hangingPunct="1">
        <a:spcBef>
          <a:spcPct val="20000"/>
        </a:spcBef>
        <a:buFont typeface="Arial"/>
        <a:buChar char="•"/>
        <a:defRPr sz="2000" kern="1200">
          <a:solidFill>
            <a:schemeClr val="tx1"/>
          </a:solidFill>
          <a:latin typeface="Open Sans"/>
          <a:ea typeface="+mn-ea"/>
          <a:cs typeface="Open Sans"/>
        </a:defRPr>
      </a:lvl3pPr>
      <a:lvl4pPr marL="1600200" indent="-228600" algn="l" defTabSz="457200" rtl="0" eaLnBrk="1" latinLnBrk="0" hangingPunct="1">
        <a:spcBef>
          <a:spcPct val="20000"/>
        </a:spcBef>
        <a:buFont typeface="Arial"/>
        <a:buChar char="–"/>
        <a:defRPr sz="2000" kern="1200">
          <a:solidFill>
            <a:schemeClr val="tx1"/>
          </a:solidFill>
          <a:latin typeface="Open Sans"/>
          <a:ea typeface="+mn-ea"/>
          <a:cs typeface="Open Sans"/>
        </a:defRPr>
      </a:lvl4pPr>
      <a:lvl5pPr marL="2057400" indent="-228600" algn="l" defTabSz="457200" rtl="0" eaLnBrk="1" latinLnBrk="0" hangingPunct="1">
        <a:spcBef>
          <a:spcPct val="20000"/>
        </a:spcBef>
        <a:buFont typeface="Arial"/>
        <a:buChar char="»"/>
        <a:defRPr sz="2000" kern="1200">
          <a:solidFill>
            <a:schemeClr val="tx1"/>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72186439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Deductions from UC</a:t>
            </a:r>
          </a:p>
        </p:txBody>
      </p:sp>
      <p:sp>
        <p:nvSpPr>
          <p:cNvPr id="3" name="Text Placeholder 2"/>
          <p:cNvSpPr>
            <a:spLocks noGrp="1"/>
          </p:cNvSpPr>
          <p:nvPr>
            <p:ph type="body" sz="quarter" idx="10"/>
          </p:nvPr>
        </p:nvSpPr>
        <p:spPr>
          <a:xfrm>
            <a:off x="457200" y="1643063"/>
            <a:ext cx="8229599" cy="4852987"/>
          </a:xfrm>
        </p:spPr>
        <p:txBody>
          <a:bodyPr>
            <a:normAutofit/>
          </a:bodyPr>
          <a:lstStyle/>
          <a:p>
            <a:pPr marL="0" indent="0">
              <a:buNone/>
            </a:pPr>
            <a:r>
              <a:rPr lang="en-GB" dirty="0"/>
              <a:t>Simon (aged 40) lives alone in a 1 bedroom flat that he rents from Nottingham City Homes for £86 per week. He has a number of debts for which he had agreements in place. Following the losing his job, he claims Universal Credit but is unable to maintain the agreed repayments and asks his creditors to make deductions from his Universal Credit.</a:t>
            </a:r>
          </a:p>
          <a:p>
            <a:pPr marL="0" indent="0">
              <a:buNone/>
            </a:pPr>
            <a:endParaRPr lang="en-GB" dirty="0"/>
          </a:p>
          <a:p>
            <a:pPr marL="0" indent="0">
              <a:buNone/>
            </a:pPr>
            <a:r>
              <a:rPr lang="en-GB" dirty="0"/>
              <a:t>His debts are</a:t>
            </a:r>
          </a:p>
          <a:p>
            <a:r>
              <a:rPr lang="en-GB" dirty="0"/>
              <a:t>Rent arrears for his current home of £1,000</a:t>
            </a:r>
          </a:p>
          <a:p>
            <a:r>
              <a:rPr lang="en-GB" dirty="0"/>
              <a:t>Council Tax arrears of £1,000, Nottingham City Council have a liability order</a:t>
            </a:r>
          </a:p>
          <a:p>
            <a:r>
              <a:rPr lang="en-GB" dirty="0"/>
              <a:t>Benefit overpayment of £4,500 (non-fraudulent)</a:t>
            </a:r>
          </a:p>
          <a:p>
            <a:r>
              <a:rPr lang="en-GB" dirty="0"/>
              <a:t>Court fine of £480</a:t>
            </a:r>
          </a:p>
          <a:p>
            <a:endParaRPr lang="en-GB" dirty="0"/>
          </a:p>
        </p:txBody>
      </p:sp>
    </p:spTree>
    <p:extLst>
      <p:ext uri="{BB962C8B-B14F-4D97-AF65-F5344CB8AC3E}">
        <p14:creationId xmlns:p14="http://schemas.microsoft.com/office/powerpoint/2010/main" val="2956504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How much are the deductions</a:t>
            </a:r>
          </a:p>
        </p:txBody>
      </p:sp>
      <p:sp>
        <p:nvSpPr>
          <p:cNvPr id="3" name="Text Placeholder 2"/>
          <p:cNvSpPr>
            <a:spLocks noGrp="1"/>
          </p:cNvSpPr>
          <p:nvPr>
            <p:ph type="body" sz="quarter" idx="10"/>
          </p:nvPr>
        </p:nvSpPr>
        <p:spPr>
          <a:xfrm>
            <a:off x="457200" y="1643063"/>
            <a:ext cx="8229599" cy="4852987"/>
          </a:xfrm>
        </p:spPr>
        <p:txBody>
          <a:bodyPr>
            <a:normAutofit/>
          </a:bodyPr>
          <a:lstStyle/>
          <a:p>
            <a:pPr marL="0" indent="0">
              <a:buNone/>
            </a:pPr>
            <a:r>
              <a:rPr lang="en-GB" dirty="0"/>
              <a:t>Simon’s Universal Credit consists of a standard allowance of £317.82 and Housing Costs of £372.67 totalling £690.49.</a:t>
            </a:r>
          </a:p>
          <a:p>
            <a:pPr marL="0" indent="0">
              <a:buNone/>
            </a:pPr>
            <a:endParaRPr lang="en-GB" dirty="0"/>
          </a:p>
          <a:p>
            <a:pPr marL="0" indent="0">
              <a:buNone/>
            </a:pPr>
            <a:r>
              <a:rPr lang="en-GB" dirty="0"/>
              <a:t>His deductions would be</a:t>
            </a:r>
          </a:p>
          <a:p>
            <a:r>
              <a:rPr lang="en-GB" dirty="0"/>
              <a:t>Rent arrears £63.56 (20%)</a:t>
            </a:r>
          </a:p>
          <a:p>
            <a:r>
              <a:rPr lang="en-GB" dirty="0"/>
              <a:t>Council Tax arrears £15.89 (5%)</a:t>
            </a:r>
          </a:p>
          <a:p>
            <a:r>
              <a:rPr lang="en-GB" dirty="0"/>
              <a:t>Benefit overpayment £47.67 (15%)</a:t>
            </a:r>
          </a:p>
          <a:p>
            <a:r>
              <a:rPr lang="en-GB" dirty="0"/>
              <a:t>Court fine £108.35 (standard amount)</a:t>
            </a:r>
          </a:p>
          <a:p>
            <a:endParaRPr lang="en-GB" dirty="0"/>
          </a:p>
          <a:p>
            <a:pPr marL="0" indent="0">
              <a:buNone/>
            </a:pPr>
            <a:r>
              <a:rPr lang="en-GB" dirty="0"/>
              <a:t>This totals £235.47 per month, 30% of his standard allowance is £94.34. As the total deductions exceed this we will need to work out the priority before reducing the rate of recovery</a:t>
            </a:r>
          </a:p>
          <a:p>
            <a:endParaRPr lang="en-GB" dirty="0"/>
          </a:p>
        </p:txBody>
      </p:sp>
    </p:spTree>
    <p:extLst>
      <p:ext uri="{BB962C8B-B14F-4D97-AF65-F5344CB8AC3E}">
        <p14:creationId xmlns:p14="http://schemas.microsoft.com/office/powerpoint/2010/main" val="480206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Prioritise the deductions</a:t>
            </a:r>
          </a:p>
        </p:txBody>
      </p:sp>
      <p:sp>
        <p:nvSpPr>
          <p:cNvPr id="3" name="Text Placeholder 2"/>
          <p:cNvSpPr>
            <a:spLocks noGrp="1"/>
          </p:cNvSpPr>
          <p:nvPr>
            <p:ph type="body" sz="quarter" idx="10"/>
          </p:nvPr>
        </p:nvSpPr>
        <p:spPr>
          <a:xfrm>
            <a:off x="457200" y="1643063"/>
            <a:ext cx="8229599" cy="4852987"/>
          </a:xfrm>
        </p:spPr>
        <p:txBody>
          <a:bodyPr>
            <a:normAutofit/>
          </a:bodyPr>
          <a:lstStyle/>
          <a:p>
            <a:pPr marL="0" indent="0">
              <a:buNone/>
            </a:pPr>
            <a:r>
              <a:rPr lang="en-GB" dirty="0"/>
              <a:t>Simon’s Universal Credit consists of a standard allowance of £317.82 and Housing Costs of £372.67 totalling £690.49.</a:t>
            </a:r>
          </a:p>
          <a:p>
            <a:pPr marL="0" indent="0">
              <a:buNone/>
            </a:pPr>
            <a:endParaRPr lang="en-GB" dirty="0"/>
          </a:p>
          <a:p>
            <a:pPr marL="0" indent="0">
              <a:buNone/>
            </a:pPr>
            <a:r>
              <a:rPr lang="en-GB" dirty="0"/>
              <a:t>His deductions in priority would be</a:t>
            </a:r>
          </a:p>
          <a:p>
            <a:r>
              <a:rPr lang="en-GB" dirty="0"/>
              <a:t>Council Tax arrears £15.89 (5%)</a:t>
            </a:r>
          </a:p>
          <a:p>
            <a:r>
              <a:rPr lang="en-GB" dirty="0"/>
              <a:t>Benefit overpayment £47.67 (15%)</a:t>
            </a:r>
          </a:p>
          <a:p>
            <a:r>
              <a:rPr lang="en-GB" dirty="0"/>
              <a:t>Rent arrears £63.56 (20%)</a:t>
            </a:r>
          </a:p>
          <a:p>
            <a:r>
              <a:rPr lang="en-GB" dirty="0"/>
              <a:t>Court fine £108.35 (standard amount)</a:t>
            </a:r>
          </a:p>
          <a:p>
            <a:endParaRPr lang="en-GB" dirty="0"/>
          </a:p>
          <a:p>
            <a:pPr marL="0" indent="0">
              <a:buNone/>
            </a:pPr>
            <a:r>
              <a:rPr lang="en-GB" dirty="0"/>
              <a:t>This totals £235.47 per month, 30% of his standard allowance is £94.34. The lowest priority debt is reduced to attempt to bring the total deductions to below £94.34. Reducing the recovery rate of Court fine to 5% £15.89 will also change the priority</a:t>
            </a:r>
          </a:p>
        </p:txBody>
      </p:sp>
    </p:spTree>
    <p:extLst>
      <p:ext uri="{BB962C8B-B14F-4D97-AF65-F5344CB8AC3E}">
        <p14:creationId xmlns:p14="http://schemas.microsoft.com/office/powerpoint/2010/main" val="684442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Reprioritise the deductions</a:t>
            </a:r>
          </a:p>
        </p:txBody>
      </p:sp>
      <p:sp>
        <p:nvSpPr>
          <p:cNvPr id="3" name="Text Placeholder 2"/>
          <p:cNvSpPr>
            <a:spLocks noGrp="1"/>
          </p:cNvSpPr>
          <p:nvPr>
            <p:ph type="body" sz="quarter" idx="10"/>
          </p:nvPr>
        </p:nvSpPr>
        <p:spPr>
          <a:xfrm>
            <a:off x="457200" y="1643063"/>
            <a:ext cx="8229599" cy="4852987"/>
          </a:xfrm>
        </p:spPr>
        <p:txBody>
          <a:bodyPr>
            <a:normAutofit/>
          </a:bodyPr>
          <a:lstStyle/>
          <a:p>
            <a:pPr marL="0" indent="0">
              <a:buNone/>
            </a:pPr>
            <a:r>
              <a:rPr lang="en-GB" dirty="0"/>
              <a:t>Simon’s Universal Credit consists of a standard allowance of £317.82 and Housing Costs of £372.67 totalling £690.49.</a:t>
            </a:r>
          </a:p>
          <a:p>
            <a:pPr marL="0" indent="0">
              <a:buNone/>
            </a:pPr>
            <a:endParaRPr lang="en-GB" dirty="0"/>
          </a:p>
          <a:p>
            <a:pPr marL="0" indent="0">
              <a:buNone/>
            </a:pPr>
            <a:r>
              <a:rPr lang="en-GB" dirty="0"/>
              <a:t>His deductions would be</a:t>
            </a:r>
          </a:p>
          <a:p>
            <a:r>
              <a:rPr lang="en-GB" dirty="0"/>
              <a:t>Council Tax arrears £15.89 (5%)</a:t>
            </a:r>
          </a:p>
          <a:p>
            <a:r>
              <a:rPr lang="en-GB" dirty="0"/>
              <a:t>Court fine £15.89 (5%)</a:t>
            </a:r>
          </a:p>
          <a:p>
            <a:r>
              <a:rPr lang="en-GB" dirty="0"/>
              <a:t>Benefit overpayment £47.67 (15%)</a:t>
            </a:r>
          </a:p>
          <a:p>
            <a:r>
              <a:rPr lang="en-GB" dirty="0"/>
              <a:t>Rent arrears £63.56 (20%)</a:t>
            </a:r>
          </a:p>
          <a:p>
            <a:endParaRPr lang="en-GB" dirty="0"/>
          </a:p>
          <a:p>
            <a:pPr marL="0" indent="0">
              <a:buNone/>
            </a:pPr>
            <a:r>
              <a:rPr lang="en-GB" dirty="0"/>
              <a:t>This totals £143.01 per month, 30% of his standard allowance is £94.34. As the total deductions exceed this we will need to reduce the lowest priority deduction. Rent can be reduced to the minimum of 10% or £31.78. This changes the priority </a:t>
            </a:r>
          </a:p>
        </p:txBody>
      </p:sp>
    </p:spTree>
    <p:extLst>
      <p:ext uri="{BB962C8B-B14F-4D97-AF65-F5344CB8AC3E}">
        <p14:creationId xmlns:p14="http://schemas.microsoft.com/office/powerpoint/2010/main" val="2918199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Reprioritise the deductions again!</a:t>
            </a:r>
          </a:p>
        </p:txBody>
      </p:sp>
      <p:sp>
        <p:nvSpPr>
          <p:cNvPr id="3" name="Text Placeholder 2"/>
          <p:cNvSpPr>
            <a:spLocks noGrp="1"/>
          </p:cNvSpPr>
          <p:nvPr>
            <p:ph type="body" sz="quarter" idx="10"/>
          </p:nvPr>
        </p:nvSpPr>
        <p:spPr>
          <a:xfrm>
            <a:off x="457200" y="1643063"/>
            <a:ext cx="8229599" cy="4852987"/>
          </a:xfrm>
        </p:spPr>
        <p:txBody>
          <a:bodyPr>
            <a:normAutofit/>
          </a:bodyPr>
          <a:lstStyle/>
          <a:p>
            <a:pPr marL="0" indent="0">
              <a:buNone/>
            </a:pPr>
            <a:r>
              <a:rPr lang="en-GB" dirty="0"/>
              <a:t>Simon’s Universal Credit consists of a standard allowance of £317.82 and Housing Costs of £372.67 totalling £690.49.</a:t>
            </a:r>
          </a:p>
          <a:p>
            <a:pPr marL="0" indent="0">
              <a:buNone/>
            </a:pPr>
            <a:endParaRPr lang="en-GB" dirty="0"/>
          </a:p>
          <a:p>
            <a:pPr marL="0" indent="0">
              <a:buNone/>
            </a:pPr>
            <a:r>
              <a:rPr lang="en-GB" dirty="0"/>
              <a:t>His deductions would be</a:t>
            </a:r>
          </a:p>
          <a:p>
            <a:r>
              <a:rPr lang="en-GB" dirty="0"/>
              <a:t>Rent arrears £31.78 (10%)</a:t>
            </a:r>
          </a:p>
          <a:p>
            <a:r>
              <a:rPr lang="en-GB" dirty="0"/>
              <a:t>Council Tax arrears £15.89 (5%)</a:t>
            </a:r>
          </a:p>
          <a:p>
            <a:r>
              <a:rPr lang="en-GB" dirty="0"/>
              <a:t>Court fine £15.89 (5%)</a:t>
            </a:r>
          </a:p>
          <a:p>
            <a:r>
              <a:rPr lang="en-GB" dirty="0"/>
              <a:t>Benefit overpayment £47.67 (15%)</a:t>
            </a:r>
          </a:p>
          <a:p>
            <a:endParaRPr lang="en-GB" dirty="0"/>
          </a:p>
          <a:p>
            <a:pPr marL="0" indent="0">
              <a:buNone/>
            </a:pPr>
            <a:r>
              <a:rPr lang="en-GB" dirty="0"/>
              <a:t>This now totals £111.23 per month, 30% of his standard allowance is £94.34. As the total deductions exceed this we will need to reduce the lowest priority deduction. The recovery of the benefit overpayment is reduced to £30.78 to bring the total deductions to £94.34.</a:t>
            </a:r>
          </a:p>
        </p:txBody>
      </p:sp>
    </p:spTree>
    <p:extLst>
      <p:ext uri="{BB962C8B-B14F-4D97-AF65-F5344CB8AC3E}">
        <p14:creationId xmlns:p14="http://schemas.microsoft.com/office/powerpoint/2010/main" val="40535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deductions</a:t>
            </a:r>
          </a:p>
        </p:txBody>
      </p:sp>
      <p:sp>
        <p:nvSpPr>
          <p:cNvPr id="3" name="Text Placeholder 2"/>
          <p:cNvSpPr>
            <a:spLocks noGrp="1"/>
          </p:cNvSpPr>
          <p:nvPr>
            <p:ph type="body" sz="quarter" idx="10"/>
          </p:nvPr>
        </p:nvSpPr>
        <p:spPr>
          <a:xfrm>
            <a:off x="457200" y="1643063"/>
            <a:ext cx="8229599" cy="4852987"/>
          </a:xfrm>
        </p:spPr>
        <p:txBody>
          <a:bodyPr>
            <a:normAutofit/>
          </a:bodyPr>
          <a:lstStyle/>
          <a:p>
            <a:pPr marL="0" indent="0">
              <a:buNone/>
            </a:pPr>
            <a:r>
              <a:rPr lang="en-GB" dirty="0"/>
              <a:t>Simon’s Universal Credit consists of a standard allowance of £317.82 and Housing Costs of £372.67 totalling £690.49.</a:t>
            </a:r>
          </a:p>
          <a:p>
            <a:pPr marL="0" indent="0">
              <a:buNone/>
            </a:pPr>
            <a:endParaRPr lang="en-GB" dirty="0"/>
          </a:p>
          <a:p>
            <a:pPr marL="0" indent="0">
              <a:buNone/>
            </a:pPr>
            <a:r>
              <a:rPr lang="en-GB" dirty="0"/>
              <a:t>His deductions would be</a:t>
            </a:r>
          </a:p>
          <a:p>
            <a:r>
              <a:rPr lang="en-GB" dirty="0"/>
              <a:t>Rent arrears £31.78 (10%)</a:t>
            </a:r>
          </a:p>
          <a:p>
            <a:r>
              <a:rPr lang="en-GB" dirty="0"/>
              <a:t>Council Tax arrears £15.89 (5%)</a:t>
            </a:r>
          </a:p>
          <a:p>
            <a:r>
              <a:rPr lang="en-GB" dirty="0"/>
              <a:t>Court fine £15.89 (5%)</a:t>
            </a:r>
          </a:p>
          <a:p>
            <a:r>
              <a:rPr lang="en-GB" dirty="0"/>
              <a:t>Benefit overpayment £30.78 (remainder available)</a:t>
            </a:r>
          </a:p>
          <a:p>
            <a:endParaRPr lang="en-GB" dirty="0"/>
          </a:p>
          <a:p>
            <a:pPr marL="0" indent="0">
              <a:buNone/>
            </a:pPr>
            <a:r>
              <a:rPr lang="en-GB" dirty="0"/>
              <a:t>This now totals £94.34 per month, 30% of his standard allowance. As debts are repaid they will all be recalculated using the same process.</a:t>
            </a:r>
          </a:p>
        </p:txBody>
      </p:sp>
    </p:spTree>
    <p:extLst>
      <p:ext uri="{BB962C8B-B14F-4D97-AF65-F5344CB8AC3E}">
        <p14:creationId xmlns:p14="http://schemas.microsoft.com/office/powerpoint/2010/main" val="2845896765"/>
      </p:ext>
    </p:extLst>
  </p:cSld>
  <p:clrMapOvr>
    <a:masterClrMapping/>
  </p:clrMapOvr>
</p:sld>
</file>

<file path=ppt/theme/theme1.xml><?xml version="1.0" encoding="utf-8"?>
<a:theme xmlns:a="http://schemas.openxmlformats.org/drawingml/2006/main" name="Content pages">
  <a:themeElements>
    <a:clrScheme name="Citizens Advice colour palette">
      <a:dk1>
        <a:srgbClr val="004B88"/>
      </a:dk1>
      <a:lt1>
        <a:srgbClr val="FFFFFF"/>
      </a:lt1>
      <a:dk2>
        <a:srgbClr val="004B88"/>
      </a:dk2>
      <a:lt2>
        <a:srgbClr val="FCBB69"/>
      </a:lt2>
      <a:accent1>
        <a:srgbClr val="57486B"/>
      </a:accent1>
      <a:accent2>
        <a:srgbClr val="A6D6AE"/>
      </a:accent2>
      <a:accent3>
        <a:srgbClr val="006278"/>
      </a:accent3>
      <a:accent4>
        <a:srgbClr val="FCCEBA"/>
      </a:accent4>
      <a:accent5>
        <a:srgbClr val="005742"/>
      </a:accent5>
      <a:accent6>
        <a:srgbClr val="C2BDDE"/>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Citizens Advice colour palette">
      <a:dk1>
        <a:srgbClr val="004B88"/>
      </a:dk1>
      <a:lt1>
        <a:srgbClr val="FFFFFF"/>
      </a:lt1>
      <a:dk2>
        <a:srgbClr val="004B88"/>
      </a:dk2>
      <a:lt2>
        <a:srgbClr val="FCBB69"/>
      </a:lt2>
      <a:accent1>
        <a:srgbClr val="57486B"/>
      </a:accent1>
      <a:accent2>
        <a:srgbClr val="A6D6AE"/>
      </a:accent2>
      <a:accent3>
        <a:srgbClr val="006278"/>
      </a:accent3>
      <a:accent4>
        <a:srgbClr val="FCCEBA"/>
      </a:accent4>
      <a:accent5>
        <a:srgbClr val="005742"/>
      </a:accent5>
      <a:accent6>
        <a:srgbClr val="C2BDDE"/>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powerpoint_template</Template>
  <TotalTime>3040</TotalTime>
  <Words>651</Words>
  <Application>Microsoft Office PowerPoint</Application>
  <PresentationFormat>On-screen Show (4:3)</PresentationFormat>
  <Paragraphs>63</Paragraphs>
  <Slides>6</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Open Sans</vt:lpstr>
      <vt:lpstr>Content pages</vt:lpstr>
      <vt:lpstr>Custom Design</vt:lpstr>
      <vt:lpstr>Deductions from UC</vt:lpstr>
      <vt:lpstr>How much are the deductions</vt:lpstr>
      <vt:lpstr>Prioritise the deductions</vt:lpstr>
      <vt:lpstr>Reprioritise the deductions</vt:lpstr>
      <vt:lpstr>Reprioritise the deductions again!</vt:lpstr>
      <vt:lpstr>The deductions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Citizens Advice do?</dc:title>
  <dc:creator>Doug Hird</dc:creator>
  <cp:lastModifiedBy>Simon Mee</cp:lastModifiedBy>
  <cp:revision>172</cp:revision>
  <cp:lastPrinted>2019-02-14T15:19:33Z</cp:lastPrinted>
  <dcterms:created xsi:type="dcterms:W3CDTF">2016-03-30T08:23:14Z</dcterms:created>
  <dcterms:modified xsi:type="dcterms:W3CDTF">2020-03-05T12:49:52Z</dcterms:modified>
</cp:coreProperties>
</file>